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63" r:id="rId3"/>
  </p:sldMasterIdLst>
  <p:notesMasterIdLst>
    <p:notesMasterId r:id="rId97"/>
  </p:notesMasterIdLst>
  <p:sldIdLst>
    <p:sldId id="290" r:id="rId4"/>
    <p:sldId id="403" r:id="rId5"/>
    <p:sldId id="407" r:id="rId6"/>
    <p:sldId id="409" r:id="rId7"/>
    <p:sldId id="410" r:id="rId8"/>
    <p:sldId id="411" r:id="rId9"/>
    <p:sldId id="412" r:id="rId10"/>
    <p:sldId id="413" r:id="rId11"/>
    <p:sldId id="510" r:id="rId12"/>
    <p:sldId id="415" r:id="rId13"/>
    <p:sldId id="416" r:id="rId14"/>
    <p:sldId id="420" r:id="rId15"/>
    <p:sldId id="419" r:id="rId16"/>
    <p:sldId id="440" r:id="rId17"/>
    <p:sldId id="439" r:id="rId18"/>
    <p:sldId id="424" r:id="rId19"/>
    <p:sldId id="425" r:id="rId20"/>
    <p:sldId id="426" r:id="rId21"/>
    <p:sldId id="427" r:id="rId22"/>
    <p:sldId id="428" r:id="rId23"/>
    <p:sldId id="430" r:id="rId24"/>
    <p:sldId id="432" r:id="rId25"/>
    <p:sldId id="433" r:id="rId26"/>
    <p:sldId id="434" r:id="rId27"/>
    <p:sldId id="436" r:id="rId28"/>
    <p:sldId id="437" r:id="rId29"/>
    <p:sldId id="438" r:id="rId30"/>
    <p:sldId id="442" r:id="rId31"/>
    <p:sldId id="443" r:id="rId32"/>
    <p:sldId id="511" r:id="rId33"/>
    <p:sldId id="444" r:id="rId34"/>
    <p:sldId id="445" r:id="rId35"/>
    <p:sldId id="446" r:id="rId36"/>
    <p:sldId id="447" r:id="rId37"/>
    <p:sldId id="448" r:id="rId38"/>
    <p:sldId id="449" r:id="rId39"/>
    <p:sldId id="450" r:id="rId40"/>
    <p:sldId id="451" r:id="rId41"/>
    <p:sldId id="452" r:id="rId42"/>
    <p:sldId id="454" r:id="rId43"/>
    <p:sldId id="455" r:id="rId44"/>
    <p:sldId id="457" r:id="rId45"/>
    <p:sldId id="458" r:id="rId46"/>
    <p:sldId id="459" r:id="rId47"/>
    <p:sldId id="461" r:id="rId48"/>
    <p:sldId id="462" r:id="rId49"/>
    <p:sldId id="463" r:id="rId50"/>
    <p:sldId id="464" r:id="rId51"/>
    <p:sldId id="465" r:id="rId52"/>
    <p:sldId id="466" r:id="rId53"/>
    <p:sldId id="467" r:id="rId54"/>
    <p:sldId id="468" r:id="rId55"/>
    <p:sldId id="417" r:id="rId56"/>
    <p:sldId id="470" r:id="rId57"/>
    <p:sldId id="471" r:id="rId58"/>
    <p:sldId id="472" r:id="rId59"/>
    <p:sldId id="473" r:id="rId60"/>
    <p:sldId id="474" r:id="rId61"/>
    <p:sldId id="475" r:id="rId62"/>
    <p:sldId id="476" r:id="rId63"/>
    <p:sldId id="477" r:id="rId64"/>
    <p:sldId id="479" r:id="rId65"/>
    <p:sldId id="478" r:id="rId66"/>
    <p:sldId id="481" r:id="rId67"/>
    <p:sldId id="497" r:id="rId68"/>
    <p:sldId id="482" r:id="rId69"/>
    <p:sldId id="469" r:id="rId70"/>
    <p:sldId id="484" r:id="rId71"/>
    <p:sldId id="485" r:id="rId72"/>
    <p:sldId id="486" r:id="rId73"/>
    <p:sldId id="487" r:id="rId74"/>
    <p:sldId id="488" r:id="rId75"/>
    <p:sldId id="491" r:id="rId76"/>
    <p:sldId id="492" r:id="rId77"/>
    <p:sldId id="490" r:id="rId78"/>
    <p:sldId id="489" r:id="rId79"/>
    <p:sldId id="494" r:id="rId80"/>
    <p:sldId id="496" r:id="rId81"/>
    <p:sldId id="495" r:id="rId82"/>
    <p:sldId id="493" r:id="rId83"/>
    <p:sldId id="498" r:id="rId84"/>
    <p:sldId id="499" r:id="rId85"/>
    <p:sldId id="500" r:id="rId86"/>
    <p:sldId id="501" r:id="rId87"/>
    <p:sldId id="502" r:id="rId88"/>
    <p:sldId id="503" r:id="rId89"/>
    <p:sldId id="504" r:id="rId90"/>
    <p:sldId id="505" r:id="rId91"/>
    <p:sldId id="506" r:id="rId92"/>
    <p:sldId id="507" r:id="rId93"/>
    <p:sldId id="508" r:id="rId94"/>
    <p:sldId id="509" r:id="rId95"/>
    <p:sldId id="401" r:id="rId96"/>
  </p:sldIdLst>
  <p:sldSz cx="9144000" cy="6858000" type="screen4x3"/>
  <p:notesSz cx="6858000" cy="9144000"/>
  <p:defaultTextStyle>
    <a:defPPr>
      <a:defRPr lang="en-US"/>
    </a:defPPr>
    <a:lvl1pPr algn="ctr" rtl="0" fontAlgn="base">
      <a:spcBef>
        <a:spcPct val="0"/>
      </a:spcBef>
      <a:spcAft>
        <a:spcPct val="0"/>
      </a:spcAft>
      <a:defRPr kern="1200">
        <a:solidFill>
          <a:schemeClr val="tx1"/>
        </a:solidFill>
        <a:latin typeface="Arial" pitchFamily="34" charset="0"/>
        <a:ea typeface="+mn-ea"/>
        <a:cs typeface="+mn-cs"/>
      </a:defRPr>
    </a:lvl1pPr>
    <a:lvl2pPr marL="457200" algn="ctr" rtl="0" fontAlgn="base">
      <a:spcBef>
        <a:spcPct val="0"/>
      </a:spcBef>
      <a:spcAft>
        <a:spcPct val="0"/>
      </a:spcAft>
      <a:defRPr kern="1200">
        <a:solidFill>
          <a:schemeClr val="tx1"/>
        </a:solidFill>
        <a:latin typeface="Arial" pitchFamily="34" charset="0"/>
        <a:ea typeface="+mn-ea"/>
        <a:cs typeface="+mn-cs"/>
      </a:defRPr>
    </a:lvl2pPr>
    <a:lvl3pPr marL="914400" algn="ctr" rtl="0" fontAlgn="base">
      <a:spcBef>
        <a:spcPct val="0"/>
      </a:spcBef>
      <a:spcAft>
        <a:spcPct val="0"/>
      </a:spcAft>
      <a:defRPr kern="1200">
        <a:solidFill>
          <a:schemeClr val="tx1"/>
        </a:solidFill>
        <a:latin typeface="Arial" pitchFamily="34" charset="0"/>
        <a:ea typeface="+mn-ea"/>
        <a:cs typeface="+mn-cs"/>
      </a:defRPr>
    </a:lvl3pPr>
    <a:lvl4pPr marL="1371600" algn="ctr" rtl="0" fontAlgn="base">
      <a:spcBef>
        <a:spcPct val="0"/>
      </a:spcBef>
      <a:spcAft>
        <a:spcPct val="0"/>
      </a:spcAft>
      <a:defRPr kern="1200">
        <a:solidFill>
          <a:schemeClr val="tx1"/>
        </a:solidFill>
        <a:latin typeface="Arial" pitchFamily="34" charset="0"/>
        <a:ea typeface="+mn-ea"/>
        <a:cs typeface="+mn-cs"/>
      </a:defRPr>
    </a:lvl4pPr>
    <a:lvl5pPr marL="1828800" algn="ctr"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521415D9-36F7-43E2-AB2F-B90AF26B5E84}">
      <p14:sectionLst xmlns:p14="http://schemas.microsoft.com/office/powerpoint/2010/main">
        <p14:section name="預設章節" id="{8F5E8E8A-B10B-4C30-9563-80BD334EEEC8}">
          <p14:sldIdLst>
            <p14:sldId id="290"/>
            <p14:sldId id="403"/>
          </p14:sldIdLst>
        </p14:section>
        <p14:section name="Quick review IPT" id="{D5C1E4E0-E207-490F-9CCB-DDBCB8189202}">
          <p14:sldIdLst>
            <p14:sldId id="407"/>
            <p14:sldId id="409"/>
            <p14:sldId id="410"/>
            <p14:sldId id="411"/>
            <p14:sldId id="412"/>
            <p14:sldId id="413"/>
            <p14:sldId id="510"/>
          </p14:sldIdLst>
        </p14:section>
        <p14:section name="Create new Resources" id="{4837DEEF-DFEA-4346-B0D9-7D0E7AFC5F30}">
          <p14:sldIdLst>
            <p14:sldId id="415"/>
            <p14:sldId id="416"/>
            <p14:sldId id="420"/>
            <p14:sldId id="419"/>
            <p14:sldId id="440"/>
            <p14:sldId id="439"/>
            <p14:sldId id="424"/>
            <p14:sldId id="425"/>
            <p14:sldId id="426"/>
            <p14:sldId id="427"/>
            <p14:sldId id="428"/>
            <p14:sldId id="430"/>
            <p14:sldId id="432"/>
            <p14:sldId id="433"/>
            <p14:sldId id="434"/>
            <p14:sldId id="436"/>
            <p14:sldId id="437"/>
            <p14:sldId id="438"/>
            <p14:sldId id="442"/>
            <p14:sldId id="443"/>
            <p14:sldId id="511"/>
            <p14:sldId id="444"/>
            <p14:sldId id="445"/>
            <p14:sldId id="446"/>
            <p14:sldId id="447"/>
            <p14:sldId id="448"/>
            <p14:sldId id="449"/>
            <p14:sldId id="450"/>
            <p14:sldId id="451"/>
            <p14:sldId id="452"/>
            <p14:sldId id="454"/>
            <p14:sldId id="455"/>
            <p14:sldId id="457"/>
            <p14:sldId id="458"/>
            <p14:sldId id="459"/>
            <p14:sldId id="461"/>
            <p14:sldId id="462"/>
            <p14:sldId id="463"/>
            <p14:sldId id="464"/>
            <p14:sldId id="465"/>
            <p14:sldId id="466"/>
            <p14:sldId id="467"/>
            <p14:sldId id="468"/>
          </p14:sldIdLst>
        </p14:section>
        <p14:section name="Source Data" id="{1E7EBFF5-1EAE-4A81-AA04-477AC06FD903}">
          <p14:sldIdLst>
            <p14:sldId id="417"/>
            <p14:sldId id="470"/>
            <p14:sldId id="471"/>
            <p14:sldId id="472"/>
            <p14:sldId id="473"/>
            <p14:sldId id="474"/>
            <p14:sldId id="475"/>
            <p14:sldId id="476"/>
            <p14:sldId id="477"/>
            <p14:sldId id="479"/>
            <p14:sldId id="478"/>
            <p14:sldId id="481"/>
          </p14:sldIdLst>
        </p14:section>
        <p14:section name="Darwin core mapping" id="{E1CB3DD4-C00A-4C15-8F4C-7B26E6A4C3FA}">
          <p14:sldIdLst>
            <p14:sldId id="497"/>
            <p14:sldId id="482"/>
            <p14:sldId id="469"/>
            <p14:sldId id="484"/>
            <p14:sldId id="485"/>
            <p14:sldId id="486"/>
            <p14:sldId id="487"/>
            <p14:sldId id="488"/>
            <p14:sldId id="491"/>
            <p14:sldId id="492"/>
            <p14:sldId id="490"/>
            <p14:sldId id="489"/>
            <p14:sldId id="494"/>
            <p14:sldId id="496"/>
            <p14:sldId id="495"/>
            <p14:sldId id="493"/>
          </p14:sldIdLst>
        </p14:section>
        <p14:section name="Publish and public" id="{58469CB4-0328-49FB-B697-1F5733CFC142}">
          <p14:sldIdLst>
            <p14:sldId id="498"/>
            <p14:sldId id="499"/>
            <p14:sldId id="500"/>
            <p14:sldId id="501"/>
            <p14:sldId id="502"/>
            <p14:sldId id="503"/>
            <p14:sldId id="504"/>
            <p14:sldId id="505"/>
            <p14:sldId id="506"/>
            <p14:sldId id="507"/>
            <p14:sldId id="508"/>
            <p14:sldId id="509"/>
            <p14:sldId id="40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80808"/>
    <a:srgbClr val="BEE395"/>
    <a:srgbClr val="606060"/>
    <a:srgbClr val="FFFFFF"/>
    <a:srgbClr val="C0C0C0"/>
    <a:srgbClr val="D6E4BE"/>
    <a:srgbClr val="DDDDDD"/>
    <a:srgbClr val="808080"/>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27" autoAdjust="0"/>
    <p:restoredTop sz="86198" autoAdjust="0"/>
  </p:normalViewPr>
  <p:slideViewPr>
    <p:cSldViewPr>
      <p:cViewPr varScale="1">
        <p:scale>
          <a:sx n="39" d="100"/>
          <a:sy n="39" d="100"/>
        </p:scale>
        <p:origin x="-782"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presProps" Target="presProps.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endParaRPr lang="zh-CN" altLang="en-US"/>
          </a:p>
        </p:txBody>
      </p:sp>
      <p:sp>
        <p:nvSpPr>
          <p:cNvPr id="1024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zh-CN"/>
          </a:p>
        </p:txBody>
      </p:sp>
      <p:sp>
        <p:nvSpPr>
          <p:cNvPr id="1024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024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24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endParaRPr lang="en-US" altLang="zh-CN"/>
          </a:p>
        </p:txBody>
      </p:sp>
      <p:sp>
        <p:nvSpPr>
          <p:cNvPr id="1024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6A1BD0CF-5A5F-4A19-811B-29764BE43E7B}" type="slidenum">
              <a:rPr lang="zh-CN" altLang="en-US"/>
              <a:pPr/>
              <a:t>‹#›</a:t>
            </a:fld>
            <a:endParaRPr lang="en-US" altLang="zh-CN"/>
          </a:p>
        </p:txBody>
      </p:sp>
    </p:spTree>
    <p:extLst>
      <p:ext uri="{BB962C8B-B14F-4D97-AF65-F5344CB8AC3E}">
        <p14:creationId xmlns:p14="http://schemas.microsoft.com/office/powerpoint/2010/main" val="236166720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smtClean="0">
                <a:solidFill>
                  <a:schemeClr val="tx1"/>
                </a:solidFill>
                <a:effectLst/>
                <a:latin typeface="+mn-lt"/>
                <a:ea typeface="+mn-ea"/>
                <a:cs typeface="+mn-cs"/>
              </a:rPr>
              <a:t>Some tabs are only visible when a user having the appropriate rights to see them is logged in.</a:t>
            </a:r>
            <a:endParaRPr lang="zh-TW" altLang="en-US" dirty="0"/>
          </a:p>
        </p:txBody>
      </p:sp>
      <p:sp>
        <p:nvSpPr>
          <p:cNvPr id="4" name="投影片編號版面配置區 3"/>
          <p:cNvSpPr>
            <a:spLocks noGrp="1"/>
          </p:cNvSpPr>
          <p:nvPr>
            <p:ph type="sldNum" sz="quarter" idx="10"/>
          </p:nvPr>
        </p:nvSpPr>
        <p:spPr/>
        <p:txBody>
          <a:bodyPr/>
          <a:lstStyle/>
          <a:p>
            <a:fld id="{EA57ADCD-BDAA-4A22-B86C-75477D819C52}" type="slidenum">
              <a:rPr lang="zh-TW" altLang="en-US" smtClean="0"/>
              <a:t>3</a:t>
            </a:fld>
            <a:endParaRPr lang="zh-TW" altLang="en-US"/>
          </a:p>
        </p:txBody>
      </p:sp>
    </p:spTree>
    <p:extLst>
      <p:ext uri="{BB962C8B-B14F-4D97-AF65-F5344CB8AC3E}">
        <p14:creationId xmlns:p14="http://schemas.microsoft.com/office/powerpoint/2010/main" val="2764082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The Source Data File detail page allows the user to view and edit the parameters that describe the content of the selected file, and to use these settings to analyze and preview the file. </a:t>
            </a:r>
            <a:endParaRPr lang="zh-TW" altLang="en-US" dirty="0"/>
          </a:p>
        </p:txBody>
      </p:sp>
      <p:sp>
        <p:nvSpPr>
          <p:cNvPr id="4" name="投影片編號版面配置區 3"/>
          <p:cNvSpPr>
            <a:spLocks noGrp="1"/>
          </p:cNvSpPr>
          <p:nvPr>
            <p:ph type="sldNum" sz="quarter" idx="10"/>
          </p:nvPr>
        </p:nvSpPr>
        <p:spPr/>
        <p:txBody>
          <a:bodyPr/>
          <a:lstStyle/>
          <a:p>
            <a:fld id="{EA57ADCD-BDAA-4A22-B86C-75477D819C52}" type="slidenum">
              <a:rPr lang="zh-TW" altLang="en-US" smtClean="0"/>
              <a:t>56</a:t>
            </a:fld>
            <a:endParaRPr lang="zh-TW" altLang="en-US"/>
          </a:p>
        </p:txBody>
      </p:sp>
    </p:spTree>
    <p:extLst>
      <p:ext uri="{BB962C8B-B14F-4D97-AF65-F5344CB8AC3E}">
        <p14:creationId xmlns:p14="http://schemas.microsoft.com/office/powerpoint/2010/main" val="39089420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The analysis will indicate whether the database is readable, and if so, how many columns there are in the results of the SQL Statement. </a:t>
            </a:r>
          </a:p>
        </p:txBody>
      </p:sp>
      <p:sp>
        <p:nvSpPr>
          <p:cNvPr id="4" name="投影片編號版面配置區 3"/>
          <p:cNvSpPr>
            <a:spLocks noGrp="1"/>
          </p:cNvSpPr>
          <p:nvPr>
            <p:ph type="sldNum" sz="quarter" idx="10"/>
          </p:nvPr>
        </p:nvSpPr>
        <p:spPr/>
        <p:txBody>
          <a:bodyPr/>
          <a:lstStyle/>
          <a:p>
            <a:fld id="{EA57ADCD-BDAA-4A22-B86C-75477D819C52}" type="slidenum">
              <a:rPr lang="zh-TW" altLang="en-US" smtClean="0"/>
              <a:t>57</a:t>
            </a:fld>
            <a:endParaRPr lang="zh-TW" altLang="en-US"/>
          </a:p>
        </p:txBody>
      </p:sp>
    </p:spTree>
    <p:extLst>
      <p:ext uri="{BB962C8B-B14F-4D97-AF65-F5344CB8AC3E}">
        <p14:creationId xmlns:p14="http://schemas.microsoft.com/office/powerpoint/2010/main" val="4235480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The analysis will indicate whether the database is readable, and if so, how many columns there are in the results of the SQL Statement. </a:t>
            </a:r>
          </a:p>
        </p:txBody>
      </p:sp>
      <p:sp>
        <p:nvSpPr>
          <p:cNvPr id="4" name="投影片編號版面配置區 3"/>
          <p:cNvSpPr>
            <a:spLocks noGrp="1"/>
          </p:cNvSpPr>
          <p:nvPr>
            <p:ph type="sldNum" sz="quarter" idx="10"/>
          </p:nvPr>
        </p:nvSpPr>
        <p:spPr/>
        <p:txBody>
          <a:bodyPr/>
          <a:lstStyle/>
          <a:p>
            <a:fld id="{EA57ADCD-BDAA-4A22-B86C-75477D819C52}" type="slidenum">
              <a:rPr lang="zh-TW" altLang="en-US" smtClean="0"/>
              <a:t>58</a:t>
            </a:fld>
            <a:endParaRPr lang="zh-TW" altLang="en-US"/>
          </a:p>
        </p:txBody>
      </p:sp>
    </p:spTree>
    <p:extLst>
      <p:ext uri="{BB962C8B-B14F-4D97-AF65-F5344CB8AC3E}">
        <p14:creationId xmlns:p14="http://schemas.microsoft.com/office/powerpoint/2010/main" val="4235480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(if there is the risk of overwriting a file with the same name, a dialog opens that asks the user to confirm they actually want to overwrite it)</a:t>
            </a:r>
            <a:endParaRPr lang="zh-TW" altLang="en-US" dirty="0"/>
          </a:p>
        </p:txBody>
      </p:sp>
      <p:sp>
        <p:nvSpPr>
          <p:cNvPr id="4" name="投影片編號版面配置區 3"/>
          <p:cNvSpPr>
            <a:spLocks noGrp="1"/>
          </p:cNvSpPr>
          <p:nvPr>
            <p:ph type="sldNum" sz="quarter" idx="10"/>
          </p:nvPr>
        </p:nvSpPr>
        <p:spPr/>
        <p:txBody>
          <a:bodyPr/>
          <a:lstStyle/>
          <a:p>
            <a:fld id="{EA57ADCD-BDAA-4A22-B86C-75477D819C52}" type="slidenum">
              <a:rPr lang="zh-TW" altLang="en-US" smtClean="0"/>
              <a:t>61</a:t>
            </a:fld>
            <a:endParaRPr lang="zh-TW" altLang="en-US"/>
          </a:p>
        </p:txBody>
      </p:sp>
    </p:spTree>
    <p:extLst>
      <p:ext uri="{BB962C8B-B14F-4D97-AF65-F5344CB8AC3E}">
        <p14:creationId xmlns:p14="http://schemas.microsoft.com/office/powerpoint/2010/main" val="3126892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SQL Statement - The Structured Query Language statement used to read data from the source database. The statement will be sent as-is to the configured database, so you can use any native feature of the database such as functions, group by statements, limits, or unions, if supported. </a:t>
            </a:r>
            <a:r>
              <a:rPr lang="en-US" altLang="zh-TW" dirty="0" err="1" smtClean="0"/>
              <a:t>Example:`SELECT</a:t>
            </a:r>
            <a:r>
              <a:rPr lang="en-US" altLang="zh-TW" dirty="0" smtClean="0"/>
              <a:t> * from specimen join taxon on </a:t>
            </a:r>
            <a:r>
              <a:rPr lang="en-US" altLang="zh-TW" dirty="0" err="1" smtClean="0"/>
              <a:t>taxon_fk</a:t>
            </a:r>
            <a:r>
              <a:rPr lang="en-US" altLang="zh-TW" dirty="0" smtClean="0"/>
              <a:t>=taxon.id`. While testing a large data source it is a good idea to include the appropriate language in the SELECT statement to limit the number of rows returned by the query - for example, in MySQL, `SELECT * from specimen join taxon on </a:t>
            </a:r>
            <a:r>
              <a:rPr lang="en-US" altLang="zh-TW" dirty="0" err="1" smtClean="0"/>
              <a:t>taxon_fk</a:t>
            </a:r>
            <a:r>
              <a:rPr lang="en-US" altLang="zh-TW" dirty="0" smtClean="0"/>
              <a:t>=taxon.id` LIMIT 10. When the statement has been fully tested with the Darwin Core Mappings (see the following section of the Quick Reference Guide), change the SQL Statement to return the full intended data set.</a:t>
            </a:r>
          </a:p>
          <a:p>
            <a:r>
              <a:rPr lang="en-US" altLang="zh-TW" dirty="0" smtClean="0"/>
              <a:t>Character Encoding - the system that defines byte-wise definitions of the characters in the data (e.g., Latin1, UTF-8 ). </a:t>
            </a:r>
            <a:endParaRPr lang="zh-TW" altLang="en-US" dirty="0"/>
          </a:p>
        </p:txBody>
      </p:sp>
      <p:sp>
        <p:nvSpPr>
          <p:cNvPr id="4" name="投影片編號版面配置區 3"/>
          <p:cNvSpPr>
            <a:spLocks noGrp="1"/>
          </p:cNvSpPr>
          <p:nvPr>
            <p:ph type="sldNum" sz="quarter" idx="10"/>
          </p:nvPr>
        </p:nvSpPr>
        <p:spPr/>
        <p:txBody>
          <a:bodyPr/>
          <a:lstStyle/>
          <a:p>
            <a:fld id="{EA57ADCD-BDAA-4A22-B86C-75477D819C52}" type="slidenum">
              <a:rPr lang="zh-TW" altLang="en-US" smtClean="0"/>
              <a:t>62</a:t>
            </a:fld>
            <a:endParaRPr lang="zh-TW" altLang="en-US"/>
          </a:p>
        </p:txBody>
      </p:sp>
    </p:spTree>
    <p:extLst>
      <p:ext uri="{BB962C8B-B14F-4D97-AF65-F5344CB8AC3E}">
        <p14:creationId xmlns:p14="http://schemas.microsoft.com/office/powerpoint/2010/main" val="1540685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SQL Statement - The Structured Query Language statement used to read data from the source database. The statement will be sent as-is to the configured database, so you can use any native feature of the database such as functions, group by statements, limits, or unions, if supported. </a:t>
            </a:r>
            <a:r>
              <a:rPr lang="en-US" altLang="zh-TW" dirty="0" err="1" smtClean="0"/>
              <a:t>Example:`SELECT</a:t>
            </a:r>
            <a:r>
              <a:rPr lang="en-US" altLang="zh-TW" dirty="0" smtClean="0"/>
              <a:t> * from specimen join taxon on </a:t>
            </a:r>
            <a:r>
              <a:rPr lang="en-US" altLang="zh-TW" dirty="0" err="1" smtClean="0"/>
              <a:t>taxon_fk</a:t>
            </a:r>
            <a:r>
              <a:rPr lang="en-US" altLang="zh-TW" dirty="0" smtClean="0"/>
              <a:t>=taxon.id`. While testing a large data source it is a good idea to include the appropriate language in the SELECT statement to limit the number of rows returned by the query - for example, in MySQL, `SELECT * from specimen join taxon on </a:t>
            </a:r>
            <a:r>
              <a:rPr lang="en-US" altLang="zh-TW" dirty="0" err="1" smtClean="0"/>
              <a:t>taxon_fk</a:t>
            </a:r>
            <a:r>
              <a:rPr lang="en-US" altLang="zh-TW" dirty="0" smtClean="0"/>
              <a:t>=taxon.id` LIMIT 10. When the statement has been fully tested with the Darwin Core Mappings (see the following section of the Quick Reference Guide), change the SQL Statement to return the full intended data set.</a:t>
            </a:r>
          </a:p>
          <a:p>
            <a:r>
              <a:rPr lang="en-US" altLang="zh-TW" dirty="0" smtClean="0"/>
              <a:t>Character Encoding - the system that defines byte-wise definitions of the characters in the data (e.g., Latin1, UTF-8 ). </a:t>
            </a:r>
            <a:endParaRPr lang="zh-TW" altLang="en-US" dirty="0"/>
          </a:p>
        </p:txBody>
      </p:sp>
      <p:sp>
        <p:nvSpPr>
          <p:cNvPr id="4" name="投影片編號版面配置區 3"/>
          <p:cNvSpPr>
            <a:spLocks noGrp="1"/>
          </p:cNvSpPr>
          <p:nvPr>
            <p:ph type="sldNum" sz="quarter" idx="10"/>
          </p:nvPr>
        </p:nvSpPr>
        <p:spPr/>
        <p:txBody>
          <a:bodyPr/>
          <a:lstStyle/>
          <a:p>
            <a:fld id="{EA57ADCD-BDAA-4A22-B86C-75477D819C52}" type="slidenum">
              <a:rPr lang="zh-TW" altLang="en-US" smtClean="0"/>
              <a:t>63</a:t>
            </a:fld>
            <a:endParaRPr lang="zh-TW" altLang="en-US"/>
          </a:p>
        </p:txBody>
      </p:sp>
    </p:spTree>
    <p:extLst>
      <p:ext uri="{BB962C8B-B14F-4D97-AF65-F5344CB8AC3E}">
        <p14:creationId xmlns:p14="http://schemas.microsoft.com/office/powerpoint/2010/main" val="1540685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A select box with a list of Core Types and Extensions will show</a:t>
            </a:r>
            <a:endParaRPr lang="zh-TW" altLang="en-US" dirty="0" smtClean="0"/>
          </a:p>
        </p:txBody>
      </p:sp>
      <p:sp>
        <p:nvSpPr>
          <p:cNvPr id="4" name="投影片編號版面配置區 3"/>
          <p:cNvSpPr>
            <a:spLocks noGrp="1"/>
          </p:cNvSpPr>
          <p:nvPr>
            <p:ph type="sldNum" sz="quarter" idx="10"/>
          </p:nvPr>
        </p:nvSpPr>
        <p:spPr/>
        <p:txBody>
          <a:bodyPr/>
          <a:lstStyle/>
          <a:p>
            <a:fld id="{EA57ADCD-BDAA-4A22-B86C-75477D819C52}" type="slidenum">
              <a:rPr lang="zh-TW" altLang="en-US" smtClean="0"/>
              <a:t>66</a:t>
            </a:fld>
            <a:endParaRPr lang="zh-TW" altLang="en-US"/>
          </a:p>
        </p:txBody>
      </p:sp>
    </p:spTree>
    <p:extLst>
      <p:ext uri="{BB962C8B-B14F-4D97-AF65-F5344CB8AC3E}">
        <p14:creationId xmlns:p14="http://schemas.microsoft.com/office/powerpoint/2010/main" val="2166740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This page gives an explanation of the type of data the extension is meant to support, and shows a select box containing a list of all of the configured data sources. </a:t>
            </a:r>
            <a:endParaRPr lang="zh-TW" altLang="en-US" dirty="0"/>
          </a:p>
        </p:txBody>
      </p:sp>
      <p:sp>
        <p:nvSpPr>
          <p:cNvPr id="4" name="投影片編號版面配置區 3"/>
          <p:cNvSpPr>
            <a:spLocks noGrp="1"/>
          </p:cNvSpPr>
          <p:nvPr>
            <p:ph type="sldNum" sz="quarter" idx="10"/>
          </p:nvPr>
        </p:nvSpPr>
        <p:spPr/>
        <p:txBody>
          <a:bodyPr/>
          <a:lstStyle/>
          <a:p>
            <a:fld id="{EA57ADCD-BDAA-4A22-B86C-75477D819C52}" type="slidenum">
              <a:rPr lang="zh-TW" altLang="en-US" smtClean="0"/>
              <a:t>68</a:t>
            </a:fld>
            <a:endParaRPr lang="zh-TW" altLang="en-US"/>
          </a:p>
        </p:txBody>
      </p:sp>
    </p:spTree>
    <p:extLst>
      <p:ext uri="{BB962C8B-B14F-4D97-AF65-F5344CB8AC3E}">
        <p14:creationId xmlns:p14="http://schemas.microsoft.com/office/powerpoint/2010/main" val="4671192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The Data Mapping page allows a user to specify exactly how the data accessible through this IPT resource are to be configured based on the selected extension.</a:t>
            </a:r>
            <a:endParaRPr lang="zh-TW" altLang="en-US" dirty="0"/>
          </a:p>
        </p:txBody>
      </p:sp>
      <p:sp>
        <p:nvSpPr>
          <p:cNvPr id="4" name="投影片編號版面配置區 3"/>
          <p:cNvSpPr>
            <a:spLocks noGrp="1"/>
          </p:cNvSpPr>
          <p:nvPr>
            <p:ph type="sldNum" sz="quarter" idx="10"/>
          </p:nvPr>
        </p:nvSpPr>
        <p:spPr/>
        <p:txBody>
          <a:bodyPr/>
          <a:lstStyle/>
          <a:p>
            <a:fld id="{EA57ADCD-BDAA-4A22-B86C-75477D819C52}" type="slidenum">
              <a:rPr lang="zh-TW" altLang="en-US" smtClean="0"/>
              <a:t>69</a:t>
            </a:fld>
            <a:endParaRPr lang="zh-TW" altLang="en-US"/>
          </a:p>
        </p:txBody>
      </p:sp>
    </p:spTree>
    <p:extLst>
      <p:ext uri="{BB962C8B-B14F-4D97-AF65-F5344CB8AC3E}">
        <p14:creationId xmlns:p14="http://schemas.microsoft.com/office/powerpoint/2010/main" val="5835815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6A1BD0CF-5A5F-4A19-811B-29764BE43E7B}" type="slidenum">
              <a:rPr lang="zh-CN" altLang="en-US" smtClean="0"/>
              <a:pPr/>
              <a:t>77</a:t>
            </a:fld>
            <a:endParaRPr lang="en-US" altLang="zh-CN"/>
          </a:p>
        </p:txBody>
      </p:sp>
    </p:spTree>
    <p:extLst>
      <p:ext uri="{BB962C8B-B14F-4D97-AF65-F5344CB8AC3E}">
        <p14:creationId xmlns:p14="http://schemas.microsoft.com/office/powerpoint/2010/main" val="1728744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有需要嗎</a:t>
            </a:r>
            <a:r>
              <a:rPr lang="en-US" altLang="zh-TW" dirty="0" smtClean="0"/>
              <a:t>?</a:t>
            </a:r>
            <a:r>
              <a:rPr lang="zh-TW" altLang="en-US" dirty="0" smtClean="0"/>
              <a:t>可否刪除</a:t>
            </a:r>
            <a:endParaRPr lang="zh-TW" altLang="en-US" dirty="0"/>
          </a:p>
        </p:txBody>
      </p:sp>
      <p:sp>
        <p:nvSpPr>
          <p:cNvPr id="4" name="投影片編號版面配置區 3"/>
          <p:cNvSpPr>
            <a:spLocks noGrp="1"/>
          </p:cNvSpPr>
          <p:nvPr>
            <p:ph type="sldNum" sz="quarter" idx="10"/>
          </p:nvPr>
        </p:nvSpPr>
        <p:spPr/>
        <p:txBody>
          <a:bodyPr/>
          <a:lstStyle/>
          <a:p>
            <a:fld id="{6A1BD0CF-5A5F-4A19-811B-29764BE43E7B}" type="slidenum">
              <a:rPr lang="zh-CN" altLang="en-US" smtClean="0"/>
              <a:pPr/>
              <a:t>9</a:t>
            </a:fld>
            <a:endParaRPr lang="en-US" altLang="zh-CN"/>
          </a:p>
        </p:txBody>
      </p:sp>
    </p:spTree>
    <p:extLst>
      <p:ext uri="{BB962C8B-B14F-4D97-AF65-F5344CB8AC3E}">
        <p14:creationId xmlns:p14="http://schemas.microsoft.com/office/powerpoint/2010/main" val="4189741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smtClean="0"/>
              <a:t>xxxxx</a:t>
            </a:r>
            <a:endParaRPr lang="zh-TW" altLang="en-US" dirty="0"/>
          </a:p>
        </p:txBody>
      </p:sp>
      <p:sp>
        <p:nvSpPr>
          <p:cNvPr id="4" name="投影片編號版面配置區 3"/>
          <p:cNvSpPr>
            <a:spLocks noGrp="1"/>
          </p:cNvSpPr>
          <p:nvPr>
            <p:ph type="sldNum" sz="quarter" idx="10"/>
          </p:nvPr>
        </p:nvSpPr>
        <p:spPr/>
        <p:txBody>
          <a:bodyPr/>
          <a:lstStyle/>
          <a:p>
            <a:fld id="{6A1BD0CF-5A5F-4A19-811B-29764BE43E7B}" type="slidenum">
              <a:rPr lang="zh-CN" altLang="en-US" smtClean="0"/>
              <a:pPr/>
              <a:t>82</a:t>
            </a:fld>
            <a:endParaRPr lang="en-US" altLang="zh-CN"/>
          </a:p>
        </p:txBody>
      </p:sp>
    </p:spTree>
    <p:extLst>
      <p:ext uri="{BB962C8B-B14F-4D97-AF65-F5344CB8AC3E}">
        <p14:creationId xmlns:p14="http://schemas.microsoft.com/office/powerpoint/2010/main" val="4541285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Publication log - This link initiates a download of a file named "publication.log", which contains the detailed output of the publication process. This file will contain specific information about any records that might have failed to load. For example, the log file will show the contents of records having a number of columns that does not match the mapped columns. </a:t>
            </a:r>
            <a:endParaRPr lang="zh-TW" altLang="en-US" dirty="0"/>
          </a:p>
        </p:txBody>
      </p:sp>
      <p:sp>
        <p:nvSpPr>
          <p:cNvPr id="4" name="投影片編號版面配置區 3"/>
          <p:cNvSpPr>
            <a:spLocks noGrp="1"/>
          </p:cNvSpPr>
          <p:nvPr>
            <p:ph type="sldNum" sz="quarter" idx="10"/>
          </p:nvPr>
        </p:nvSpPr>
        <p:spPr/>
        <p:txBody>
          <a:bodyPr/>
          <a:lstStyle/>
          <a:p>
            <a:fld id="{EA57ADCD-BDAA-4A22-B86C-75477D819C52}" type="slidenum">
              <a:rPr lang="zh-TW" altLang="en-US" smtClean="0"/>
              <a:t>86</a:t>
            </a:fld>
            <a:endParaRPr lang="zh-TW" altLang="en-US"/>
          </a:p>
        </p:txBody>
      </p:sp>
    </p:spTree>
    <p:extLst>
      <p:ext uri="{BB962C8B-B14F-4D97-AF65-F5344CB8AC3E}">
        <p14:creationId xmlns:p14="http://schemas.microsoft.com/office/powerpoint/2010/main" val="16363527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Publication log - This link initiates a download of a file named "publication.log", which contains the detailed output of the publication process. This file will contain specific information about any records that might have failed to load. For example, the log file will show the contents of records having a number of columns that does not match the mapped columns. </a:t>
            </a:r>
            <a:endParaRPr lang="zh-TW" altLang="en-US" dirty="0"/>
          </a:p>
        </p:txBody>
      </p:sp>
      <p:sp>
        <p:nvSpPr>
          <p:cNvPr id="4" name="投影片編號版面配置區 3"/>
          <p:cNvSpPr>
            <a:spLocks noGrp="1"/>
          </p:cNvSpPr>
          <p:nvPr>
            <p:ph type="sldNum" sz="quarter" idx="10"/>
          </p:nvPr>
        </p:nvSpPr>
        <p:spPr/>
        <p:txBody>
          <a:bodyPr/>
          <a:lstStyle/>
          <a:p>
            <a:fld id="{EA57ADCD-BDAA-4A22-B86C-75477D819C52}" type="slidenum">
              <a:rPr lang="zh-TW" altLang="en-US" smtClean="0"/>
              <a:t>87</a:t>
            </a:fld>
            <a:endParaRPr lang="zh-TW" altLang="en-US"/>
          </a:p>
        </p:txBody>
      </p:sp>
    </p:spTree>
    <p:extLst>
      <p:ext uri="{BB962C8B-B14F-4D97-AF65-F5344CB8AC3E}">
        <p14:creationId xmlns:p14="http://schemas.microsoft.com/office/powerpoint/2010/main" val="1636352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Coverage Map - Click on a marker and drag it to a new location to reset the geographic bounds of the box. The corresponding latitude and longitude values will change to match the box on the map. Both markers can be dragged in this way. The map has common viewing features of Google Maps, including a scale bar, a select menu to view different layers (terrain, satellite imagery, etc.), and buttons to zoom in (+) and zoom out (-). </a:t>
            </a:r>
            <a:endParaRPr lang="zh-TW" altLang="en-US" dirty="0"/>
          </a:p>
        </p:txBody>
      </p:sp>
      <p:sp>
        <p:nvSpPr>
          <p:cNvPr id="4" name="投影片編號版面配置區 3"/>
          <p:cNvSpPr>
            <a:spLocks noGrp="1"/>
          </p:cNvSpPr>
          <p:nvPr>
            <p:ph type="sldNum" sz="quarter" idx="10"/>
          </p:nvPr>
        </p:nvSpPr>
        <p:spPr/>
        <p:txBody>
          <a:bodyPr/>
          <a:lstStyle/>
          <a:p>
            <a:fld id="{EA57ADCD-BDAA-4A22-B86C-75477D819C52}" type="slidenum">
              <a:rPr lang="zh-TW" altLang="en-US" smtClean="0"/>
              <a:t>23</a:t>
            </a:fld>
            <a:endParaRPr lang="zh-TW" altLang="en-US"/>
          </a:p>
        </p:txBody>
      </p:sp>
    </p:spTree>
    <p:extLst>
      <p:ext uri="{BB962C8B-B14F-4D97-AF65-F5344CB8AC3E}">
        <p14:creationId xmlns:p14="http://schemas.microsoft.com/office/powerpoint/2010/main" val="3259150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A57ADCD-BDAA-4A22-B86C-75477D819C52}" type="slidenum">
              <a:rPr lang="zh-TW" altLang="en-US" smtClean="0"/>
              <a:t>24</a:t>
            </a:fld>
            <a:endParaRPr lang="zh-TW" altLang="en-US"/>
          </a:p>
        </p:txBody>
      </p:sp>
    </p:spTree>
    <p:extLst>
      <p:ext uri="{BB962C8B-B14F-4D97-AF65-F5344CB8AC3E}">
        <p14:creationId xmlns:p14="http://schemas.microsoft.com/office/powerpoint/2010/main" val="3259150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6A1BD0CF-5A5F-4A19-811B-29764BE43E7B}" type="slidenum">
              <a:rPr lang="zh-CN" altLang="en-US" smtClean="0"/>
              <a:pPr/>
              <a:t>28</a:t>
            </a:fld>
            <a:endParaRPr lang="en-US" altLang="zh-CN"/>
          </a:p>
        </p:txBody>
      </p:sp>
    </p:spTree>
    <p:extLst>
      <p:ext uri="{BB962C8B-B14F-4D97-AF65-F5344CB8AC3E}">
        <p14:creationId xmlns:p14="http://schemas.microsoft.com/office/powerpoint/2010/main" val="413950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baseline="0" dirty="0" smtClean="0">
                <a:solidFill>
                  <a:schemeClr val="tx1"/>
                </a:solidFill>
                <a:latin typeface="+mn-lt"/>
                <a:ea typeface="+mn-ea"/>
                <a:cs typeface="+mn-cs"/>
              </a:rPr>
              <a:t>If an official thesaurus name does not exist, please keep a placeholder value such as “N/A” instead of removing this element as it is required together</a:t>
            </a:r>
          </a:p>
          <a:p>
            <a:r>
              <a:rPr lang="en-US" altLang="zh-TW" sz="1200" b="0" i="0" u="none" strike="noStrike" kern="1200" baseline="0" dirty="0" smtClean="0">
                <a:solidFill>
                  <a:schemeClr val="tx1"/>
                </a:solidFill>
                <a:latin typeface="+mn-lt"/>
                <a:ea typeface="+mn-ea"/>
                <a:cs typeface="+mn-cs"/>
              </a:rPr>
              <a:t>with the keyword element to constitute a </a:t>
            </a:r>
            <a:r>
              <a:rPr lang="en-US" altLang="zh-TW" sz="1200" b="0" i="0" u="none" strike="noStrike" kern="1200" baseline="0" dirty="0" err="1" smtClean="0">
                <a:solidFill>
                  <a:schemeClr val="tx1"/>
                </a:solidFill>
                <a:latin typeface="+mn-lt"/>
                <a:ea typeface="+mn-ea"/>
                <a:cs typeface="+mn-cs"/>
              </a:rPr>
              <a:t>keywordSet</a:t>
            </a:r>
            <a:r>
              <a:rPr lang="en-US" altLang="zh-TW" sz="1200" b="0" i="0" u="none" strike="noStrike" kern="1200" baseline="0" dirty="0" smtClean="0">
                <a:solidFill>
                  <a:schemeClr val="tx1"/>
                </a:solidFill>
                <a:latin typeface="+mn-lt"/>
                <a:ea typeface="+mn-ea"/>
                <a:cs typeface="+mn-cs"/>
              </a:rPr>
              <a:t>.</a:t>
            </a:r>
            <a:endParaRPr lang="zh-TW" altLang="en-US" dirty="0"/>
          </a:p>
        </p:txBody>
      </p:sp>
      <p:sp>
        <p:nvSpPr>
          <p:cNvPr id="4" name="投影片編號版面配置區 3"/>
          <p:cNvSpPr>
            <a:spLocks noGrp="1"/>
          </p:cNvSpPr>
          <p:nvPr>
            <p:ph type="sldNum" sz="quarter" idx="10"/>
          </p:nvPr>
        </p:nvSpPr>
        <p:spPr/>
        <p:txBody>
          <a:bodyPr/>
          <a:lstStyle/>
          <a:p>
            <a:fld id="{EA57ADCD-BDAA-4A22-B86C-75477D819C52}" type="slidenum">
              <a:rPr lang="zh-TW" altLang="en-US" smtClean="0"/>
              <a:t>32</a:t>
            </a:fld>
            <a:endParaRPr lang="zh-TW" altLang="en-US"/>
          </a:p>
        </p:txBody>
      </p:sp>
    </p:spTree>
    <p:extLst>
      <p:ext uri="{BB962C8B-B14F-4D97-AF65-F5344CB8AC3E}">
        <p14:creationId xmlns:p14="http://schemas.microsoft.com/office/powerpoint/2010/main" val="1786179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A57ADCD-BDAA-4A22-B86C-75477D819C52}" type="slidenum">
              <a:rPr lang="zh-TW" altLang="en-US" smtClean="0"/>
              <a:t>39</a:t>
            </a:fld>
            <a:endParaRPr lang="zh-TW" altLang="en-US"/>
          </a:p>
        </p:txBody>
      </p:sp>
    </p:spTree>
    <p:extLst>
      <p:ext uri="{BB962C8B-B14F-4D97-AF65-F5344CB8AC3E}">
        <p14:creationId xmlns:p14="http://schemas.microsoft.com/office/powerpoint/2010/main" val="2878708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If a resource has no source data it is considered a metadata-only resource, with information about a data set or collection, but without any primary data.</a:t>
            </a:r>
            <a:endParaRPr lang="zh-TW" altLang="en-US" dirty="0"/>
          </a:p>
        </p:txBody>
      </p:sp>
      <p:sp>
        <p:nvSpPr>
          <p:cNvPr id="4" name="投影片編號版面配置區 3"/>
          <p:cNvSpPr>
            <a:spLocks noGrp="1"/>
          </p:cNvSpPr>
          <p:nvPr>
            <p:ph type="sldNum" sz="quarter" idx="10"/>
          </p:nvPr>
        </p:nvSpPr>
        <p:spPr/>
        <p:txBody>
          <a:bodyPr/>
          <a:lstStyle/>
          <a:p>
            <a:fld id="{EA57ADCD-BDAA-4A22-B86C-75477D819C52}" type="slidenum">
              <a:rPr lang="zh-TW" altLang="en-US" smtClean="0"/>
              <a:t>54</a:t>
            </a:fld>
            <a:endParaRPr lang="zh-TW" altLang="en-US"/>
          </a:p>
        </p:txBody>
      </p:sp>
    </p:spTree>
    <p:extLst>
      <p:ext uri="{BB962C8B-B14F-4D97-AF65-F5344CB8AC3E}">
        <p14:creationId xmlns:p14="http://schemas.microsoft.com/office/powerpoint/2010/main" val="1802507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(if there is the risk of overwriting a file with the same name, a dialog opens that asks the user to confirm they actually want to overwrite it)</a:t>
            </a:r>
            <a:endParaRPr lang="zh-TW" altLang="en-US" dirty="0"/>
          </a:p>
        </p:txBody>
      </p:sp>
      <p:sp>
        <p:nvSpPr>
          <p:cNvPr id="4" name="投影片編號版面配置區 3"/>
          <p:cNvSpPr>
            <a:spLocks noGrp="1"/>
          </p:cNvSpPr>
          <p:nvPr>
            <p:ph type="sldNum" sz="quarter" idx="10"/>
          </p:nvPr>
        </p:nvSpPr>
        <p:spPr/>
        <p:txBody>
          <a:bodyPr/>
          <a:lstStyle/>
          <a:p>
            <a:fld id="{EA57ADCD-BDAA-4A22-B86C-75477D819C52}" type="slidenum">
              <a:rPr lang="zh-TW" altLang="en-US" smtClean="0"/>
              <a:t>55</a:t>
            </a:fld>
            <a:endParaRPr lang="zh-TW" altLang="en-US"/>
          </a:p>
        </p:txBody>
      </p:sp>
    </p:spTree>
    <p:extLst>
      <p:ext uri="{BB962C8B-B14F-4D97-AF65-F5344CB8AC3E}">
        <p14:creationId xmlns:p14="http://schemas.microsoft.com/office/powerpoint/2010/main" val="312689299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7.jpeg"/><Relationship Id="rId7" Type="http://schemas.openxmlformats.org/officeDocument/2006/relationships/image" Target="../media/image10.jpeg"/><Relationship Id="rId2" Type="http://schemas.openxmlformats.org/officeDocument/2006/relationships/image" Target="../media/image6.jpg"/><Relationship Id="rId1" Type="http://schemas.openxmlformats.org/officeDocument/2006/relationships/slideMaster" Target="../slideMasters/slideMaster1.xml"/><Relationship Id="rId6" Type="http://schemas.openxmlformats.org/officeDocument/2006/relationships/image" Target="../media/image9.jpeg"/><Relationship Id="rId5" Type="http://schemas.microsoft.com/office/2007/relationships/hdphoto" Target="../media/hdphoto2.wdp"/><Relationship Id="rId10" Type="http://schemas.openxmlformats.org/officeDocument/2006/relationships/image" Target="../media/image13.png"/><Relationship Id="rId4" Type="http://schemas.openxmlformats.org/officeDocument/2006/relationships/image" Target="../media/image8.jpeg"/><Relationship Id="rId9" Type="http://schemas.openxmlformats.org/officeDocument/2006/relationships/image" Target="../media/image1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標題投影片">
    <p:spTree>
      <p:nvGrpSpPr>
        <p:cNvPr id="1" name=""/>
        <p:cNvGrpSpPr/>
        <p:nvPr/>
      </p:nvGrpSpPr>
      <p:grpSpPr>
        <a:xfrm>
          <a:off x="0" y="0"/>
          <a:ext cx="0" cy="0"/>
          <a:chOff x="0" y="0"/>
          <a:chExt cx="0" cy="0"/>
        </a:xfrm>
      </p:grpSpPr>
      <p:pic>
        <p:nvPicPr>
          <p:cNvPr id="6" name="圖片 5"/>
          <p:cNvPicPr>
            <a:picLocks noChangeAspect="1"/>
          </p:cNvPicPr>
          <p:nvPr userDrawn="1"/>
        </p:nvPicPr>
        <p:blipFill rotWithShape="1">
          <a:blip r:embed="rId2">
            <a:extLst>
              <a:ext uri="{28A0092B-C50C-407E-A947-70E740481C1C}">
                <a14:useLocalDpi xmlns:a14="http://schemas.microsoft.com/office/drawing/2010/main" val="0"/>
              </a:ext>
            </a:extLst>
          </a:blip>
          <a:srcRect t="6038"/>
          <a:stretch/>
        </p:blipFill>
        <p:spPr>
          <a:xfrm>
            <a:off x="104002" y="126215"/>
            <a:ext cx="8935998" cy="1512168"/>
          </a:xfrm>
          <a:prstGeom prst="rect">
            <a:avLst/>
          </a:prstGeom>
        </p:spPr>
      </p:pic>
      <p:pic>
        <p:nvPicPr>
          <p:cNvPr id="1026" name="Picture 2" descr="C:\Users\Elisha\Pictures\fish\tsai_0068.jp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24871" r="2613"/>
          <a:stretch/>
        </p:blipFill>
        <p:spPr bwMode="auto">
          <a:xfrm>
            <a:off x="137319" y="4723317"/>
            <a:ext cx="738981" cy="742950"/>
          </a:xfrm>
          <a:prstGeom prst="rect">
            <a:avLst/>
          </a:prstGeom>
          <a:noFill/>
          <a:extLst>
            <a:ext uri="{909E8E84-426E-40DD-AFC4-6F175D3DCCD1}">
              <a14:hiddenFill xmlns:a14="http://schemas.microsoft.com/office/drawing/2010/main">
                <a:solidFill>
                  <a:srgbClr val="FFFFFF"/>
                </a:solidFill>
              </a14:hiddenFill>
            </a:ext>
          </a:extLst>
        </p:spPr>
      </p:pic>
      <p:pic>
        <p:nvPicPr>
          <p:cNvPr id="3" name="圖片 2"/>
          <p:cNvPicPr>
            <a:picLocks noChangeAspect="1"/>
          </p:cNvPicPr>
          <p:nvPr userDrawn="1"/>
        </p:nvPicPr>
        <p:blipFill rotWithShape="1">
          <a:blip r:embed="rId4" cstate="print">
            <a:extLst>
              <a:ext uri="{BEBA8EAE-BF5A-486C-A8C5-ECC9F3942E4B}">
                <a14:imgProps xmlns:a14="http://schemas.microsoft.com/office/drawing/2010/main">
                  <a14:imgLayer r:embed="rId5">
                    <a14:imgEffect>
                      <a14:sharpenSoften amount="25000"/>
                    </a14:imgEffect>
                    <a14:imgEffect>
                      <a14:brightnessContrast bright="20000"/>
                    </a14:imgEffect>
                  </a14:imgLayer>
                </a14:imgProps>
              </a:ext>
              <a:ext uri="{28A0092B-C50C-407E-A947-70E740481C1C}">
                <a14:useLocalDpi xmlns:a14="http://schemas.microsoft.com/office/drawing/2010/main" val="0"/>
              </a:ext>
            </a:extLst>
          </a:blip>
          <a:srcRect l="11685" r="8669"/>
          <a:stretch/>
        </p:blipFill>
        <p:spPr>
          <a:xfrm>
            <a:off x="937692" y="3914006"/>
            <a:ext cx="738707" cy="742445"/>
          </a:xfrm>
          <a:prstGeom prst="rect">
            <a:avLst/>
          </a:prstGeom>
        </p:spPr>
      </p:pic>
      <p:pic>
        <p:nvPicPr>
          <p:cNvPr id="2" name="圖片 1"/>
          <p:cNvPicPr>
            <a:picLocks noChangeAspect="1"/>
          </p:cNvPicPr>
          <p:nvPr userDrawn="1"/>
        </p:nvPicPr>
        <p:blipFill rotWithShape="1">
          <a:blip r:embed="rId6" cstate="print">
            <a:extLst>
              <a:ext uri="{28A0092B-C50C-407E-A947-70E740481C1C}">
                <a14:useLocalDpi xmlns:a14="http://schemas.microsoft.com/office/drawing/2010/main" val="0"/>
              </a:ext>
            </a:extLst>
          </a:blip>
          <a:srcRect l="33555" b="4341"/>
          <a:stretch/>
        </p:blipFill>
        <p:spPr>
          <a:xfrm>
            <a:off x="2500066" y="5528180"/>
            <a:ext cx="742376" cy="742079"/>
          </a:xfrm>
          <a:prstGeom prst="rect">
            <a:avLst/>
          </a:prstGeom>
        </p:spPr>
      </p:pic>
      <p:sp>
        <p:nvSpPr>
          <p:cNvPr id="4" name="矩形 3"/>
          <p:cNvSpPr/>
          <p:nvPr userDrawn="1"/>
        </p:nvSpPr>
        <p:spPr bwMode="auto">
          <a:xfrm>
            <a:off x="104002" y="6577116"/>
            <a:ext cx="8935997" cy="196747"/>
          </a:xfrm>
          <a:prstGeom prst="rect">
            <a:avLst/>
          </a:prstGeom>
          <a:solidFill>
            <a:srgbClr val="2B2B2B"/>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itchFamily="34" charset="0"/>
            </a:endParaRPr>
          </a:p>
        </p:txBody>
      </p:sp>
      <p:sp>
        <p:nvSpPr>
          <p:cNvPr id="3106" name="Rectangle 34" descr="5"/>
          <p:cNvSpPr>
            <a:spLocks noChangeArrowheads="1"/>
          </p:cNvSpPr>
          <p:nvPr/>
        </p:nvSpPr>
        <p:spPr bwMode="gray">
          <a:xfrm>
            <a:off x="915988" y="5528180"/>
            <a:ext cx="742950" cy="744537"/>
          </a:xfrm>
          <a:prstGeom prst="rect">
            <a:avLst/>
          </a:prstGeom>
          <a:blipFill dpi="0" rotWithShape="1">
            <a:blip r:embed="rId7"/>
            <a:srcRect/>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3126" name="Rectangle 54"/>
          <p:cNvSpPr>
            <a:spLocks noChangeArrowheads="1"/>
          </p:cNvSpPr>
          <p:nvPr/>
        </p:nvSpPr>
        <p:spPr bwMode="gray">
          <a:xfrm>
            <a:off x="128588" y="3915560"/>
            <a:ext cx="742950" cy="742950"/>
          </a:xfrm>
          <a:prstGeom prst="rect">
            <a:avLst/>
          </a:prstGeom>
          <a:solidFill>
            <a:srgbClr val="FFEEB9"/>
          </a:solidFill>
          <a:ln>
            <a:noFill/>
          </a:ln>
          <a:effectLst/>
          <a:extLst/>
        </p:spPr>
        <p:txBody>
          <a:bodyPr wrap="none" anchor="ctr"/>
          <a:lstStyle/>
          <a:p>
            <a:endParaRPr lang="zh-TW" altLang="en-US"/>
          </a:p>
        </p:txBody>
      </p:sp>
      <p:sp>
        <p:nvSpPr>
          <p:cNvPr id="3128" name="Rectangle 56"/>
          <p:cNvSpPr>
            <a:spLocks noChangeArrowheads="1"/>
          </p:cNvSpPr>
          <p:nvPr/>
        </p:nvSpPr>
        <p:spPr bwMode="gray">
          <a:xfrm>
            <a:off x="1705193" y="5528333"/>
            <a:ext cx="742950" cy="741969"/>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nvGrpSpPr>
          <p:cNvPr id="3079" name="Group 7"/>
          <p:cNvGrpSpPr>
            <a:grpSpLocks/>
          </p:cNvGrpSpPr>
          <p:nvPr/>
        </p:nvGrpSpPr>
        <p:grpSpPr bwMode="auto">
          <a:xfrm rot="10800000">
            <a:off x="6003925" y="1643567"/>
            <a:ext cx="2768600" cy="779463"/>
            <a:chOff x="1566" y="164"/>
            <a:chExt cx="1455" cy="425"/>
          </a:xfrm>
        </p:grpSpPr>
        <p:sp>
          <p:nvSpPr>
            <p:cNvPr id="3080" name="Freeform 8"/>
            <p:cNvSpPr>
              <a:spLocks/>
            </p:cNvSpPr>
            <p:nvPr/>
          </p:nvSpPr>
          <p:spPr bwMode="gray">
            <a:xfrm>
              <a:off x="1892" y="468"/>
              <a:ext cx="39" cy="121"/>
            </a:xfrm>
            <a:custGeom>
              <a:avLst/>
              <a:gdLst>
                <a:gd name="T0" fmla="*/ 37 w 39"/>
                <a:gd name="T1" fmla="*/ 36 h 121"/>
                <a:gd name="T2" fmla="*/ 35 w 39"/>
                <a:gd name="T3" fmla="*/ 36 h 121"/>
                <a:gd name="T4" fmla="*/ 30 w 39"/>
                <a:gd name="T5" fmla="*/ 36 h 121"/>
                <a:gd name="T6" fmla="*/ 22 w 39"/>
                <a:gd name="T7" fmla="*/ 34 h 121"/>
                <a:gd name="T8" fmla="*/ 15 w 39"/>
                <a:gd name="T9" fmla="*/ 30 h 121"/>
                <a:gd name="T10" fmla="*/ 7 w 39"/>
                <a:gd name="T11" fmla="*/ 23 h 121"/>
                <a:gd name="T12" fmla="*/ 3 w 39"/>
                <a:gd name="T13" fmla="*/ 13 h 121"/>
                <a:gd name="T14" fmla="*/ 0 w 39"/>
                <a:gd name="T15" fmla="*/ 0 h 121"/>
                <a:gd name="T16" fmla="*/ 3 w 39"/>
                <a:gd name="T17" fmla="*/ 0 h 121"/>
                <a:gd name="T18" fmla="*/ 7 w 39"/>
                <a:gd name="T19" fmla="*/ 1 h 121"/>
                <a:gd name="T20" fmla="*/ 15 w 39"/>
                <a:gd name="T21" fmla="*/ 3 h 121"/>
                <a:gd name="T22" fmla="*/ 23 w 39"/>
                <a:gd name="T23" fmla="*/ 5 h 121"/>
                <a:gd name="T24" fmla="*/ 30 w 39"/>
                <a:gd name="T25" fmla="*/ 11 h 121"/>
                <a:gd name="T26" fmla="*/ 37 w 39"/>
                <a:gd name="T27" fmla="*/ 20 h 121"/>
                <a:gd name="T28" fmla="*/ 39 w 39"/>
                <a:gd name="T29" fmla="*/ 34 h 121"/>
                <a:gd name="T30" fmla="*/ 39 w 39"/>
                <a:gd name="T31" fmla="*/ 121 h 121"/>
                <a:gd name="T32" fmla="*/ 37 w 39"/>
                <a:gd name="T33" fmla="*/ 121 h 121"/>
                <a:gd name="T34" fmla="*/ 37 w 39"/>
                <a:gd name="T35" fmla="*/ 3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121">
                  <a:moveTo>
                    <a:pt x="37" y="36"/>
                  </a:moveTo>
                  <a:lnTo>
                    <a:pt x="35" y="36"/>
                  </a:lnTo>
                  <a:lnTo>
                    <a:pt x="30" y="36"/>
                  </a:lnTo>
                  <a:lnTo>
                    <a:pt x="22" y="34"/>
                  </a:lnTo>
                  <a:lnTo>
                    <a:pt x="15" y="30"/>
                  </a:lnTo>
                  <a:lnTo>
                    <a:pt x="7" y="23"/>
                  </a:lnTo>
                  <a:lnTo>
                    <a:pt x="3" y="13"/>
                  </a:lnTo>
                  <a:lnTo>
                    <a:pt x="0" y="0"/>
                  </a:lnTo>
                  <a:lnTo>
                    <a:pt x="3" y="0"/>
                  </a:lnTo>
                  <a:lnTo>
                    <a:pt x="7" y="1"/>
                  </a:lnTo>
                  <a:lnTo>
                    <a:pt x="15" y="3"/>
                  </a:lnTo>
                  <a:lnTo>
                    <a:pt x="23" y="5"/>
                  </a:lnTo>
                  <a:lnTo>
                    <a:pt x="30" y="11"/>
                  </a:lnTo>
                  <a:lnTo>
                    <a:pt x="37" y="20"/>
                  </a:lnTo>
                  <a:lnTo>
                    <a:pt x="39" y="34"/>
                  </a:lnTo>
                  <a:lnTo>
                    <a:pt x="39" y="121"/>
                  </a:lnTo>
                  <a:lnTo>
                    <a:pt x="37" y="121"/>
                  </a:lnTo>
                  <a:lnTo>
                    <a:pt x="37" y="36"/>
                  </a:lnTo>
                  <a:close/>
                </a:path>
              </a:pathLst>
            </a:custGeom>
            <a:solidFill>
              <a:srgbClr val="D7D7D7"/>
            </a:solidFill>
            <a:ln w="0">
              <a:solidFill>
                <a:srgbClr val="D7D7D7"/>
              </a:solidFill>
              <a:prstDash val="solid"/>
              <a:round/>
              <a:headEnd/>
              <a:tailEnd/>
            </a:ln>
          </p:spPr>
          <p:txBody>
            <a:bodyPr/>
            <a:lstStyle/>
            <a:p>
              <a:endParaRPr lang="zh-TW" altLang="en-US"/>
            </a:p>
          </p:txBody>
        </p:sp>
        <p:sp>
          <p:nvSpPr>
            <p:cNvPr id="3081" name="Freeform 9"/>
            <p:cNvSpPr>
              <a:spLocks/>
            </p:cNvSpPr>
            <p:nvPr/>
          </p:nvSpPr>
          <p:spPr bwMode="gray">
            <a:xfrm>
              <a:off x="2271" y="450"/>
              <a:ext cx="45" cy="139"/>
            </a:xfrm>
            <a:custGeom>
              <a:avLst/>
              <a:gdLst>
                <a:gd name="T0" fmla="*/ 3 w 45"/>
                <a:gd name="T1" fmla="*/ 42 h 139"/>
                <a:gd name="T2" fmla="*/ 6 w 45"/>
                <a:gd name="T3" fmla="*/ 42 h 139"/>
                <a:gd name="T4" fmla="*/ 12 w 45"/>
                <a:gd name="T5" fmla="*/ 42 h 139"/>
                <a:gd name="T6" fmla="*/ 20 w 45"/>
                <a:gd name="T7" fmla="*/ 39 h 139"/>
                <a:gd name="T8" fmla="*/ 29 w 45"/>
                <a:gd name="T9" fmla="*/ 35 h 139"/>
                <a:gd name="T10" fmla="*/ 37 w 45"/>
                <a:gd name="T11" fmla="*/ 27 h 139"/>
                <a:gd name="T12" fmla="*/ 43 w 45"/>
                <a:gd name="T13" fmla="*/ 17 h 139"/>
                <a:gd name="T14" fmla="*/ 45 w 45"/>
                <a:gd name="T15" fmla="*/ 2 h 139"/>
                <a:gd name="T16" fmla="*/ 43 w 45"/>
                <a:gd name="T17" fmla="*/ 0 h 139"/>
                <a:gd name="T18" fmla="*/ 37 w 45"/>
                <a:gd name="T19" fmla="*/ 2 h 139"/>
                <a:gd name="T20" fmla="*/ 29 w 45"/>
                <a:gd name="T21" fmla="*/ 3 h 139"/>
                <a:gd name="T22" fmla="*/ 19 w 45"/>
                <a:gd name="T23" fmla="*/ 7 h 139"/>
                <a:gd name="T24" fmla="*/ 11 w 45"/>
                <a:gd name="T25" fmla="*/ 14 h 139"/>
                <a:gd name="T26" fmla="*/ 4 w 45"/>
                <a:gd name="T27" fmla="*/ 23 h 139"/>
                <a:gd name="T28" fmla="*/ 0 w 45"/>
                <a:gd name="T29" fmla="*/ 39 h 139"/>
                <a:gd name="T30" fmla="*/ 0 w 45"/>
                <a:gd name="T31" fmla="*/ 139 h 139"/>
                <a:gd name="T32" fmla="*/ 3 w 45"/>
                <a:gd name="T33" fmla="*/ 139 h 139"/>
                <a:gd name="T34" fmla="*/ 3 w 45"/>
                <a:gd name="T35"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 h="139">
                  <a:moveTo>
                    <a:pt x="3" y="42"/>
                  </a:moveTo>
                  <a:lnTo>
                    <a:pt x="6" y="42"/>
                  </a:lnTo>
                  <a:lnTo>
                    <a:pt x="12" y="42"/>
                  </a:lnTo>
                  <a:lnTo>
                    <a:pt x="20" y="39"/>
                  </a:lnTo>
                  <a:lnTo>
                    <a:pt x="29" y="35"/>
                  </a:lnTo>
                  <a:lnTo>
                    <a:pt x="37" y="27"/>
                  </a:lnTo>
                  <a:lnTo>
                    <a:pt x="43" y="17"/>
                  </a:lnTo>
                  <a:lnTo>
                    <a:pt x="45" y="2"/>
                  </a:lnTo>
                  <a:lnTo>
                    <a:pt x="43" y="0"/>
                  </a:lnTo>
                  <a:lnTo>
                    <a:pt x="37" y="2"/>
                  </a:lnTo>
                  <a:lnTo>
                    <a:pt x="29" y="3"/>
                  </a:lnTo>
                  <a:lnTo>
                    <a:pt x="19" y="7"/>
                  </a:lnTo>
                  <a:lnTo>
                    <a:pt x="11" y="14"/>
                  </a:lnTo>
                  <a:lnTo>
                    <a:pt x="4" y="23"/>
                  </a:lnTo>
                  <a:lnTo>
                    <a:pt x="0" y="39"/>
                  </a:lnTo>
                  <a:lnTo>
                    <a:pt x="0" y="139"/>
                  </a:lnTo>
                  <a:lnTo>
                    <a:pt x="3" y="139"/>
                  </a:lnTo>
                  <a:lnTo>
                    <a:pt x="3" y="42"/>
                  </a:lnTo>
                  <a:close/>
                </a:path>
              </a:pathLst>
            </a:custGeom>
            <a:solidFill>
              <a:srgbClr val="D7D7D7"/>
            </a:solidFill>
            <a:ln w="0">
              <a:solidFill>
                <a:srgbClr val="D7D7D7"/>
              </a:solidFill>
              <a:prstDash val="solid"/>
              <a:round/>
              <a:headEnd/>
              <a:tailEnd/>
            </a:ln>
          </p:spPr>
          <p:txBody>
            <a:bodyPr/>
            <a:lstStyle/>
            <a:p>
              <a:endParaRPr lang="zh-TW" altLang="en-US"/>
            </a:p>
          </p:txBody>
        </p:sp>
        <p:sp>
          <p:nvSpPr>
            <p:cNvPr id="3082" name="Freeform 10"/>
            <p:cNvSpPr>
              <a:spLocks/>
            </p:cNvSpPr>
            <p:nvPr/>
          </p:nvSpPr>
          <p:spPr bwMode="gray">
            <a:xfrm>
              <a:off x="1765" y="378"/>
              <a:ext cx="146" cy="211"/>
            </a:xfrm>
            <a:custGeom>
              <a:avLst/>
              <a:gdLst>
                <a:gd name="T0" fmla="*/ 68 w 146"/>
                <a:gd name="T1" fmla="*/ 67 h 211"/>
                <a:gd name="T2" fmla="*/ 67 w 146"/>
                <a:gd name="T3" fmla="*/ 67 h 211"/>
                <a:gd name="T4" fmla="*/ 60 w 146"/>
                <a:gd name="T5" fmla="*/ 66 h 211"/>
                <a:gd name="T6" fmla="*/ 50 w 146"/>
                <a:gd name="T7" fmla="*/ 64 h 211"/>
                <a:gd name="T8" fmla="*/ 41 w 146"/>
                <a:gd name="T9" fmla="*/ 62 h 211"/>
                <a:gd name="T10" fmla="*/ 29 w 146"/>
                <a:gd name="T11" fmla="*/ 55 h 211"/>
                <a:gd name="T12" fmla="*/ 18 w 146"/>
                <a:gd name="T13" fmla="*/ 47 h 211"/>
                <a:gd name="T14" fmla="*/ 10 w 146"/>
                <a:gd name="T15" fmla="*/ 35 h 211"/>
                <a:gd name="T16" fmla="*/ 3 w 146"/>
                <a:gd name="T17" fmla="*/ 20 h 211"/>
                <a:gd name="T18" fmla="*/ 0 w 146"/>
                <a:gd name="T19" fmla="*/ 0 h 211"/>
                <a:gd name="T20" fmla="*/ 3 w 146"/>
                <a:gd name="T21" fmla="*/ 0 h 211"/>
                <a:gd name="T22" fmla="*/ 10 w 146"/>
                <a:gd name="T23" fmla="*/ 0 h 211"/>
                <a:gd name="T24" fmla="*/ 19 w 146"/>
                <a:gd name="T25" fmla="*/ 0 h 211"/>
                <a:gd name="T26" fmla="*/ 30 w 146"/>
                <a:gd name="T27" fmla="*/ 2 h 211"/>
                <a:gd name="T28" fmla="*/ 41 w 146"/>
                <a:gd name="T29" fmla="*/ 6 h 211"/>
                <a:gd name="T30" fmla="*/ 53 w 146"/>
                <a:gd name="T31" fmla="*/ 14 h 211"/>
                <a:gd name="T32" fmla="*/ 62 w 146"/>
                <a:gd name="T33" fmla="*/ 25 h 211"/>
                <a:gd name="T34" fmla="*/ 69 w 146"/>
                <a:gd name="T35" fmla="*/ 41 h 211"/>
                <a:gd name="T36" fmla="*/ 73 w 146"/>
                <a:gd name="T37" fmla="*/ 62 h 211"/>
                <a:gd name="T38" fmla="*/ 73 w 146"/>
                <a:gd name="T39" fmla="*/ 60 h 211"/>
                <a:gd name="T40" fmla="*/ 73 w 146"/>
                <a:gd name="T41" fmla="*/ 55 h 211"/>
                <a:gd name="T42" fmla="*/ 75 w 146"/>
                <a:gd name="T43" fmla="*/ 45 h 211"/>
                <a:gd name="T44" fmla="*/ 79 w 146"/>
                <a:gd name="T45" fmla="*/ 36 h 211"/>
                <a:gd name="T46" fmla="*/ 84 w 146"/>
                <a:gd name="T47" fmla="*/ 25 h 211"/>
                <a:gd name="T48" fmla="*/ 92 w 146"/>
                <a:gd name="T49" fmla="*/ 16 h 211"/>
                <a:gd name="T50" fmla="*/ 106 w 146"/>
                <a:gd name="T51" fmla="*/ 8 h 211"/>
                <a:gd name="T52" fmla="*/ 123 w 146"/>
                <a:gd name="T53" fmla="*/ 2 h 211"/>
                <a:gd name="T54" fmla="*/ 146 w 146"/>
                <a:gd name="T55" fmla="*/ 0 h 211"/>
                <a:gd name="T56" fmla="*/ 145 w 146"/>
                <a:gd name="T57" fmla="*/ 2 h 211"/>
                <a:gd name="T58" fmla="*/ 145 w 146"/>
                <a:gd name="T59" fmla="*/ 8 h 211"/>
                <a:gd name="T60" fmla="*/ 143 w 146"/>
                <a:gd name="T61" fmla="*/ 17 h 211"/>
                <a:gd name="T62" fmla="*/ 139 w 146"/>
                <a:gd name="T63" fmla="*/ 28 h 211"/>
                <a:gd name="T64" fmla="*/ 134 w 146"/>
                <a:gd name="T65" fmla="*/ 39 h 211"/>
                <a:gd name="T66" fmla="*/ 126 w 146"/>
                <a:gd name="T67" fmla="*/ 49 h 211"/>
                <a:gd name="T68" fmla="*/ 114 w 146"/>
                <a:gd name="T69" fmla="*/ 59 h 211"/>
                <a:gd name="T70" fmla="*/ 98 w 146"/>
                <a:gd name="T71" fmla="*/ 64 h 211"/>
                <a:gd name="T72" fmla="*/ 79 w 146"/>
                <a:gd name="T73" fmla="*/ 67 h 211"/>
                <a:gd name="T74" fmla="*/ 79 w 146"/>
                <a:gd name="T75" fmla="*/ 211 h 211"/>
                <a:gd name="T76" fmla="*/ 68 w 146"/>
                <a:gd name="T77" fmla="*/ 211 h 211"/>
                <a:gd name="T78" fmla="*/ 68 w 146"/>
                <a:gd name="T79" fmla="*/ 67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6" h="211">
                  <a:moveTo>
                    <a:pt x="68" y="67"/>
                  </a:moveTo>
                  <a:lnTo>
                    <a:pt x="67" y="67"/>
                  </a:lnTo>
                  <a:lnTo>
                    <a:pt x="60" y="66"/>
                  </a:lnTo>
                  <a:lnTo>
                    <a:pt x="50" y="64"/>
                  </a:lnTo>
                  <a:lnTo>
                    <a:pt x="41" y="62"/>
                  </a:lnTo>
                  <a:lnTo>
                    <a:pt x="29" y="55"/>
                  </a:lnTo>
                  <a:lnTo>
                    <a:pt x="18" y="47"/>
                  </a:lnTo>
                  <a:lnTo>
                    <a:pt x="10" y="35"/>
                  </a:lnTo>
                  <a:lnTo>
                    <a:pt x="3" y="20"/>
                  </a:lnTo>
                  <a:lnTo>
                    <a:pt x="0" y="0"/>
                  </a:lnTo>
                  <a:lnTo>
                    <a:pt x="3" y="0"/>
                  </a:lnTo>
                  <a:lnTo>
                    <a:pt x="10" y="0"/>
                  </a:lnTo>
                  <a:lnTo>
                    <a:pt x="19" y="0"/>
                  </a:lnTo>
                  <a:lnTo>
                    <a:pt x="30" y="2"/>
                  </a:lnTo>
                  <a:lnTo>
                    <a:pt x="41" y="6"/>
                  </a:lnTo>
                  <a:lnTo>
                    <a:pt x="53" y="14"/>
                  </a:lnTo>
                  <a:lnTo>
                    <a:pt x="62" y="25"/>
                  </a:lnTo>
                  <a:lnTo>
                    <a:pt x="69" y="41"/>
                  </a:lnTo>
                  <a:lnTo>
                    <a:pt x="73" y="62"/>
                  </a:lnTo>
                  <a:lnTo>
                    <a:pt x="73" y="60"/>
                  </a:lnTo>
                  <a:lnTo>
                    <a:pt x="73" y="55"/>
                  </a:lnTo>
                  <a:lnTo>
                    <a:pt x="75" y="45"/>
                  </a:lnTo>
                  <a:lnTo>
                    <a:pt x="79" y="36"/>
                  </a:lnTo>
                  <a:lnTo>
                    <a:pt x="84" y="25"/>
                  </a:lnTo>
                  <a:lnTo>
                    <a:pt x="92" y="16"/>
                  </a:lnTo>
                  <a:lnTo>
                    <a:pt x="106" y="8"/>
                  </a:lnTo>
                  <a:lnTo>
                    <a:pt x="123" y="2"/>
                  </a:lnTo>
                  <a:lnTo>
                    <a:pt x="146" y="0"/>
                  </a:lnTo>
                  <a:lnTo>
                    <a:pt x="145" y="2"/>
                  </a:lnTo>
                  <a:lnTo>
                    <a:pt x="145" y="8"/>
                  </a:lnTo>
                  <a:lnTo>
                    <a:pt x="143" y="17"/>
                  </a:lnTo>
                  <a:lnTo>
                    <a:pt x="139" y="28"/>
                  </a:lnTo>
                  <a:lnTo>
                    <a:pt x="134" y="39"/>
                  </a:lnTo>
                  <a:lnTo>
                    <a:pt x="126" y="49"/>
                  </a:lnTo>
                  <a:lnTo>
                    <a:pt x="114" y="59"/>
                  </a:lnTo>
                  <a:lnTo>
                    <a:pt x="98" y="64"/>
                  </a:lnTo>
                  <a:lnTo>
                    <a:pt x="79" y="67"/>
                  </a:lnTo>
                  <a:lnTo>
                    <a:pt x="79" y="211"/>
                  </a:lnTo>
                  <a:lnTo>
                    <a:pt x="68" y="211"/>
                  </a:lnTo>
                  <a:lnTo>
                    <a:pt x="68" y="67"/>
                  </a:lnTo>
                  <a:close/>
                </a:path>
              </a:pathLst>
            </a:custGeom>
            <a:solidFill>
              <a:srgbClr val="D7D7D7"/>
            </a:solidFill>
            <a:ln w="0">
              <a:solidFill>
                <a:srgbClr val="D7D7D7"/>
              </a:solidFill>
              <a:prstDash val="solid"/>
              <a:round/>
              <a:headEnd/>
              <a:tailEnd/>
            </a:ln>
          </p:spPr>
          <p:txBody>
            <a:bodyPr/>
            <a:lstStyle/>
            <a:p>
              <a:endParaRPr lang="zh-TW" altLang="en-US"/>
            </a:p>
          </p:txBody>
        </p:sp>
        <p:sp>
          <p:nvSpPr>
            <p:cNvPr id="3083" name="Freeform 11"/>
            <p:cNvSpPr>
              <a:spLocks/>
            </p:cNvSpPr>
            <p:nvPr/>
          </p:nvSpPr>
          <p:spPr bwMode="gray">
            <a:xfrm>
              <a:off x="2792" y="378"/>
              <a:ext cx="144" cy="211"/>
            </a:xfrm>
            <a:custGeom>
              <a:avLst/>
              <a:gdLst>
                <a:gd name="T0" fmla="*/ 67 w 144"/>
                <a:gd name="T1" fmla="*/ 67 h 211"/>
                <a:gd name="T2" fmla="*/ 66 w 144"/>
                <a:gd name="T3" fmla="*/ 67 h 211"/>
                <a:gd name="T4" fmla="*/ 59 w 144"/>
                <a:gd name="T5" fmla="*/ 66 h 211"/>
                <a:gd name="T6" fmla="*/ 50 w 144"/>
                <a:gd name="T7" fmla="*/ 64 h 211"/>
                <a:gd name="T8" fmla="*/ 39 w 144"/>
                <a:gd name="T9" fmla="*/ 62 h 211"/>
                <a:gd name="T10" fmla="*/ 28 w 144"/>
                <a:gd name="T11" fmla="*/ 55 h 211"/>
                <a:gd name="T12" fmla="*/ 17 w 144"/>
                <a:gd name="T13" fmla="*/ 47 h 211"/>
                <a:gd name="T14" fmla="*/ 9 w 144"/>
                <a:gd name="T15" fmla="*/ 35 h 211"/>
                <a:gd name="T16" fmla="*/ 2 w 144"/>
                <a:gd name="T17" fmla="*/ 20 h 211"/>
                <a:gd name="T18" fmla="*/ 0 w 144"/>
                <a:gd name="T19" fmla="*/ 0 h 211"/>
                <a:gd name="T20" fmla="*/ 2 w 144"/>
                <a:gd name="T21" fmla="*/ 0 h 211"/>
                <a:gd name="T22" fmla="*/ 9 w 144"/>
                <a:gd name="T23" fmla="*/ 0 h 211"/>
                <a:gd name="T24" fmla="*/ 17 w 144"/>
                <a:gd name="T25" fmla="*/ 0 h 211"/>
                <a:gd name="T26" fmla="*/ 28 w 144"/>
                <a:gd name="T27" fmla="*/ 2 h 211"/>
                <a:gd name="T28" fmla="*/ 40 w 144"/>
                <a:gd name="T29" fmla="*/ 6 h 211"/>
                <a:gd name="T30" fmla="*/ 51 w 144"/>
                <a:gd name="T31" fmla="*/ 14 h 211"/>
                <a:gd name="T32" fmla="*/ 62 w 144"/>
                <a:gd name="T33" fmla="*/ 25 h 211"/>
                <a:gd name="T34" fmla="*/ 69 w 144"/>
                <a:gd name="T35" fmla="*/ 41 h 211"/>
                <a:gd name="T36" fmla="*/ 73 w 144"/>
                <a:gd name="T37" fmla="*/ 62 h 211"/>
                <a:gd name="T38" fmla="*/ 73 w 144"/>
                <a:gd name="T39" fmla="*/ 60 h 211"/>
                <a:gd name="T40" fmla="*/ 73 w 144"/>
                <a:gd name="T41" fmla="*/ 55 h 211"/>
                <a:gd name="T42" fmla="*/ 74 w 144"/>
                <a:gd name="T43" fmla="*/ 45 h 211"/>
                <a:gd name="T44" fmla="*/ 77 w 144"/>
                <a:gd name="T45" fmla="*/ 36 h 211"/>
                <a:gd name="T46" fmla="*/ 82 w 144"/>
                <a:gd name="T47" fmla="*/ 25 h 211"/>
                <a:gd name="T48" fmla="*/ 91 w 144"/>
                <a:gd name="T49" fmla="*/ 16 h 211"/>
                <a:gd name="T50" fmla="*/ 105 w 144"/>
                <a:gd name="T51" fmla="*/ 8 h 211"/>
                <a:gd name="T52" fmla="*/ 121 w 144"/>
                <a:gd name="T53" fmla="*/ 2 h 211"/>
                <a:gd name="T54" fmla="*/ 144 w 144"/>
                <a:gd name="T55" fmla="*/ 0 h 211"/>
                <a:gd name="T56" fmla="*/ 144 w 144"/>
                <a:gd name="T57" fmla="*/ 2 h 211"/>
                <a:gd name="T58" fmla="*/ 144 w 144"/>
                <a:gd name="T59" fmla="*/ 8 h 211"/>
                <a:gd name="T60" fmla="*/ 141 w 144"/>
                <a:gd name="T61" fmla="*/ 17 h 211"/>
                <a:gd name="T62" fmla="*/ 139 w 144"/>
                <a:gd name="T63" fmla="*/ 28 h 211"/>
                <a:gd name="T64" fmla="*/ 133 w 144"/>
                <a:gd name="T65" fmla="*/ 39 h 211"/>
                <a:gd name="T66" fmla="*/ 125 w 144"/>
                <a:gd name="T67" fmla="*/ 49 h 211"/>
                <a:gd name="T68" fmla="*/ 113 w 144"/>
                <a:gd name="T69" fmla="*/ 59 h 211"/>
                <a:gd name="T70" fmla="*/ 97 w 144"/>
                <a:gd name="T71" fmla="*/ 64 h 211"/>
                <a:gd name="T72" fmla="*/ 77 w 144"/>
                <a:gd name="T73" fmla="*/ 67 h 211"/>
                <a:gd name="T74" fmla="*/ 77 w 144"/>
                <a:gd name="T75" fmla="*/ 211 h 211"/>
                <a:gd name="T76" fmla="*/ 67 w 144"/>
                <a:gd name="T77" fmla="*/ 211 h 211"/>
                <a:gd name="T78" fmla="*/ 67 w 144"/>
                <a:gd name="T79" fmla="*/ 67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 h="211">
                  <a:moveTo>
                    <a:pt x="67" y="67"/>
                  </a:moveTo>
                  <a:lnTo>
                    <a:pt x="66" y="67"/>
                  </a:lnTo>
                  <a:lnTo>
                    <a:pt x="59" y="66"/>
                  </a:lnTo>
                  <a:lnTo>
                    <a:pt x="50" y="64"/>
                  </a:lnTo>
                  <a:lnTo>
                    <a:pt x="39" y="62"/>
                  </a:lnTo>
                  <a:lnTo>
                    <a:pt x="28" y="55"/>
                  </a:lnTo>
                  <a:lnTo>
                    <a:pt x="17" y="47"/>
                  </a:lnTo>
                  <a:lnTo>
                    <a:pt x="9" y="35"/>
                  </a:lnTo>
                  <a:lnTo>
                    <a:pt x="2" y="20"/>
                  </a:lnTo>
                  <a:lnTo>
                    <a:pt x="0" y="0"/>
                  </a:lnTo>
                  <a:lnTo>
                    <a:pt x="2" y="0"/>
                  </a:lnTo>
                  <a:lnTo>
                    <a:pt x="9" y="0"/>
                  </a:lnTo>
                  <a:lnTo>
                    <a:pt x="17" y="0"/>
                  </a:lnTo>
                  <a:lnTo>
                    <a:pt x="28" y="2"/>
                  </a:lnTo>
                  <a:lnTo>
                    <a:pt x="40" y="6"/>
                  </a:lnTo>
                  <a:lnTo>
                    <a:pt x="51" y="14"/>
                  </a:lnTo>
                  <a:lnTo>
                    <a:pt x="62" y="25"/>
                  </a:lnTo>
                  <a:lnTo>
                    <a:pt x="69" y="41"/>
                  </a:lnTo>
                  <a:lnTo>
                    <a:pt x="73" y="62"/>
                  </a:lnTo>
                  <a:lnTo>
                    <a:pt x="73" y="60"/>
                  </a:lnTo>
                  <a:lnTo>
                    <a:pt x="73" y="55"/>
                  </a:lnTo>
                  <a:lnTo>
                    <a:pt x="74" y="45"/>
                  </a:lnTo>
                  <a:lnTo>
                    <a:pt x="77" y="36"/>
                  </a:lnTo>
                  <a:lnTo>
                    <a:pt x="82" y="25"/>
                  </a:lnTo>
                  <a:lnTo>
                    <a:pt x="91" y="16"/>
                  </a:lnTo>
                  <a:lnTo>
                    <a:pt x="105" y="8"/>
                  </a:lnTo>
                  <a:lnTo>
                    <a:pt x="121" y="2"/>
                  </a:lnTo>
                  <a:lnTo>
                    <a:pt x="144" y="0"/>
                  </a:lnTo>
                  <a:lnTo>
                    <a:pt x="144" y="2"/>
                  </a:lnTo>
                  <a:lnTo>
                    <a:pt x="144" y="8"/>
                  </a:lnTo>
                  <a:lnTo>
                    <a:pt x="141" y="17"/>
                  </a:lnTo>
                  <a:lnTo>
                    <a:pt x="139" y="28"/>
                  </a:lnTo>
                  <a:lnTo>
                    <a:pt x="133" y="39"/>
                  </a:lnTo>
                  <a:lnTo>
                    <a:pt x="125" y="49"/>
                  </a:lnTo>
                  <a:lnTo>
                    <a:pt x="113" y="59"/>
                  </a:lnTo>
                  <a:lnTo>
                    <a:pt x="97" y="64"/>
                  </a:lnTo>
                  <a:lnTo>
                    <a:pt x="77" y="67"/>
                  </a:lnTo>
                  <a:lnTo>
                    <a:pt x="77" y="211"/>
                  </a:lnTo>
                  <a:lnTo>
                    <a:pt x="67" y="211"/>
                  </a:lnTo>
                  <a:lnTo>
                    <a:pt x="67" y="67"/>
                  </a:lnTo>
                  <a:close/>
                </a:path>
              </a:pathLst>
            </a:custGeom>
            <a:solidFill>
              <a:srgbClr val="D7D7D7"/>
            </a:solidFill>
            <a:ln w="0">
              <a:solidFill>
                <a:srgbClr val="D7D7D7"/>
              </a:solidFill>
              <a:prstDash val="solid"/>
              <a:round/>
              <a:headEnd/>
              <a:tailEnd/>
            </a:ln>
          </p:spPr>
          <p:txBody>
            <a:bodyPr/>
            <a:lstStyle/>
            <a:p>
              <a:endParaRPr lang="zh-TW" altLang="en-US"/>
            </a:p>
          </p:txBody>
        </p:sp>
        <p:sp>
          <p:nvSpPr>
            <p:cNvPr id="3084" name="Freeform 12"/>
            <p:cNvSpPr>
              <a:spLocks/>
            </p:cNvSpPr>
            <p:nvPr/>
          </p:nvSpPr>
          <p:spPr bwMode="gray">
            <a:xfrm>
              <a:off x="2631" y="457"/>
              <a:ext cx="89" cy="132"/>
            </a:xfrm>
            <a:custGeom>
              <a:avLst/>
              <a:gdLst>
                <a:gd name="T0" fmla="*/ 42 w 89"/>
                <a:gd name="T1" fmla="*/ 43 h 132"/>
                <a:gd name="T2" fmla="*/ 39 w 89"/>
                <a:gd name="T3" fmla="*/ 42 h 132"/>
                <a:gd name="T4" fmla="*/ 33 w 89"/>
                <a:gd name="T5" fmla="*/ 42 h 132"/>
                <a:gd name="T6" fmla="*/ 25 w 89"/>
                <a:gd name="T7" fmla="*/ 39 h 132"/>
                <a:gd name="T8" fmla="*/ 16 w 89"/>
                <a:gd name="T9" fmla="*/ 35 h 132"/>
                <a:gd name="T10" fmla="*/ 8 w 89"/>
                <a:gd name="T11" fmla="*/ 27 h 132"/>
                <a:gd name="T12" fmla="*/ 2 w 89"/>
                <a:gd name="T13" fmla="*/ 16 h 132"/>
                <a:gd name="T14" fmla="*/ 0 w 89"/>
                <a:gd name="T15" fmla="*/ 0 h 132"/>
                <a:gd name="T16" fmla="*/ 2 w 89"/>
                <a:gd name="T17" fmla="*/ 0 h 132"/>
                <a:gd name="T18" fmla="*/ 6 w 89"/>
                <a:gd name="T19" fmla="*/ 0 h 132"/>
                <a:gd name="T20" fmla="*/ 12 w 89"/>
                <a:gd name="T21" fmla="*/ 1 h 132"/>
                <a:gd name="T22" fmla="*/ 21 w 89"/>
                <a:gd name="T23" fmla="*/ 3 h 132"/>
                <a:gd name="T24" fmla="*/ 29 w 89"/>
                <a:gd name="T25" fmla="*/ 8 h 132"/>
                <a:gd name="T26" fmla="*/ 37 w 89"/>
                <a:gd name="T27" fmla="*/ 15 h 132"/>
                <a:gd name="T28" fmla="*/ 42 w 89"/>
                <a:gd name="T29" fmla="*/ 26 h 132"/>
                <a:gd name="T30" fmla="*/ 45 w 89"/>
                <a:gd name="T31" fmla="*/ 39 h 132"/>
                <a:gd name="T32" fmla="*/ 45 w 89"/>
                <a:gd name="T33" fmla="*/ 38 h 132"/>
                <a:gd name="T34" fmla="*/ 45 w 89"/>
                <a:gd name="T35" fmla="*/ 34 h 132"/>
                <a:gd name="T36" fmla="*/ 46 w 89"/>
                <a:gd name="T37" fmla="*/ 27 h 132"/>
                <a:gd name="T38" fmla="*/ 49 w 89"/>
                <a:gd name="T39" fmla="*/ 20 h 132"/>
                <a:gd name="T40" fmla="*/ 54 w 89"/>
                <a:gd name="T41" fmla="*/ 14 h 132"/>
                <a:gd name="T42" fmla="*/ 62 w 89"/>
                <a:gd name="T43" fmla="*/ 7 h 132"/>
                <a:gd name="T44" fmla="*/ 73 w 89"/>
                <a:gd name="T45" fmla="*/ 3 h 132"/>
                <a:gd name="T46" fmla="*/ 89 w 89"/>
                <a:gd name="T47" fmla="*/ 0 h 132"/>
                <a:gd name="T48" fmla="*/ 89 w 89"/>
                <a:gd name="T49" fmla="*/ 3 h 132"/>
                <a:gd name="T50" fmla="*/ 88 w 89"/>
                <a:gd name="T51" fmla="*/ 10 h 132"/>
                <a:gd name="T52" fmla="*/ 87 w 89"/>
                <a:gd name="T53" fmla="*/ 18 h 132"/>
                <a:gd name="T54" fmla="*/ 81 w 89"/>
                <a:gd name="T55" fmla="*/ 26 h 132"/>
                <a:gd name="T56" fmla="*/ 74 w 89"/>
                <a:gd name="T57" fmla="*/ 34 h 132"/>
                <a:gd name="T58" fmla="*/ 64 w 89"/>
                <a:gd name="T59" fmla="*/ 41 h 132"/>
                <a:gd name="T60" fmla="*/ 47 w 89"/>
                <a:gd name="T61" fmla="*/ 43 h 132"/>
                <a:gd name="T62" fmla="*/ 47 w 89"/>
                <a:gd name="T63" fmla="*/ 132 h 132"/>
                <a:gd name="T64" fmla="*/ 42 w 89"/>
                <a:gd name="T65" fmla="*/ 132 h 132"/>
                <a:gd name="T66" fmla="*/ 42 w 89"/>
                <a:gd name="T67" fmla="*/ 4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132">
                  <a:moveTo>
                    <a:pt x="42" y="43"/>
                  </a:moveTo>
                  <a:lnTo>
                    <a:pt x="39" y="42"/>
                  </a:lnTo>
                  <a:lnTo>
                    <a:pt x="33" y="42"/>
                  </a:lnTo>
                  <a:lnTo>
                    <a:pt x="25" y="39"/>
                  </a:lnTo>
                  <a:lnTo>
                    <a:pt x="16" y="35"/>
                  </a:lnTo>
                  <a:lnTo>
                    <a:pt x="8" y="27"/>
                  </a:lnTo>
                  <a:lnTo>
                    <a:pt x="2" y="16"/>
                  </a:lnTo>
                  <a:lnTo>
                    <a:pt x="0" y="0"/>
                  </a:lnTo>
                  <a:lnTo>
                    <a:pt x="2" y="0"/>
                  </a:lnTo>
                  <a:lnTo>
                    <a:pt x="6" y="0"/>
                  </a:lnTo>
                  <a:lnTo>
                    <a:pt x="12" y="1"/>
                  </a:lnTo>
                  <a:lnTo>
                    <a:pt x="21" y="3"/>
                  </a:lnTo>
                  <a:lnTo>
                    <a:pt x="29" y="8"/>
                  </a:lnTo>
                  <a:lnTo>
                    <a:pt x="37" y="15"/>
                  </a:lnTo>
                  <a:lnTo>
                    <a:pt x="42" y="26"/>
                  </a:lnTo>
                  <a:lnTo>
                    <a:pt x="45" y="39"/>
                  </a:lnTo>
                  <a:lnTo>
                    <a:pt x="45" y="38"/>
                  </a:lnTo>
                  <a:lnTo>
                    <a:pt x="45" y="34"/>
                  </a:lnTo>
                  <a:lnTo>
                    <a:pt x="46" y="27"/>
                  </a:lnTo>
                  <a:lnTo>
                    <a:pt x="49" y="20"/>
                  </a:lnTo>
                  <a:lnTo>
                    <a:pt x="54" y="14"/>
                  </a:lnTo>
                  <a:lnTo>
                    <a:pt x="62" y="7"/>
                  </a:lnTo>
                  <a:lnTo>
                    <a:pt x="73" y="3"/>
                  </a:lnTo>
                  <a:lnTo>
                    <a:pt x="89" y="0"/>
                  </a:lnTo>
                  <a:lnTo>
                    <a:pt x="89" y="3"/>
                  </a:lnTo>
                  <a:lnTo>
                    <a:pt x="88" y="10"/>
                  </a:lnTo>
                  <a:lnTo>
                    <a:pt x="87" y="18"/>
                  </a:lnTo>
                  <a:lnTo>
                    <a:pt x="81" y="26"/>
                  </a:lnTo>
                  <a:lnTo>
                    <a:pt x="74" y="34"/>
                  </a:lnTo>
                  <a:lnTo>
                    <a:pt x="64" y="41"/>
                  </a:lnTo>
                  <a:lnTo>
                    <a:pt x="47" y="43"/>
                  </a:lnTo>
                  <a:lnTo>
                    <a:pt x="47" y="132"/>
                  </a:lnTo>
                  <a:lnTo>
                    <a:pt x="42" y="132"/>
                  </a:lnTo>
                  <a:lnTo>
                    <a:pt x="42" y="43"/>
                  </a:lnTo>
                  <a:close/>
                </a:path>
              </a:pathLst>
            </a:custGeom>
            <a:solidFill>
              <a:srgbClr val="D7D7D7"/>
            </a:solidFill>
            <a:ln w="0">
              <a:solidFill>
                <a:srgbClr val="D7D7D7"/>
              </a:solidFill>
              <a:prstDash val="solid"/>
              <a:round/>
              <a:headEnd/>
              <a:tailEnd/>
            </a:ln>
          </p:spPr>
          <p:txBody>
            <a:bodyPr/>
            <a:lstStyle/>
            <a:p>
              <a:endParaRPr lang="zh-TW" altLang="en-US"/>
            </a:p>
          </p:txBody>
        </p:sp>
        <p:sp>
          <p:nvSpPr>
            <p:cNvPr id="3085" name="Freeform 13"/>
            <p:cNvSpPr>
              <a:spLocks/>
            </p:cNvSpPr>
            <p:nvPr/>
          </p:nvSpPr>
          <p:spPr bwMode="gray">
            <a:xfrm>
              <a:off x="2430" y="403"/>
              <a:ext cx="88" cy="186"/>
            </a:xfrm>
            <a:custGeom>
              <a:avLst/>
              <a:gdLst>
                <a:gd name="T0" fmla="*/ 43 w 88"/>
                <a:gd name="T1" fmla="*/ 43 h 186"/>
                <a:gd name="T2" fmla="*/ 41 w 88"/>
                <a:gd name="T3" fmla="*/ 43 h 186"/>
                <a:gd name="T4" fmla="*/ 35 w 88"/>
                <a:gd name="T5" fmla="*/ 43 h 186"/>
                <a:gd name="T6" fmla="*/ 27 w 88"/>
                <a:gd name="T7" fmla="*/ 41 h 186"/>
                <a:gd name="T8" fmla="*/ 18 w 88"/>
                <a:gd name="T9" fmla="*/ 35 h 186"/>
                <a:gd name="T10" fmla="*/ 8 w 88"/>
                <a:gd name="T11" fmla="*/ 28 h 186"/>
                <a:gd name="T12" fmla="*/ 3 w 88"/>
                <a:gd name="T13" fmla="*/ 16 h 186"/>
                <a:gd name="T14" fmla="*/ 0 w 88"/>
                <a:gd name="T15" fmla="*/ 0 h 186"/>
                <a:gd name="T16" fmla="*/ 3 w 88"/>
                <a:gd name="T17" fmla="*/ 0 h 186"/>
                <a:gd name="T18" fmla="*/ 8 w 88"/>
                <a:gd name="T19" fmla="*/ 0 h 186"/>
                <a:gd name="T20" fmla="*/ 17 w 88"/>
                <a:gd name="T21" fmla="*/ 1 h 186"/>
                <a:gd name="T22" fmla="*/ 26 w 88"/>
                <a:gd name="T23" fmla="*/ 6 h 186"/>
                <a:gd name="T24" fmla="*/ 35 w 88"/>
                <a:gd name="T25" fmla="*/ 12 h 186"/>
                <a:gd name="T26" fmla="*/ 42 w 88"/>
                <a:gd name="T27" fmla="*/ 24 h 186"/>
                <a:gd name="T28" fmla="*/ 48 w 88"/>
                <a:gd name="T29" fmla="*/ 41 h 186"/>
                <a:gd name="T30" fmla="*/ 48 w 88"/>
                <a:gd name="T31" fmla="*/ 90 h 186"/>
                <a:gd name="T32" fmla="*/ 48 w 88"/>
                <a:gd name="T33" fmla="*/ 88 h 186"/>
                <a:gd name="T34" fmla="*/ 48 w 88"/>
                <a:gd name="T35" fmla="*/ 82 h 186"/>
                <a:gd name="T36" fmla="*/ 50 w 88"/>
                <a:gd name="T37" fmla="*/ 74 h 186"/>
                <a:gd name="T38" fmla="*/ 54 w 88"/>
                <a:gd name="T39" fmla="*/ 66 h 186"/>
                <a:gd name="T40" fmla="*/ 61 w 88"/>
                <a:gd name="T41" fmla="*/ 58 h 186"/>
                <a:gd name="T42" fmla="*/ 72 w 88"/>
                <a:gd name="T43" fmla="*/ 53 h 186"/>
                <a:gd name="T44" fmla="*/ 87 w 88"/>
                <a:gd name="T45" fmla="*/ 50 h 186"/>
                <a:gd name="T46" fmla="*/ 88 w 88"/>
                <a:gd name="T47" fmla="*/ 51 h 186"/>
                <a:gd name="T48" fmla="*/ 88 w 88"/>
                <a:gd name="T49" fmla="*/ 57 h 186"/>
                <a:gd name="T50" fmla="*/ 87 w 88"/>
                <a:gd name="T51" fmla="*/ 64 h 186"/>
                <a:gd name="T52" fmla="*/ 84 w 88"/>
                <a:gd name="T53" fmla="*/ 72 h 186"/>
                <a:gd name="T54" fmla="*/ 80 w 88"/>
                <a:gd name="T55" fmla="*/ 80 h 186"/>
                <a:gd name="T56" fmla="*/ 73 w 88"/>
                <a:gd name="T57" fmla="*/ 86 h 186"/>
                <a:gd name="T58" fmla="*/ 62 w 88"/>
                <a:gd name="T59" fmla="*/ 92 h 186"/>
                <a:gd name="T60" fmla="*/ 48 w 88"/>
                <a:gd name="T61" fmla="*/ 93 h 186"/>
                <a:gd name="T62" fmla="*/ 48 w 88"/>
                <a:gd name="T63" fmla="*/ 186 h 186"/>
                <a:gd name="T64" fmla="*/ 43 w 88"/>
                <a:gd name="T65" fmla="*/ 186 h 186"/>
                <a:gd name="T66" fmla="*/ 43 w 88"/>
                <a:gd name="T67" fmla="*/ 143 h 186"/>
                <a:gd name="T68" fmla="*/ 42 w 88"/>
                <a:gd name="T69" fmla="*/ 143 h 186"/>
                <a:gd name="T70" fmla="*/ 37 w 88"/>
                <a:gd name="T71" fmla="*/ 142 h 186"/>
                <a:gd name="T72" fmla="*/ 29 w 88"/>
                <a:gd name="T73" fmla="*/ 140 h 186"/>
                <a:gd name="T74" fmla="*/ 22 w 88"/>
                <a:gd name="T75" fmla="*/ 136 h 186"/>
                <a:gd name="T76" fmla="*/ 14 w 88"/>
                <a:gd name="T77" fmla="*/ 130 h 186"/>
                <a:gd name="T78" fmla="*/ 8 w 88"/>
                <a:gd name="T79" fmla="*/ 120 h 186"/>
                <a:gd name="T80" fmla="*/ 7 w 88"/>
                <a:gd name="T81" fmla="*/ 105 h 186"/>
                <a:gd name="T82" fmla="*/ 8 w 88"/>
                <a:gd name="T83" fmla="*/ 105 h 186"/>
                <a:gd name="T84" fmla="*/ 12 w 88"/>
                <a:gd name="T85" fmla="*/ 107 h 186"/>
                <a:gd name="T86" fmla="*/ 19 w 88"/>
                <a:gd name="T87" fmla="*/ 108 h 186"/>
                <a:gd name="T88" fmla="*/ 26 w 88"/>
                <a:gd name="T89" fmla="*/ 111 h 186"/>
                <a:gd name="T90" fmla="*/ 34 w 88"/>
                <a:gd name="T91" fmla="*/ 117 h 186"/>
                <a:gd name="T92" fmla="*/ 39 w 88"/>
                <a:gd name="T93" fmla="*/ 127 h 186"/>
                <a:gd name="T94" fmla="*/ 43 w 88"/>
                <a:gd name="T95" fmla="*/ 140 h 186"/>
                <a:gd name="T96" fmla="*/ 43 w 88"/>
                <a:gd name="T97" fmla="*/ 4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 h="186">
                  <a:moveTo>
                    <a:pt x="43" y="43"/>
                  </a:moveTo>
                  <a:lnTo>
                    <a:pt x="41" y="43"/>
                  </a:lnTo>
                  <a:lnTo>
                    <a:pt x="35" y="43"/>
                  </a:lnTo>
                  <a:lnTo>
                    <a:pt x="27" y="41"/>
                  </a:lnTo>
                  <a:lnTo>
                    <a:pt x="18" y="35"/>
                  </a:lnTo>
                  <a:lnTo>
                    <a:pt x="8" y="28"/>
                  </a:lnTo>
                  <a:lnTo>
                    <a:pt x="3" y="16"/>
                  </a:lnTo>
                  <a:lnTo>
                    <a:pt x="0" y="0"/>
                  </a:lnTo>
                  <a:lnTo>
                    <a:pt x="3" y="0"/>
                  </a:lnTo>
                  <a:lnTo>
                    <a:pt x="8" y="0"/>
                  </a:lnTo>
                  <a:lnTo>
                    <a:pt x="17" y="1"/>
                  </a:lnTo>
                  <a:lnTo>
                    <a:pt x="26" y="6"/>
                  </a:lnTo>
                  <a:lnTo>
                    <a:pt x="35" y="12"/>
                  </a:lnTo>
                  <a:lnTo>
                    <a:pt x="42" y="24"/>
                  </a:lnTo>
                  <a:lnTo>
                    <a:pt x="48" y="41"/>
                  </a:lnTo>
                  <a:lnTo>
                    <a:pt x="48" y="90"/>
                  </a:lnTo>
                  <a:lnTo>
                    <a:pt x="48" y="88"/>
                  </a:lnTo>
                  <a:lnTo>
                    <a:pt x="48" y="82"/>
                  </a:lnTo>
                  <a:lnTo>
                    <a:pt x="50" y="74"/>
                  </a:lnTo>
                  <a:lnTo>
                    <a:pt x="54" y="66"/>
                  </a:lnTo>
                  <a:lnTo>
                    <a:pt x="61" y="58"/>
                  </a:lnTo>
                  <a:lnTo>
                    <a:pt x="72" y="53"/>
                  </a:lnTo>
                  <a:lnTo>
                    <a:pt x="87" y="50"/>
                  </a:lnTo>
                  <a:lnTo>
                    <a:pt x="88" y="51"/>
                  </a:lnTo>
                  <a:lnTo>
                    <a:pt x="88" y="57"/>
                  </a:lnTo>
                  <a:lnTo>
                    <a:pt x="87" y="64"/>
                  </a:lnTo>
                  <a:lnTo>
                    <a:pt x="84" y="72"/>
                  </a:lnTo>
                  <a:lnTo>
                    <a:pt x="80" y="80"/>
                  </a:lnTo>
                  <a:lnTo>
                    <a:pt x="73" y="86"/>
                  </a:lnTo>
                  <a:lnTo>
                    <a:pt x="62" y="92"/>
                  </a:lnTo>
                  <a:lnTo>
                    <a:pt x="48" y="93"/>
                  </a:lnTo>
                  <a:lnTo>
                    <a:pt x="48" y="186"/>
                  </a:lnTo>
                  <a:lnTo>
                    <a:pt x="43" y="186"/>
                  </a:lnTo>
                  <a:lnTo>
                    <a:pt x="43" y="143"/>
                  </a:lnTo>
                  <a:lnTo>
                    <a:pt x="42" y="143"/>
                  </a:lnTo>
                  <a:lnTo>
                    <a:pt x="37" y="142"/>
                  </a:lnTo>
                  <a:lnTo>
                    <a:pt x="29" y="140"/>
                  </a:lnTo>
                  <a:lnTo>
                    <a:pt x="22" y="136"/>
                  </a:lnTo>
                  <a:lnTo>
                    <a:pt x="14" y="130"/>
                  </a:lnTo>
                  <a:lnTo>
                    <a:pt x="8" y="120"/>
                  </a:lnTo>
                  <a:lnTo>
                    <a:pt x="7" y="105"/>
                  </a:lnTo>
                  <a:lnTo>
                    <a:pt x="8" y="105"/>
                  </a:lnTo>
                  <a:lnTo>
                    <a:pt x="12" y="107"/>
                  </a:lnTo>
                  <a:lnTo>
                    <a:pt x="19" y="108"/>
                  </a:lnTo>
                  <a:lnTo>
                    <a:pt x="26" y="111"/>
                  </a:lnTo>
                  <a:lnTo>
                    <a:pt x="34" y="117"/>
                  </a:lnTo>
                  <a:lnTo>
                    <a:pt x="39" y="127"/>
                  </a:lnTo>
                  <a:lnTo>
                    <a:pt x="43" y="140"/>
                  </a:lnTo>
                  <a:lnTo>
                    <a:pt x="43" y="43"/>
                  </a:lnTo>
                  <a:close/>
                </a:path>
              </a:pathLst>
            </a:custGeom>
            <a:solidFill>
              <a:srgbClr val="D7D7D7"/>
            </a:solidFill>
            <a:ln w="0">
              <a:solidFill>
                <a:srgbClr val="D7D7D7"/>
              </a:solidFill>
              <a:prstDash val="solid"/>
              <a:round/>
              <a:headEnd/>
              <a:tailEnd/>
            </a:ln>
          </p:spPr>
          <p:txBody>
            <a:bodyPr/>
            <a:lstStyle/>
            <a:p>
              <a:endParaRPr lang="zh-TW" altLang="en-US"/>
            </a:p>
          </p:txBody>
        </p:sp>
        <p:sp>
          <p:nvSpPr>
            <p:cNvPr id="3086" name="Freeform 14"/>
            <p:cNvSpPr>
              <a:spLocks/>
            </p:cNvSpPr>
            <p:nvPr/>
          </p:nvSpPr>
          <p:spPr bwMode="gray">
            <a:xfrm>
              <a:off x="1914" y="233"/>
              <a:ext cx="166" cy="356"/>
            </a:xfrm>
            <a:custGeom>
              <a:avLst/>
              <a:gdLst>
                <a:gd name="T0" fmla="*/ 85 w 166"/>
                <a:gd name="T1" fmla="*/ 84 h 356"/>
                <a:gd name="T2" fmla="*/ 101 w 166"/>
                <a:gd name="T3" fmla="*/ 81 h 356"/>
                <a:gd name="T4" fmla="*/ 124 w 166"/>
                <a:gd name="T5" fmla="*/ 73 h 356"/>
                <a:gd name="T6" fmla="*/ 148 w 166"/>
                <a:gd name="T7" fmla="*/ 56 h 356"/>
                <a:gd name="T8" fmla="*/ 163 w 166"/>
                <a:gd name="T9" fmla="*/ 23 h 356"/>
                <a:gd name="T10" fmla="*/ 163 w 166"/>
                <a:gd name="T11" fmla="*/ 0 h 356"/>
                <a:gd name="T12" fmla="*/ 148 w 166"/>
                <a:gd name="T13" fmla="*/ 0 h 356"/>
                <a:gd name="T14" fmla="*/ 125 w 166"/>
                <a:gd name="T15" fmla="*/ 6 h 356"/>
                <a:gd name="T16" fmla="*/ 101 w 166"/>
                <a:gd name="T17" fmla="*/ 22 h 356"/>
                <a:gd name="T18" fmla="*/ 82 w 166"/>
                <a:gd name="T19" fmla="*/ 54 h 356"/>
                <a:gd name="T20" fmla="*/ 77 w 166"/>
                <a:gd name="T21" fmla="*/ 173 h 356"/>
                <a:gd name="T22" fmla="*/ 77 w 166"/>
                <a:gd name="T23" fmla="*/ 165 h 356"/>
                <a:gd name="T24" fmla="*/ 71 w 166"/>
                <a:gd name="T25" fmla="*/ 146 h 356"/>
                <a:gd name="T26" fmla="*/ 60 w 166"/>
                <a:gd name="T27" fmla="*/ 123 h 356"/>
                <a:gd name="T28" fmla="*/ 38 w 166"/>
                <a:gd name="T29" fmla="*/ 104 h 356"/>
                <a:gd name="T30" fmla="*/ 0 w 166"/>
                <a:gd name="T31" fmla="*/ 96 h 356"/>
                <a:gd name="T32" fmla="*/ 0 w 166"/>
                <a:gd name="T33" fmla="*/ 103 h 356"/>
                <a:gd name="T34" fmla="*/ 0 w 166"/>
                <a:gd name="T35" fmla="*/ 120 h 356"/>
                <a:gd name="T36" fmla="*/ 8 w 166"/>
                <a:gd name="T37" fmla="*/ 143 h 356"/>
                <a:gd name="T38" fmla="*/ 24 w 166"/>
                <a:gd name="T39" fmla="*/ 163 h 356"/>
                <a:gd name="T40" fmla="*/ 55 w 166"/>
                <a:gd name="T41" fmla="*/ 177 h 356"/>
                <a:gd name="T42" fmla="*/ 77 w 166"/>
                <a:gd name="T43" fmla="*/ 356 h 356"/>
                <a:gd name="T44" fmla="*/ 82 w 166"/>
                <a:gd name="T45" fmla="*/ 274 h 356"/>
                <a:gd name="T46" fmla="*/ 91 w 166"/>
                <a:gd name="T47" fmla="*/ 273 h 356"/>
                <a:gd name="T48" fmla="*/ 112 w 166"/>
                <a:gd name="T49" fmla="*/ 267 h 356"/>
                <a:gd name="T50" fmla="*/ 135 w 166"/>
                <a:gd name="T51" fmla="*/ 252 h 356"/>
                <a:gd name="T52" fmla="*/ 151 w 166"/>
                <a:gd name="T53" fmla="*/ 224 h 356"/>
                <a:gd name="T54" fmla="*/ 152 w 166"/>
                <a:gd name="T55" fmla="*/ 203 h 356"/>
                <a:gd name="T56" fmla="*/ 137 w 166"/>
                <a:gd name="T57" fmla="*/ 204 h 356"/>
                <a:gd name="T58" fmla="*/ 117 w 166"/>
                <a:gd name="T59" fmla="*/ 211 h 356"/>
                <a:gd name="T60" fmla="*/ 97 w 166"/>
                <a:gd name="T61" fmla="*/ 231 h 356"/>
                <a:gd name="T62" fmla="*/ 82 w 166"/>
                <a:gd name="T63" fmla="*/ 267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6" h="356">
                  <a:moveTo>
                    <a:pt x="82" y="84"/>
                  </a:moveTo>
                  <a:lnTo>
                    <a:pt x="85" y="84"/>
                  </a:lnTo>
                  <a:lnTo>
                    <a:pt x="91" y="84"/>
                  </a:lnTo>
                  <a:lnTo>
                    <a:pt x="101" y="81"/>
                  </a:lnTo>
                  <a:lnTo>
                    <a:pt x="112" y="78"/>
                  </a:lnTo>
                  <a:lnTo>
                    <a:pt x="124" y="73"/>
                  </a:lnTo>
                  <a:lnTo>
                    <a:pt x="136" y="66"/>
                  </a:lnTo>
                  <a:lnTo>
                    <a:pt x="148" y="56"/>
                  </a:lnTo>
                  <a:lnTo>
                    <a:pt x="156" y="42"/>
                  </a:lnTo>
                  <a:lnTo>
                    <a:pt x="163" y="23"/>
                  </a:lnTo>
                  <a:lnTo>
                    <a:pt x="166" y="2"/>
                  </a:lnTo>
                  <a:lnTo>
                    <a:pt x="163" y="0"/>
                  </a:lnTo>
                  <a:lnTo>
                    <a:pt x="158" y="0"/>
                  </a:lnTo>
                  <a:lnTo>
                    <a:pt x="148" y="0"/>
                  </a:lnTo>
                  <a:lnTo>
                    <a:pt x="137" y="3"/>
                  </a:lnTo>
                  <a:lnTo>
                    <a:pt x="125" y="6"/>
                  </a:lnTo>
                  <a:lnTo>
                    <a:pt x="113" y="12"/>
                  </a:lnTo>
                  <a:lnTo>
                    <a:pt x="101" y="22"/>
                  </a:lnTo>
                  <a:lnTo>
                    <a:pt x="90" y="35"/>
                  </a:lnTo>
                  <a:lnTo>
                    <a:pt x="82" y="54"/>
                  </a:lnTo>
                  <a:lnTo>
                    <a:pt x="77" y="78"/>
                  </a:lnTo>
                  <a:lnTo>
                    <a:pt x="77" y="173"/>
                  </a:lnTo>
                  <a:lnTo>
                    <a:pt x="77" y="170"/>
                  </a:lnTo>
                  <a:lnTo>
                    <a:pt x="77" y="165"/>
                  </a:lnTo>
                  <a:lnTo>
                    <a:pt x="74" y="157"/>
                  </a:lnTo>
                  <a:lnTo>
                    <a:pt x="71" y="146"/>
                  </a:lnTo>
                  <a:lnTo>
                    <a:pt x="67" y="134"/>
                  </a:lnTo>
                  <a:lnTo>
                    <a:pt x="60" y="123"/>
                  </a:lnTo>
                  <a:lnTo>
                    <a:pt x="50" y="112"/>
                  </a:lnTo>
                  <a:lnTo>
                    <a:pt x="38" y="104"/>
                  </a:lnTo>
                  <a:lnTo>
                    <a:pt x="20" y="97"/>
                  </a:lnTo>
                  <a:lnTo>
                    <a:pt x="0" y="96"/>
                  </a:lnTo>
                  <a:lnTo>
                    <a:pt x="0" y="97"/>
                  </a:lnTo>
                  <a:lnTo>
                    <a:pt x="0" y="103"/>
                  </a:lnTo>
                  <a:lnTo>
                    <a:pt x="0" y="111"/>
                  </a:lnTo>
                  <a:lnTo>
                    <a:pt x="0" y="120"/>
                  </a:lnTo>
                  <a:lnTo>
                    <a:pt x="2" y="131"/>
                  </a:lnTo>
                  <a:lnTo>
                    <a:pt x="8" y="143"/>
                  </a:lnTo>
                  <a:lnTo>
                    <a:pt x="15" y="154"/>
                  </a:lnTo>
                  <a:lnTo>
                    <a:pt x="24" y="163"/>
                  </a:lnTo>
                  <a:lnTo>
                    <a:pt x="38" y="171"/>
                  </a:lnTo>
                  <a:lnTo>
                    <a:pt x="55" y="177"/>
                  </a:lnTo>
                  <a:lnTo>
                    <a:pt x="77" y="178"/>
                  </a:lnTo>
                  <a:lnTo>
                    <a:pt x="77" y="356"/>
                  </a:lnTo>
                  <a:lnTo>
                    <a:pt x="82" y="356"/>
                  </a:lnTo>
                  <a:lnTo>
                    <a:pt x="82" y="274"/>
                  </a:lnTo>
                  <a:lnTo>
                    <a:pt x="85" y="273"/>
                  </a:lnTo>
                  <a:lnTo>
                    <a:pt x="91" y="273"/>
                  </a:lnTo>
                  <a:lnTo>
                    <a:pt x="101" y="271"/>
                  </a:lnTo>
                  <a:lnTo>
                    <a:pt x="112" y="267"/>
                  </a:lnTo>
                  <a:lnTo>
                    <a:pt x="124" y="262"/>
                  </a:lnTo>
                  <a:lnTo>
                    <a:pt x="135" y="252"/>
                  </a:lnTo>
                  <a:lnTo>
                    <a:pt x="144" y="240"/>
                  </a:lnTo>
                  <a:lnTo>
                    <a:pt x="151" y="224"/>
                  </a:lnTo>
                  <a:lnTo>
                    <a:pt x="154" y="203"/>
                  </a:lnTo>
                  <a:lnTo>
                    <a:pt x="152" y="203"/>
                  </a:lnTo>
                  <a:lnTo>
                    <a:pt x="145" y="203"/>
                  </a:lnTo>
                  <a:lnTo>
                    <a:pt x="137" y="204"/>
                  </a:lnTo>
                  <a:lnTo>
                    <a:pt x="128" y="207"/>
                  </a:lnTo>
                  <a:lnTo>
                    <a:pt x="117" y="211"/>
                  </a:lnTo>
                  <a:lnTo>
                    <a:pt x="106" y="219"/>
                  </a:lnTo>
                  <a:lnTo>
                    <a:pt x="97" y="231"/>
                  </a:lnTo>
                  <a:lnTo>
                    <a:pt x="89" y="247"/>
                  </a:lnTo>
                  <a:lnTo>
                    <a:pt x="82" y="267"/>
                  </a:lnTo>
                  <a:lnTo>
                    <a:pt x="82" y="84"/>
                  </a:lnTo>
                  <a:close/>
                </a:path>
              </a:pathLst>
            </a:custGeom>
            <a:solidFill>
              <a:srgbClr val="D7D7D7"/>
            </a:solidFill>
            <a:ln w="0">
              <a:solidFill>
                <a:srgbClr val="D7D7D7"/>
              </a:solidFill>
              <a:prstDash val="solid"/>
              <a:round/>
              <a:headEnd/>
              <a:tailEnd/>
            </a:ln>
          </p:spPr>
          <p:txBody>
            <a:bodyPr/>
            <a:lstStyle/>
            <a:p>
              <a:endParaRPr lang="zh-TW" altLang="en-US"/>
            </a:p>
          </p:txBody>
        </p:sp>
        <p:sp>
          <p:nvSpPr>
            <p:cNvPr id="3087" name="Freeform 15"/>
            <p:cNvSpPr>
              <a:spLocks/>
            </p:cNvSpPr>
            <p:nvPr/>
          </p:nvSpPr>
          <p:spPr bwMode="gray">
            <a:xfrm>
              <a:off x="2514" y="379"/>
              <a:ext cx="92" cy="210"/>
            </a:xfrm>
            <a:custGeom>
              <a:avLst/>
              <a:gdLst>
                <a:gd name="T0" fmla="*/ 43 w 92"/>
                <a:gd name="T1" fmla="*/ 162 h 210"/>
                <a:gd name="T2" fmla="*/ 36 w 92"/>
                <a:gd name="T3" fmla="*/ 160 h 210"/>
                <a:gd name="T4" fmla="*/ 23 w 92"/>
                <a:gd name="T5" fmla="*/ 155 h 210"/>
                <a:gd name="T6" fmla="*/ 12 w 92"/>
                <a:gd name="T7" fmla="*/ 141 h 210"/>
                <a:gd name="T8" fmla="*/ 12 w 92"/>
                <a:gd name="T9" fmla="*/ 129 h 210"/>
                <a:gd name="T10" fmla="*/ 23 w 92"/>
                <a:gd name="T11" fmla="*/ 132 h 210"/>
                <a:gd name="T12" fmla="*/ 38 w 92"/>
                <a:gd name="T13" fmla="*/ 145 h 210"/>
                <a:gd name="T14" fmla="*/ 43 w 92"/>
                <a:gd name="T15" fmla="*/ 108 h 210"/>
                <a:gd name="T16" fmla="*/ 35 w 92"/>
                <a:gd name="T17" fmla="*/ 106 h 210"/>
                <a:gd name="T18" fmla="*/ 20 w 92"/>
                <a:gd name="T19" fmla="*/ 101 h 210"/>
                <a:gd name="T20" fmla="*/ 7 w 92"/>
                <a:gd name="T21" fmla="*/ 83 h 210"/>
                <a:gd name="T22" fmla="*/ 7 w 92"/>
                <a:gd name="T23" fmla="*/ 70 h 210"/>
                <a:gd name="T24" fmla="*/ 17 w 92"/>
                <a:gd name="T25" fmla="*/ 71 h 210"/>
                <a:gd name="T26" fmla="*/ 31 w 92"/>
                <a:gd name="T27" fmla="*/ 81 h 210"/>
                <a:gd name="T28" fmla="*/ 43 w 92"/>
                <a:gd name="T29" fmla="*/ 105 h 210"/>
                <a:gd name="T30" fmla="*/ 40 w 92"/>
                <a:gd name="T31" fmla="*/ 43 h 210"/>
                <a:gd name="T32" fmla="*/ 26 w 92"/>
                <a:gd name="T33" fmla="*/ 39 h 210"/>
                <a:gd name="T34" fmla="*/ 8 w 92"/>
                <a:gd name="T35" fmla="*/ 27 h 210"/>
                <a:gd name="T36" fmla="*/ 0 w 92"/>
                <a:gd name="T37" fmla="*/ 0 h 210"/>
                <a:gd name="T38" fmla="*/ 7 w 92"/>
                <a:gd name="T39" fmla="*/ 0 h 210"/>
                <a:gd name="T40" fmla="*/ 23 w 92"/>
                <a:gd name="T41" fmla="*/ 5 h 210"/>
                <a:gd name="T42" fmla="*/ 39 w 92"/>
                <a:gd name="T43" fmla="*/ 23 h 210"/>
                <a:gd name="T44" fmla="*/ 46 w 92"/>
                <a:gd name="T45" fmla="*/ 38 h 210"/>
                <a:gd name="T46" fmla="*/ 51 w 92"/>
                <a:gd name="T47" fmla="*/ 24 h 210"/>
                <a:gd name="T48" fmla="*/ 66 w 92"/>
                <a:gd name="T49" fmla="*/ 8 h 210"/>
                <a:gd name="T50" fmla="*/ 92 w 92"/>
                <a:gd name="T51" fmla="*/ 0 h 210"/>
                <a:gd name="T52" fmla="*/ 90 w 92"/>
                <a:gd name="T53" fmla="*/ 8 h 210"/>
                <a:gd name="T54" fmla="*/ 82 w 92"/>
                <a:gd name="T55" fmla="*/ 25 h 210"/>
                <a:gd name="T56" fmla="*/ 63 w 92"/>
                <a:gd name="T57" fmla="*/ 40 h 210"/>
                <a:gd name="T58" fmla="*/ 49 w 92"/>
                <a:gd name="T59" fmla="*/ 124 h 210"/>
                <a:gd name="T60" fmla="*/ 50 w 92"/>
                <a:gd name="T61" fmla="*/ 116 h 210"/>
                <a:gd name="T62" fmla="*/ 59 w 92"/>
                <a:gd name="T63" fmla="*/ 100 h 210"/>
                <a:gd name="T64" fmla="*/ 81 w 92"/>
                <a:gd name="T65" fmla="*/ 92 h 210"/>
                <a:gd name="T66" fmla="*/ 80 w 92"/>
                <a:gd name="T67" fmla="*/ 98 h 210"/>
                <a:gd name="T68" fmla="*/ 73 w 92"/>
                <a:gd name="T69" fmla="*/ 114 h 210"/>
                <a:gd name="T70" fmla="*/ 59 w 92"/>
                <a:gd name="T71" fmla="*/ 127 h 210"/>
                <a:gd name="T72" fmla="*/ 49 w 92"/>
                <a:gd name="T73"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210">
                  <a:moveTo>
                    <a:pt x="43" y="210"/>
                  </a:moveTo>
                  <a:lnTo>
                    <a:pt x="43" y="162"/>
                  </a:lnTo>
                  <a:lnTo>
                    <a:pt x="40" y="162"/>
                  </a:lnTo>
                  <a:lnTo>
                    <a:pt x="36" y="160"/>
                  </a:lnTo>
                  <a:lnTo>
                    <a:pt x="30" y="159"/>
                  </a:lnTo>
                  <a:lnTo>
                    <a:pt x="23" y="155"/>
                  </a:lnTo>
                  <a:lnTo>
                    <a:pt x="16" y="150"/>
                  </a:lnTo>
                  <a:lnTo>
                    <a:pt x="12" y="141"/>
                  </a:lnTo>
                  <a:lnTo>
                    <a:pt x="11" y="129"/>
                  </a:lnTo>
                  <a:lnTo>
                    <a:pt x="12" y="129"/>
                  </a:lnTo>
                  <a:lnTo>
                    <a:pt x="16" y="129"/>
                  </a:lnTo>
                  <a:lnTo>
                    <a:pt x="23" y="132"/>
                  </a:lnTo>
                  <a:lnTo>
                    <a:pt x="31" y="137"/>
                  </a:lnTo>
                  <a:lnTo>
                    <a:pt x="38" y="145"/>
                  </a:lnTo>
                  <a:lnTo>
                    <a:pt x="43" y="159"/>
                  </a:lnTo>
                  <a:lnTo>
                    <a:pt x="43" y="108"/>
                  </a:lnTo>
                  <a:lnTo>
                    <a:pt x="40" y="108"/>
                  </a:lnTo>
                  <a:lnTo>
                    <a:pt x="35" y="106"/>
                  </a:lnTo>
                  <a:lnTo>
                    <a:pt x="28" y="105"/>
                  </a:lnTo>
                  <a:lnTo>
                    <a:pt x="20" y="101"/>
                  </a:lnTo>
                  <a:lnTo>
                    <a:pt x="12" y="94"/>
                  </a:lnTo>
                  <a:lnTo>
                    <a:pt x="7" y="83"/>
                  </a:lnTo>
                  <a:lnTo>
                    <a:pt x="5" y="70"/>
                  </a:lnTo>
                  <a:lnTo>
                    <a:pt x="7" y="70"/>
                  </a:lnTo>
                  <a:lnTo>
                    <a:pt x="11" y="70"/>
                  </a:lnTo>
                  <a:lnTo>
                    <a:pt x="17" y="71"/>
                  </a:lnTo>
                  <a:lnTo>
                    <a:pt x="24" y="74"/>
                  </a:lnTo>
                  <a:lnTo>
                    <a:pt x="31" y="81"/>
                  </a:lnTo>
                  <a:lnTo>
                    <a:pt x="38" y="90"/>
                  </a:lnTo>
                  <a:lnTo>
                    <a:pt x="43" y="105"/>
                  </a:lnTo>
                  <a:lnTo>
                    <a:pt x="43" y="43"/>
                  </a:lnTo>
                  <a:lnTo>
                    <a:pt x="40" y="43"/>
                  </a:lnTo>
                  <a:lnTo>
                    <a:pt x="34" y="42"/>
                  </a:lnTo>
                  <a:lnTo>
                    <a:pt x="26" y="39"/>
                  </a:lnTo>
                  <a:lnTo>
                    <a:pt x="16" y="35"/>
                  </a:lnTo>
                  <a:lnTo>
                    <a:pt x="8" y="27"/>
                  </a:lnTo>
                  <a:lnTo>
                    <a:pt x="1" y="16"/>
                  </a:lnTo>
                  <a:lnTo>
                    <a:pt x="0" y="0"/>
                  </a:lnTo>
                  <a:lnTo>
                    <a:pt x="1" y="0"/>
                  </a:lnTo>
                  <a:lnTo>
                    <a:pt x="7" y="0"/>
                  </a:lnTo>
                  <a:lnTo>
                    <a:pt x="13" y="1"/>
                  </a:lnTo>
                  <a:lnTo>
                    <a:pt x="23" y="5"/>
                  </a:lnTo>
                  <a:lnTo>
                    <a:pt x="31" y="12"/>
                  </a:lnTo>
                  <a:lnTo>
                    <a:pt x="39" y="23"/>
                  </a:lnTo>
                  <a:lnTo>
                    <a:pt x="46" y="40"/>
                  </a:lnTo>
                  <a:lnTo>
                    <a:pt x="46" y="38"/>
                  </a:lnTo>
                  <a:lnTo>
                    <a:pt x="49" y="32"/>
                  </a:lnTo>
                  <a:lnTo>
                    <a:pt x="51" y="24"/>
                  </a:lnTo>
                  <a:lnTo>
                    <a:pt x="58" y="15"/>
                  </a:lnTo>
                  <a:lnTo>
                    <a:pt x="66" y="8"/>
                  </a:lnTo>
                  <a:lnTo>
                    <a:pt x="77" y="1"/>
                  </a:lnTo>
                  <a:lnTo>
                    <a:pt x="92" y="0"/>
                  </a:lnTo>
                  <a:lnTo>
                    <a:pt x="92" y="1"/>
                  </a:lnTo>
                  <a:lnTo>
                    <a:pt x="90" y="8"/>
                  </a:lnTo>
                  <a:lnTo>
                    <a:pt x="88" y="16"/>
                  </a:lnTo>
                  <a:lnTo>
                    <a:pt x="82" y="25"/>
                  </a:lnTo>
                  <a:lnTo>
                    <a:pt x="74" y="34"/>
                  </a:lnTo>
                  <a:lnTo>
                    <a:pt x="63" y="40"/>
                  </a:lnTo>
                  <a:lnTo>
                    <a:pt x="49" y="43"/>
                  </a:lnTo>
                  <a:lnTo>
                    <a:pt x="49" y="124"/>
                  </a:lnTo>
                  <a:lnTo>
                    <a:pt x="49" y="121"/>
                  </a:lnTo>
                  <a:lnTo>
                    <a:pt x="50" y="116"/>
                  </a:lnTo>
                  <a:lnTo>
                    <a:pt x="53" y="108"/>
                  </a:lnTo>
                  <a:lnTo>
                    <a:pt x="59" y="100"/>
                  </a:lnTo>
                  <a:lnTo>
                    <a:pt x="67" y="94"/>
                  </a:lnTo>
                  <a:lnTo>
                    <a:pt x="81" y="92"/>
                  </a:lnTo>
                  <a:lnTo>
                    <a:pt x="81" y="93"/>
                  </a:lnTo>
                  <a:lnTo>
                    <a:pt x="80" y="98"/>
                  </a:lnTo>
                  <a:lnTo>
                    <a:pt x="77" y="106"/>
                  </a:lnTo>
                  <a:lnTo>
                    <a:pt x="73" y="114"/>
                  </a:lnTo>
                  <a:lnTo>
                    <a:pt x="67" y="121"/>
                  </a:lnTo>
                  <a:lnTo>
                    <a:pt x="59" y="127"/>
                  </a:lnTo>
                  <a:lnTo>
                    <a:pt x="49" y="129"/>
                  </a:lnTo>
                  <a:lnTo>
                    <a:pt x="49" y="210"/>
                  </a:lnTo>
                  <a:lnTo>
                    <a:pt x="43" y="210"/>
                  </a:lnTo>
                  <a:close/>
                </a:path>
              </a:pathLst>
            </a:custGeom>
            <a:solidFill>
              <a:srgbClr val="D7D7D7"/>
            </a:solidFill>
            <a:ln w="0">
              <a:solidFill>
                <a:srgbClr val="D7D7D7"/>
              </a:solidFill>
              <a:prstDash val="solid"/>
              <a:round/>
              <a:headEnd/>
              <a:tailEnd/>
            </a:ln>
          </p:spPr>
          <p:txBody>
            <a:bodyPr/>
            <a:lstStyle/>
            <a:p>
              <a:endParaRPr lang="zh-TW" altLang="en-US"/>
            </a:p>
          </p:txBody>
        </p:sp>
        <p:sp>
          <p:nvSpPr>
            <p:cNvPr id="3088" name="Freeform 16"/>
            <p:cNvSpPr>
              <a:spLocks/>
            </p:cNvSpPr>
            <p:nvPr/>
          </p:nvSpPr>
          <p:spPr bwMode="gray">
            <a:xfrm>
              <a:off x="1566" y="297"/>
              <a:ext cx="128" cy="292"/>
            </a:xfrm>
            <a:custGeom>
              <a:avLst/>
              <a:gdLst>
                <a:gd name="T0" fmla="*/ 61 w 128"/>
                <a:gd name="T1" fmla="*/ 225 h 292"/>
                <a:gd name="T2" fmla="*/ 54 w 128"/>
                <a:gd name="T3" fmla="*/ 225 h 292"/>
                <a:gd name="T4" fmla="*/ 38 w 128"/>
                <a:gd name="T5" fmla="*/ 219 h 292"/>
                <a:gd name="T6" fmla="*/ 23 w 128"/>
                <a:gd name="T7" fmla="*/ 206 h 292"/>
                <a:gd name="T8" fmla="*/ 15 w 128"/>
                <a:gd name="T9" fmla="*/ 180 h 292"/>
                <a:gd name="T10" fmla="*/ 23 w 128"/>
                <a:gd name="T11" fmla="*/ 180 h 292"/>
                <a:gd name="T12" fmla="*/ 38 w 128"/>
                <a:gd name="T13" fmla="*/ 186 h 292"/>
                <a:gd name="T14" fmla="*/ 54 w 128"/>
                <a:gd name="T15" fmla="*/ 205 h 292"/>
                <a:gd name="T16" fmla="*/ 61 w 128"/>
                <a:gd name="T17" fmla="*/ 151 h 292"/>
                <a:gd name="T18" fmla="*/ 52 w 128"/>
                <a:gd name="T19" fmla="*/ 149 h 292"/>
                <a:gd name="T20" fmla="*/ 34 w 128"/>
                <a:gd name="T21" fmla="*/ 144 h 292"/>
                <a:gd name="T22" fmla="*/ 16 w 128"/>
                <a:gd name="T23" fmla="*/ 128 h 292"/>
                <a:gd name="T24" fmla="*/ 8 w 128"/>
                <a:gd name="T25" fmla="*/ 98 h 292"/>
                <a:gd name="T26" fmla="*/ 15 w 128"/>
                <a:gd name="T27" fmla="*/ 97 h 292"/>
                <a:gd name="T28" fmla="*/ 29 w 128"/>
                <a:gd name="T29" fmla="*/ 101 h 292"/>
                <a:gd name="T30" fmla="*/ 47 w 128"/>
                <a:gd name="T31" fmla="*/ 116 h 292"/>
                <a:gd name="T32" fmla="*/ 61 w 128"/>
                <a:gd name="T33" fmla="*/ 147 h 292"/>
                <a:gd name="T34" fmla="*/ 58 w 128"/>
                <a:gd name="T35" fmla="*/ 60 h 292"/>
                <a:gd name="T36" fmla="*/ 44 w 128"/>
                <a:gd name="T37" fmla="*/ 58 h 292"/>
                <a:gd name="T38" fmla="*/ 25 w 128"/>
                <a:gd name="T39" fmla="*/ 50 h 292"/>
                <a:gd name="T40" fmla="*/ 8 w 128"/>
                <a:gd name="T41" fmla="*/ 32 h 292"/>
                <a:gd name="T42" fmla="*/ 0 w 128"/>
                <a:gd name="T43" fmla="*/ 0 h 292"/>
                <a:gd name="T44" fmla="*/ 8 w 128"/>
                <a:gd name="T45" fmla="*/ 0 h 292"/>
                <a:gd name="T46" fmla="*/ 27 w 128"/>
                <a:gd name="T47" fmla="*/ 5 h 292"/>
                <a:gd name="T48" fmla="*/ 48 w 128"/>
                <a:gd name="T49" fmla="*/ 21 h 292"/>
                <a:gd name="T50" fmla="*/ 65 w 128"/>
                <a:gd name="T51" fmla="*/ 56 h 292"/>
                <a:gd name="T52" fmla="*/ 66 w 128"/>
                <a:gd name="T53" fmla="*/ 48 h 292"/>
                <a:gd name="T54" fmla="*/ 77 w 128"/>
                <a:gd name="T55" fmla="*/ 28 h 292"/>
                <a:gd name="T56" fmla="*/ 96 w 128"/>
                <a:gd name="T57" fmla="*/ 9 h 292"/>
                <a:gd name="T58" fmla="*/ 128 w 128"/>
                <a:gd name="T59" fmla="*/ 0 h 292"/>
                <a:gd name="T60" fmla="*/ 127 w 128"/>
                <a:gd name="T61" fmla="*/ 9 h 292"/>
                <a:gd name="T62" fmla="*/ 119 w 128"/>
                <a:gd name="T63" fmla="*/ 31 h 292"/>
                <a:gd name="T64" fmla="*/ 101 w 128"/>
                <a:gd name="T65" fmla="*/ 51 h 292"/>
                <a:gd name="T66" fmla="*/ 67 w 128"/>
                <a:gd name="T67" fmla="*/ 60 h 292"/>
                <a:gd name="T68" fmla="*/ 69 w 128"/>
                <a:gd name="T69" fmla="*/ 170 h 292"/>
                <a:gd name="T70" fmla="*/ 73 w 128"/>
                <a:gd name="T71" fmla="*/ 155 h 292"/>
                <a:gd name="T72" fmla="*/ 86 w 128"/>
                <a:gd name="T73" fmla="*/ 136 h 292"/>
                <a:gd name="T74" fmla="*/ 113 w 128"/>
                <a:gd name="T75" fmla="*/ 128 h 292"/>
                <a:gd name="T76" fmla="*/ 112 w 128"/>
                <a:gd name="T77" fmla="*/ 136 h 292"/>
                <a:gd name="T78" fmla="*/ 105 w 128"/>
                <a:gd name="T79" fmla="*/ 153 h 292"/>
                <a:gd name="T80" fmla="*/ 92 w 128"/>
                <a:gd name="T81" fmla="*/ 172 h 292"/>
                <a:gd name="T82" fmla="*/ 67 w 128"/>
                <a:gd name="T83" fmla="*/ 180 h 292"/>
                <a:gd name="T84" fmla="*/ 61 w 128"/>
                <a:gd name="T85" fmla="*/ 29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292">
                  <a:moveTo>
                    <a:pt x="61" y="292"/>
                  </a:moveTo>
                  <a:lnTo>
                    <a:pt x="61" y="225"/>
                  </a:lnTo>
                  <a:lnTo>
                    <a:pt x="58" y="225"/>
                  </a:lnTo>
                  <a:lnTo>
                    <a:pt x="54" y="225"/>
                  </a:lnTo>
                  <a:lnTo>
                    <a:pt x="46" y="222"/>
                  </a:lnTo>
                  <a:lnTo>
                    <a:pt x="38" y="219"/>
                  </a:lnTo>
                  <a:lnTo>
                    <a:pt x="29" y="214"/>
                  </a:lnTo>
                  <a:lnTo>
                    <a:pt x="23" y="206"/>
                  </a:lnTo>
                  <a:lnTo>
                    <a:pt x="17" y="195"/>
                  </a:lnTo>
                  <a:lnTo>
                    <a:pt x="15" y="180"/>
                  </a:lnTo>
                  <a:lnTo>
                    <a:pt x="17" y="180"/>
                  </a:lnTo>
                  <a:lnTo>
                    <a:pt x="23" y="180"/>
                  </a:lnTo>
                  <a:lnTo>
                    <a:pt x="29" y="182"/>
                  </a:lnTo>
                  <a:lnTo>
                    <a:pt x="38" y="186"/>
                  </a:lnTo>
                  <a:lnTo>
                    <a:pt x="47" y="194"/>
                  </a:lnTo>
                  <a:lnTo>
                    <a:pt x="54" y="205"/>
                  </a:lnTo>
                  <a:lnTo>
                    <a:pt x="61" y="221"/>
                  </a:lnTo>
                  <a:lnTo>
                    <a:pt x="61" y="151"/>
                  </a:lnTo>
                  <a:lnTo>
                    <a:pt x="58" y="149"/>
                  </a:lnTo>
                  <a:lnTo>
                    <a:pt x="52" y="149"/>
                  </a:lnTo>
                  <a:lnTo>
                    <a:pt x="44" y="147"/>
                  </a:lnTo>
                  <a:lnTo>
                    <a:pt x="34" y="144"/>
                  </a:lnTo>
                  <a:lnTo>
                    <a:pt x="24" y="137"/>
                  </a:lnTo>
                  <a:lnTo>
                    <a:pt x="16" y="128"/>
                  </a:lnTo>
                  <a:lnTo>
                    <a:pt x="11" y="114"/>
                  </a:lnTo>
                  <a:lnTo>
                    <a:pt x="8" y="98"/>
                  </a:lnTo>
                  <a:lnTo>
                    <a:pt x="9" y="97"/>
                  </a:lnTo>
                  <a:lnTo>
                    <a:pt x="15" y="97"/>
                  </a:lnTo>
                  <a:lnTo>
                    <a:pt x="21" y="98"/>
                  </a:lnTo>
                  <a:lnTo>
                    <a:pt x="29" y="101"/>
                  </a:lnTo>
                  <a:lnTo>
                    <a:pt x="39" y="106"/>
                  </a:lnTo>
                  <a:lnTo>
                    <a:pt x="47" y="116"/>
                  </a:lnTo>
                  <a:lnTo>
                    <a:pt x="55" y="128"/>
                  </a:lnTo>
                  <a:lnTo>
                    <a:pt x="61" y="147"/>
                  </a:lnTo>
                  <a:lnTo>
                    <a:pt x="61" y="60"/>
                  </a:lnTo>
                  <a:lnTo>
                    <a:pt x="58" y="60"/>
                  </a:lnTo>
                  <a:lnTo>
                    <a:pt x="52" y="59"/>
                  </a:lnTo>
                  <a:lnTo>
                    <a:pt x="44" y="58"/>
                  </a:lnTo>
                  <a:lnTo>
                    <a:pt x="35" y="55"/>
                  </a:lnTo>
                  <a:lnTo>
                    <a:pt x="25" y="50"/>
                  </a:lnTo>
                  <a:lnTo>
                    <a:pt x="16" y="43"/>
                  </a:lnTo>
                  <a:lnTo>
                    <a:pt x="8" y="32"/>
                  </a:lnTo>
                  <a:lnTo>
                    <a:pt x="3" y="19"/>
                  </a:lnTo>
                  <a:lnTo>
                    <a:pt x="0" y="0"/>
                  </a:lnTo>
                  <a:lnTo>
                    <a:pt x="3" y="0"/>
                  </a:lnTo>
                  <a:lnTo>
                    <a:pt x="8" y="0"/>
                  </a:lnTo>
                  <a:lnTo>
                    <a:pt x="16" y="1"/>
                  </a:lnTo>
                  <a:lnTo>
                    <a:pt x="27" y="5"/>
                  </a:lnTo>
                  <a:lnTo>
                    <a:pt x="38" y="10"/>
                  </a:lnTo>
                  <a:lnTo>
                    <a:pt x="48" y="21"/>
                  </a:lnTo>
                  <a:lnTo>
                    <a:pt x="56" y="36"/>
                  </a:lnTo>
                  <a:lnTo>
                    <a:pt x="65" y="56"/>
                  </a:lnTo>
                  <a:lnTo>
                    <a:pt x="65" y="54"/>
                  </a:lnTo>
                  <a:lnTo>
                    <a:pt x="66" y="48"/>
                  </a:lnTo>
                  <a:lnTo>
                    <a:pt x="70" y="39"/>
                  </a:lnTo>
                  <a:lnTo>
                    <a:pt x="77" y="28"/>
                  </a:lnTo>
                  <a:lnTo>
                    <a:pt x="85" y="19"/>
                  </a:lnTo>
                  <a:lnTo>
                    <a:pt x="96" y="9"/>
                  </a:lnTo>
                  <a:lnTo>
                    <a:pt x="110" y="2"/>
                  </a:lnTo>
                  <a:lnTo>
                    <a:pt x="128" y="0"/>
                  </a:lnTo>
                  <a:lnTo>
                    <a:pt x="128" y="2"/>
                  </a:lnTo>
                  <a:lnTo>
                    <a:pt x="127" y="9"/>
                  </a:lnTo>
                  <a:lnTo>
                    <a:pt x="124" y="19"/>
                  </a:lnTo>
                  <a:lnTo>
                    <a:pt x="119" y="31"/>
                  </a:lnTo>
                  <a:lnTo>
                    <a:pt x="112" y="41"/>
                  </a:lnTo>
                  <a:lnTo>
                    <a:pt x="101" y="51"/>
                  </a:lnTo>
                  <a:lnTo>
                    <a:pt x="86" y="58"/>
                  </a:lnTo>
                  <a:lnTo>
                    <a:pt x="67" y="60"/>
                  </a:lnTo>
                  <a:lnTo>
                    <a:pt x="67" y="172"/>
                  </a:lnTo>
                  <a:lnTo>
                    <a:pt x="69" y="170"/>
                  </a:lnTo>
                  <a:lnTo>
                    <a:pt x="70" y="164"/>
                  </a:lnTo>
                  <a:lnTo>
                    <a:pt x="73" y="155"/>
                  </a:lnTo>
                  <a:lnTo>
                    <a:pt x="78" y="145"/>
                  </a:lnTo>
                  <a:lnTo>
                    <a:pt x="86" y="136"/>
                  </a:lnTo>
                  <a:lnTo>
                    <a:pt x="97" y="130"/>
                  </a:lnTo>
                  <a:lnTo>
                    <a:pt x="113" y="128"/>
                  </a:lnTo>
                  <a:lnTo>
                    <a:pt x="113" y="130"/>
                  </a:lnTo>
                  <a:lnTo>
                    <a:pt x="112" y="136"/>
                  </a:lnTo>
                  <a:lnTo>
                    <a:pt x="109" y="144"/>
                  </a:lnTo>
                  <a:lnTo>
                    <a:pt x="105" y="153"/>
                  </a:lnTo>
                  <a:lnTo>
                    <a:pt x="100" y="163"/>
                  </a:lnTo>
                  <a:lnTo>
                    <a:pt x="92" y="172"/>
                  </a:lnTo>
                  <a:lnTo>
                    <a:pt x="82" y="178"/>
                  </a:lnTo>
                  <a:lnTo>
                    <a:pt x="67" y="180"/>
                  </a:lnTo>
                  <a:lnTo>
                    <a:pt x="67" y="292"/>
                  </a:lnTo>
                  <a:lnTo>
                    <a:pt x="61" y="292"/>
                  </a:lnTo>
                  <a:close/>
                </a:path>
              </a:pathLst>
            </a:custGeom>
            <a:solidFill>
              <a:srgbClr val="D7D7D7"/>
            </a:solidFill>
            <a:ln w="0">
              <a:solidFill>
                <a:srgbClr val="D7D7D7"/>
              </a:solidFill>
              <a:prstDash val="solid"/>
              <a:round/>
              <a:headEnd/>
              <a:tailEnd/>
            </a:ln>
          </p:spPr>
          <p:txBody>
            <a:bodyPr/>
            <a:lstStyle/>
            <a:p>
              <a:endParaRPr lang="zh-TW" altLang="en-US"/>
            </a:p>
          </p:txBody>
        </p:sp>
        <p:sp>
          <p:nvSpPr>
            <p:cNvPr id="3089" name="Freeform 17"/>
            <p:cNvSpPr>
              <a:spLocks/>
            </p:cNvSpPr>
            <p:nvPr/>
          </p:nvSpPr>
          <p:spPr bwMode="gray">
            <a:xfrm>
              <a:off x="2596" y="332"/>
              <a:ext cx="68" cy="257"/>
            </a:xfrm>
            <a:custGeom>
              <a:avLst/>
              <a:gdLst>
                <a:gd name="T0" fmla="*/ 31 w 68"/>
                <a:gd name="T1" fmla="*/ 164 h 257"/>
                <a:gd name="T2" fmla="*/ 23 w 68"/>
                <a:gd name="T3" fmla="*/ 163 h 257"/>
                <a:gd name="T4" fmla="*/ 8 w 68"/>
                <a:gd name="T5" fmla="*/ 155 h 257"/>
                <a:gd name="T6" fmla="*/ 0 w 68"/>
                <a:gd name="T7" fmla="*/ 132 h 257"/>
                <a:gd name="T8" fmla="*/ 7 w 68"/>
                <a:gd name="T9" fmla="*/ 132 h 257"/>
                <a:gd name="T10" fmla="*/ 22 w 68"/>
                <a:gd name="T11" fmla="*/ 139 h 257"/>
                <a:gd name="T12" fmla="*/ 31 w 68"/>
                <a:gd name="T13" fmla="*/ 160 h 257"/>
                <a:gd name="T14" fmla="*/ 29 w 68"/>
                <a:gd name="T15" fmla="*/ 101 h 257"/>
                <a:gd name="T16" fmla="*/ 16 w 68"/>
                <a:gd name="T17" fmla="*/ 97 h 257"/>
                <a:gd name="T18" fmla="*/ 3 w 68"/>
                <a:gd name="T19" fmla="*/ 83 h 257"/>
                <a:gd name="T20" fmla="*/ 3 w 68"/>
                <a:gd name="T21" fmla="*/ 70 h 257"/>
                <a:gd name="T22" fmla="*/ 15 w 68"/>
                <a:gd name="T23" fmla="*/ 74 h 257"/>
                <a:gd name="T24" fmla="*/ 27 w 68"/>
                <a:gd name="T25" fmla="*/ 86 h 257"/>
                <a:gd name="T26" fmla="*/ 31 w 68"/>
                <a:gd name="T27" fmla="*/ 31 h 257"/>
                <a:gd name="T28" fmla="*/ 33 w 68"/>
                <a:gd name="T29" fmla="*/ 23 h 257"/>
                <a:gd name="T30" fmla="*/ 41 w 68"/>
                <a:gd name="T31" fmla="*/ 8 h 257"/>
                <a:gd name="T32" fmla="*/ 62 w 68"/>
                <a:gd name="T33" fmla="*/ 0 h 257"/>
                <a:gd name="T34" fmla="*/ 61 w 68"/>
                <a:gd name="T35" fmla="*/ 8 h 257"/>
                <a:gd name="T36" fmla="*/ 53 w 68"/>
                <a:gd name="T37" fmla="*/ 23 h 257"/>
                <a:gd name="T38" fmla="*/ 35 w 68"/>
                <a:gd name="T39" fmla="*/ 31 h 257"/>
                <a:gd name="T40" fmla="*/ 35 w 68"/>
                <a:gd name="T41" fmla="*/ 75 h 257"/>
                <a:gd name="T42" fmla="*/ 39 w 68"/>
                <a:gd name="T43" fmla="*/ 62 h 257"/>
                <a:gd name="T44" fmla="*/ 54 w 68"/>
                <a:gd name="T45" fmla="*/ 48 h 257"/>
                <a:gd name="T46" fmla="*/ 68 w 68"/>
                <a:gd name="T47" fmla="*/ 48 h 257"/>
                <a:gd name="T48" fmla="*/ 66 w 68"/>
                <a:gd name="T49" fmla="*/ 59 h 257"/>
                <a:gd name="T50" fmla="*/ 58 w 68"/>
                <a:gd name="T51" fmla="*/ 72 h 257"/>
                <a:gd name="T52" fmla="*/ 35 w 68"/>
                <a:gd name="T53" fmla="*/ 82 h 257"/>
                <a:gd name="T54" fmla="*/ 35 w 68"/>
                <a:gd name="T55" fmla="*/ 143 h 257"/>
                <a:gd name="T56" fmla="*/ 38 w 68"/>
                <a:gd name="T57" fmla="*/ 132 h 257"/>
                <a:gd name="T58" fmla="*/ 49 w 68"/>
                <a:gd name="T59" fmla="*/ 122 h 257"/>
                <a:gd name="T60" fmla="*/ 60 w 68"/>
                <a:gd name="T61" fmla="*/ 122 h 257"/>
                <a:gd name="T62" fmla="*/ 58 w 68"/>
                <a:gd name="T63" fmla="*/ 133 h 257"/>
                <a:gd name="T64" fmla="*/ 47 w 68"/>
                <a:gd name="T65" fmla="*/ 144 h 257"/>
                <a:gd name="T66" fmla="*/ 35 w 68"/>
                <a:gd name="T6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 h="257">
                  <a:moveTo>
                    <a:pt x="31" y="257"/>
                  </a:moveTo>
                  <a:lnTo>
                    <a:pt x="31" y="164"/>
                  </a:lnTo>
                  <a:lnTo>
                    <a:pt x="29" y="163"/>
                  </a:lnTo>
                  <a:lnTo>
                    <a:pt x="23" y="163"/>
                  </a:lnTo>
                  <a:lnTo>
                    <a:pt x="16" y="160"/>
                  </a:lnTo>
                  <a:lnTo>
                    <a:pt x="8" y="155"/>
                  </a:lnTo>
                  <a:lnTo>
                    <a:pt x="3" y="145"/>
                  </a:lnTo>
                  <a:lnTo>
                    <a:pt x="0" y="132"/>
                  </a:lnTo>
                  <a:lnTo>
                    <a:pt x="3" y="132"/>
                  </a:lnTo>
                  <a:lnTo>
                    <a:pt x="7" y="132"/>
                  </a:lnTo>
                  <a:lnTo>
                    <a:pt x="15" y="135"/>
                  </a:lnTo>
                  <a:lnTo>
                    <a:pt x="22" y="139"/>
                  </a:lnTo>
                  <a:lnTo>
                    <a:pt x="27" y="147"/>
                  </a:lnTo>
                  <a:lnTo>
                    <a:pt x="31" y="160"/>
                  </a:lnTo>
                  <a:lnTo>
                    <a:pt x="31" y="101"/>
                  </a:lnTo>
                  <a:lnTo>
                    <a:pt x="29" y="101"/>
                  </a:lnTo>
                  <a:lnTo>
                    <a:pt x="23" y="99"/>
                  </a:lnTo>
                  <a:lnTo>
                    <a:pt x="16" y="97"/>
                  </a:lnTo>
                  <a:lnTo>
                    <a:pt x="8" y="91"/>
                  </a:lnTo>
                  <a:lnTo>
                    <a:pt x="3" y="83"/>
                  </a:lnTo>
                  <a:lnTo>
                    <a:pt x="0" y="70"/>
                  </a:lnTo>
                  <a:lnTo>
                    <a:pt x="3" y="70"/>
                  </a:lnTo>
                  <a:lnTo>
                    <a:pt x="7" y="71"/>
                  </a:lnTo>
                  <a:lnTo>
                    <a:pt x="15" y="74"/>
                  </a:lnTo>
                  <a:lnTo>
                    <a:pt x="22" y="78"/>
                  </a:lnTo>
                  <a:lnTo>
                    <a:pt x="27" y="86"/>
                  </a:lnTo>
                  <a:lnTo>
                    <a:pt x="31" y="97"/>
                  </a:lnTo>
                  <a:lnTo>
                    <a:pt x="31" y="31"/>
                  </a:lnTo>
                  <a:lnTo>
                    <a:pt x="31" y="28"/>
                  </a:lnTo>
                  <a:lnTo>
                    <a:pt x="33" y="23"/>
                  </a:lnTo>
                  <a:lnTo>
                    <a:pt x="35" y="15"/>
                  </a:lnTo>
                  <a:lnTo>
                    <a:pt x="41" y="8"/>
                  </a:lnTo>
                  <a:lnTo>
                    <a:pt x="50" y="2"/>
                  </a:lnTo>
                  <a:lnTo>
                    <a:pt x="62" y="0"/>
                  </a:lnTo>
                  <a:lnTo>
                    <a:pt x="62" y="2"/>
                  </a:lnTo>
                  <a:lnTo>
                    <a:pt x="61" y="8"/>
                  </a:lnTo>
                  <a:lnTo>
                    <a:pt x="58" y="15"/>
                  </a:lnTo>
                  <a:lnTo>
                    <a:pt x="53" y="23"/>
                  </a:lnTo>
                  <a:lnTo>
                    <a:pt x="46" y="28"/>
                  </a:lnTo>
                  <a:lnTo>
                    <a:pt x="35" y="31"/>
                  </a:lnTo>
                  <a:lnTo>
                    <a:pt x="35" y="78"/>
                  </a:lnTo>
                  <a:lnTo>
                    <a:pt x="35" y="75"/>
                  </a:lnTo>
                  <a:lnTo>
                    <a:pt x="37" y="70"/>
                  </a:lnTo>
                  <a:lnTo>
                    <a:pt x="39" y="62"/>
                  </a:lnTo>
                  <a:lnTo>
                    <a:pt x="45" y="55"/>
                  </a:lnTo>
                  <a:lnTo>
                    <a:pt x="54" y="48"/>
                  </a:lnTo>
                  <a:lnTo>
                    <a:pt x="66" y="47"/>
                  </a:lnTo>
                  <a:lnTo>
                    <a:pt x="68" y="48"/>
                  </a:lnTo>
                  <a:lnTo>
                    <a:pt x="68" y="52"/>
                  </a:lnTo>
                  <a:lnTo>
                    <a:pt x="66" y="59"/>
                  </a:lnTo>
                  <a:lnTo>
                    <a:pt x="64" y="66"/>
                  </a:lnTo>
                  <a:lnTo>
                    <a:pt x="58" y="72"/>
                  </a:lnTo>
                  <a:lnTo>
                    <a:pt x="50" y="78"/>
                  </a:lnTo>
                  <a:lnTo>
                    <a:pt x="35" y="82"/>
                  </a:lnTo>
                  <a:lnTo>
                    <a:pt x="35" y="144"/>
                  </a:lnTo>
                  <a:lnTo>
                    <a:pt x="35" y="143"/>
                  </a:lnTo>
                  <a:lnTo>
                    <a:pt x="37" y="139"/>
                  </a:lnTo>
                  <a:lnTo>
                    <a:pt x="38" y="132"/>
                  </a:lnTo>
                  <a:lnTo>
                    <a:pt x="42" y="126"/>
                  </a:lnTo>
                  <a:lnTo>
                    <a:pt x="49" y="122"/>
                  </a:lnTo>
                  <a:lnTo>
                    <a:pt x="58" y="121"/>
                  </a:lnTo>
                  <a:lnTo>
                    <a:pt x="60" y="122"/>
                  </a:lnTo>
                  <a:lnTo>
                    <a:pt x="60" y="126"/>
                  </a:lnTo>
                  <a:lnTo>
                    <a:pt x="58" y="133"/>
                  </a:lnTo>
                  <a:lnTo>
                    <a:pt x="56" y="139"/>
                  </a:lnTo>
                  <a:lnTo>
                    <a:pt x="47" y="144"/>
                  </a:lnTo>
                  <a:lnTo>
                    <a:pt x="35" y="148"/>
                  </a:lnTo>
                  <a:lnTo>
                    <a:pt x="35" y="257"/>
                  </a:lnTo>
                  <a:lnTo>
                    <a:pt x="31" y="257"/>
                  </a:lnTo>
                  <a:close/>
                </a:path>
              </a:pathLst>
            </a:custGeom>
            <a:solidFill>
              <a:srgbClr val="D7D7D7"/>
            </a:solidFill>
            <a:ln w="0">
              <a:solidFill>
                <a:srgbClr val="D7D7D7"/>
              </a:solidFill>
              <a:prstDash val="solid"/>
              <a:round/>
              <a:headEnd/>
              <a:tailEnd/>
            </a:ln>
          </p:spPr>
          <p:txBody>
            <a:bodyPr/>
            <a:lstStyle/>
            <a:p>
              <a:endParaRPr lang="zh-TW" altLang="en-US"/>
            </a:p>
          </p:txBody>
        </p:sp>
        <p:sp>
          <p:nvSpPr>
            <p:cNvPr id="3090" name="Freeform 18"/>
            <p:cNvSpPr>
              <a:spLocks/>
            </p:cNvSpPr>
            <p:nvPr/>
          </p:nvSpPr>
          <p:spPr bwMode="gray">
            <a:xfrm>
              <a:off x="1672" y="164"/>
              <a:ext cx="111" cy="425"/>
            </a:xfrm>
            <a:custGeom>
              <a:avLst/>
              <a:gdLst>
                <a:gd name="T0" fmla="*/ 52 w 111"/>
                <a:gd name="T1" fmla="*/ 272 h 425"/>
                <a:gd name="T2" fmla="*/ 44 w 111"/>
                <a:gd name="T3" fmla="*/ 270 h 425"/>
                <a:gd name="T4" fmla="*/ 26 w 111"/>
                <a:gd name="T5" fmla="*/ 265 h 425"/>
                <a:gd name="T6" fmla="*/ 8 w 111"/>
                <a:gd name="T7" fmla="*/ 249 h 425"/>
                <a:gd name="T8" fmla="*/ 0 w 111"/>
                <a:gd name="T9" fmla="*/ 219 h 425"/>
                <a:gd name="T10" fmla="*/ 8 w 111"/>
                <a:gd name="T11" fmla="*/ 219 h 425"/>
                <a:gd name="T12" fmla="*/ 25 w 111"/>
                <a:gd name="T13" fmla="*/ 223 h 425"/>
                <a:gd name="T14" fmla="*/ 41 w 111"/>
                <a:gd name="T15" fmla="*/ 235 h 425"/>
                <a:gd name="T16" fmla="*/ 52 w 111"/>
                <a:gd name="T17" fmla="*/ 265 h 425"/>
                <a:gd name="T18" fmla="*/ 50 w 111"/>
                <a:gd name="T19" fmla="*/ 168 h 425"/>
                <a:gd name="T20" fmla="*/ 35 w 111"/>
                <a:gd name="T21" fmla="*/ 165 h 425"/>
                <a:gd name="T22" fmla="*/ 17 w 111"/>
                <a:gd name="T23" fmla="*/ 156 h 425"/>
                <a:gd name="T24" fmla="*/ 3 w 111"/>
                <a:gd name="T25" fmla="*/ 134 h 425"/>
                <a:gd name="T26" fmla="*/ 3 w 111"/>
                <a:gd name="T27" fmla="*/ 116 h 425"/>
                <a:gd name="T28" fmla="*/ 19 w 111"/>
                <a:gd name="T29" fmla="*/ 120 h 425"/>
                <a:gd name="T30" fmla="*/ 39 w 111"/>
                <a:gd name="T31" fmla="*/ 133 h 425"/>
                <a:gd name="T32" fmla="*/ 52 w 111"/>
                <a:gd name="T33" fmla="*/ 161 h 425"/>
                <a:gd name="T34" fmla="*/ 53 w 111"/>
                <a:gd name="T35" fmla="*/ 50 h 425"/>
                <a:gd name="T36" fmla="*/ 54 w 111"/>
                <a:gd name="T37" fmla="*/ 36 h 425"/>
                <a:gd name="T38" fmla="*/ 65 w 111"/>
                <a:gd name="T39" fmla="*/ 17 h 425"/>
                <a:gd name="T40" fmla="*/ 87 w 111"/>
                <a:gd name="T41" fmla="*/ 3 h 425"/>
                <a:gd name="T42" fmla="*/ 103 w 111"/>
                <a:gd name="T43" fmla="*/ 3 h 425"/>
                <a:gd name="T44" fmla="*/ 99 w 111"/>
                <a:gd name="T45" fmla="*/ 21 h 425"/>
                <a:gd name="T46" fmla="*/ 84 w 111"/>
                <a:gd name="T47" fmla="*/ 42 h 425"/>
                <a:gd name="T48" fmla="*/ 58 w 111"/>
                <a:gd name="T49" fmla="*/ 52 h 425"/>
                <a:gd name="T50" fmla="*/ 58 w 111"/>
                <a:gd name="T51" fmla="*/ 127 h 425"/>
                <a:gd name="T52" fmla="*/ 61 w 111"/>
                <a:gd name="T53" fmla="*/ 112 h 425"/>
                <a:gd name="T54" fmla="*/ 72 w 111"/>
                <a:gd name="T55" fmla="*/ 94 h 425"/>
                <a:gd name="T56" fmla="*/ 93 w 111"/>
                <a:gd name="T57" fmla="*/ 80 h 425"/>
                <a:gd name="T58" fmla="*/ 111 w 111"/>
                <a:gd name="T59" fmla="*/ 80 h 425"/>
                <a:gd name="T60" fmla="*/ 111 w 111"/>
                <a:gd name="T61" fmla="*/ 91 h 425"/>
                <a:gd name="T62" fmla="*/ 107 w 111"/>
                <a:gd name="T63" fmla="*/ 108 h 425"/>
                <a:gd name="T64" fmla="*/ 91 w 111"/>
                <a:gd name="T65" fmla="*/ 126 h 425"/>
                <a:gd name="T66" fmla="*/ 58 w 111"/>
                <a:gd name="T67" fmla="*/ 135 h 425"/>
                <a:gd name="T68" fmla="*/ 58 w 111"/>
                <a:gd name="T69" fmla="*/ 236 h 425"/>
                <a:gd name="T70" fmla="*/ 61 w 111"/>
                <a:gd name="T71" fmla="*/ 223 h 425"/>
                <a:gd name="T72" fmla="*/ 73 w 111"/>
                <a:gd name="T73" fmla="*/ 208 h 425"/>
                <a:gd name="T74" fmla="*/ 97 w 111"/>
                <a:gd name="T75" fmla="*/ 200 h 425"/>
                <a:gd name="T76" fmla="*/ 99 w 111"/>
                <a:gd name="T77" fmla="*/ 207 h 425"/>
                <a:gd name="T78" fmla="*/ 97 w 111"/>
                <a:gd name="T79" fmla="*/ 220 h 425"/>
                <a:gd name="T80" fmla="*/ 87 w 111"/>
                <a:gd name="T81" fmla="*/ 235 h 425"/>
                <a:gd name="T82" fmla="*/ 58 w 111"/>
                <a:gd name="T83" fmla="*/ 245 h 425"/>
                <a:gd name="T84" fmla="*/ 52 w 111"/>
                <a:gd name="T85"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1" h="425">
                  <a:moveTo>
                    <a:pt x="52" y="425"/>
                  </a:moveTo>
                  <a:lnTo>
                    <a:pt x="52" y="272"/>
                  </a:lnTo>
                  <a:lnTo>
                    <a:pt x="50" y="270"/>
                  </a:lnTo>
                  <a:lnTo>
                    <a:pt x="44" y="270"/>
                  </a:lnTo>
                  <a:lnTo>
                    <a:pt x="35" y="269"/>
                  </a:lnTo>
                  <a:lnTo>
                    <a:pt x="26" y="265"/>
                  </a:lnTo>
                  <a:lnTo>
                    <a:pt x="17" y="258"/>
                  </a:lnTo>
                  <a:lnTo>
                    <a:pt x="8" y="249"/>
                  </a:lnTo>
                  <a:lnTo>
                    <a:pt x="3" y="236"/>
                  </a:lnTo>
                  <a:lnTo>
                    <a:pt x="0" y="219"/>
                  </a:lnTo>
                  <a:lnTo>
                    <a:pt x="3" y="219"/>
                  </a:lnTo>
                  <a:lnTo>
                    <a:pt x="8" y="219"/>
                  </a:lnTo>
                  <a:lnTo>
                    <a:pt x="15" y="220"/>
                  </a:lnTo>
                  <a:lnTo>
                    <a:pt x="25" y="223"/>
                  </a:lnTo>
                  <a:lnTo>
                    <a:pt x="33" y="227"/>
                  </a:lnTo>
                  <a:lnTo>
                    <a:pt x="41" y="235"/>
                  </a:lnTo>
                  <a:lnTo>
                    <a:pt x="48" y="247"/>
                  </a:lnTo>
                  <a:lnTo>
                    <a:pt x="52" y="265"/>
                  </a:lnTo>
                  <a:lnTo>
                    <a:pt x="52" y="168"/>
                  </a:lnTo>
                  <a:lnTo>
                    <a:pt x="50" y="168"/>
                  </a:lnTo>
                  <a:lnTo>
                    <a:pt x="44" y="168"/>
                  </a:lnTo>
                  <a:lnTo>
                    <a:pt x="35" y="165"/>
                  </a:lnTo>
                  <a:lnTo>
                    <a:pt x="26" y="161"/>
                  </a:lnTo>
                  <a:lnTo>
                    <a:pt x="17" y="156"/>
                  </a:lnTo>
                  <a:lnTo>
                    <a:pt x="8" y="146"/>
                  </a:lnTo>
                  <a:lnTo>
                    <a:pt x="3" y="134"/>
                  </a:lnTo>
                  <a:lnTo>
                    <a:pt x="0" y="116"/>
                  </a:lnTo>
                  <a:lnTo>
                    <a:pt x="3" y="116"/>
                  </a:lnTo>
                  <a:lnTo>
                    <a:pt x="10" y="118"/>
                  </a:lnTo>
                  <a:lnTo>
                    <a:pt x="19" y="120"/>
                  </a:lnTo>
                  <a:lnTo>
                    <a:pt x="29" y="125"/>
                  </a:lnTo>
                  <a:lnTo>
                    <a:pt x="39" y="133"/>
                  </a:lnTo>
                  <a:lnTo>
                    <a:pt x="48" y="145"/>
                  </a:lnTo>
                  <a:lnTo>
                    <a:pt x="52" y="161"/>
                  </a:lnTo>
                  <a:lnTo>
                    <a:pt x="52" y="52"/>
                  </a:lnTo>
                  <a:lnTo>
                    <a:pt x="53" y="50"/>
                  </a:lnTo>
                  <a:lnTo>
                    <a:pt x="53" y="44"/>
                  </a:lnTo>
                  <a:lnTo>
                    <a:pt x="54" y="36"/>
                  </a:lnTo>
                  <a:lnTo>
                    <a:pt x="58" y="26"/>
                  </a:lnTo>
                  <a:lnTo>
                    <a:pt x="65" y="17"/>
                  </a:lnTo>
                  <a:lnTo>
                    <a:pt x="75" y="9"/>
                  </a:lnTo>
                  <a:lnTo>
                    <a:pt x="87" y="3"/>
                  </a:lnTo>
                  <a:lnTo>
                    <a:pt x="104" y="0"/>
                  </a:lnTo>
                  <a:lnTo>
                    <a:pt x="103" y="3"/>
                  </a:lnTo>
                  <a:lnTo>
                    <a:pt x="102" y="11"/>
                  </a:lnTo>
                  <a:lnTo>
                    <a:pt x="99" y="21"/>
                  </a:lnTo>
                  <a:lnTo>
                    <a:pt x="92" y="32"/>
                  </a:lnTo>
                  <a:lnTo>
                    <a:pt x="84" y="42"/>
                  </a:lnTo>
                  <a:lnTo>
                    <a:pt x="73" y="49"/>
                  </a:lnTo>
                  <a:lnTo>
                    <a:pt x="58" y="52"/>
                  </a:lnTo>
                  <a:lnTo>
                    <a:pt x="58" y="130"/>
                  </a:lnTo>
                  <a:lnTo>
                    <a:pt x="58" y="127"/>
                  </a:lnTo>
                  <a:lnTo>
                    <a:pt x="60" y="122"/>
                  </a:lnTo>
                  <a:lnTo>
                    <a:pt x="61" y="112"/>
                  </a:lnTo>
                  <a:lnTo>
                    <a:pt x="65" y="103"/>
                  </a:lnTo>
                  <a:lnTo>
                    <a:pt x="72" y="94"/>
                  </a:lnTo>
                  <a:lnTo>
                    <a:pt x="80" y="85"/>
                  </a:lnTo>
                  <a:lnTo>
                    <a:pt x="93" y="80"/>
                  </a:lnTo>
                  <a:lnTo>
                    <a:pt x="110" y="77"/>
                  </a:lnTo>
                  <a:lnTo>
                    <a:pt x="111" y="80"/>
                  </a:lnTo>
                  <a:lnTo>
                    <a:pt x="111" y="84"/>
                  </a:lnTo>
                  <a:lnTo>
                    <a:pt x="111" y="91"/>
                  </a:lnTo>
                  <a:lnTo>
                    <a:pt x="110" y="100"/>
                  </a:lnTo>
                  <a:lnTo>
                    <a:pt x="107" y="108"/>
                  </a:lnTo>
                  <a:lnTo>
                    <a:pt x="100" y="118"/>
                  </a:lnTo>
                  <a:lnTo>
                    <a:pt x="91" y="126"/>
                  </a:lnTo>
                  <a:lnTo>
                    <a:pt x="77" y="133"/>
                  </a:lnTo>
                  <a:lnTo>
                    <a:pt x="58" y="135"/>
                  </a:lnTo>
                  <a:lnTo>
                    <a:pt x="58" y="239"/>
                  </a:lnTo>
                  <a:lnTo>
                    <a:pt x="58" y="236"/>
                  </a:lnTo>
                  <a:lnTo>
                    <a:pt x="60" y="231"/>
                  </a:lnTo>
                  <a:lnTo>
                    <a:pt x="61" y="223"/>
                  </a:lnTo>
                  <a:lnTo>
                    <a:pt x="66" y="215"/>
                  </a:lnTo>
                  <a:lnTo>
                    <a:pt x="73" y="208"/>
                  </a:lnTo>
                  <a:lnTo>
                    <a:pt x="83" y="203"/>
                  </a:lnTo>
                  <a:lnTo>
                    <a:pt x="97" y="200"/>
                  </a:lnTo>
                  <a:lnTo>
                    <a:pt x="97" y="201"/>
                  </a:lnTo>
                  <a:lnTo>
                    <a:pt x="99" y="207"/>
                  </a:lnTo>
                  <a:lnTo>
                    <a:pt x="99" y="212"/>
                  </a:lnTo>
                  <a:lnTo>
                    <a:pt x="97" y="220"/>
                  </a:lnTo>
                  <a:lnTo>
                    <a:pt x="93" y="228"/>
                  </a:lnTo>
                  <a:lnTo>
                    <a:pt x="87" y="235"/>
                  </a:lnTo>
                  <a:lnTo>
                    <a:pt x="75" y="242"/>
                  </a:lnTo>
                  <a:lnTo>
                    <a:pt x="58" y="245"/>
                  </a:lnTo>
                  <a:lnTo>
                    <a:pt x="58" y="425"/>
                  </a:lnTo>
                  <a:lnTo>
                    <a:pt x="52" y="425"/>
                  </a:lnTo>
                  <a:close/>
                </a:path>
              </a:pathLst>
            </a:custGeom>
            <a:solidFill>
              <a:srgbClr val="D7D7D7"/>
            </a:solidFill>
            <a:ln w="0">
              <a:solidFill>
                <a:srgbClr val="D7D7D7"/>
              </a:solidFill>
              <a:prstDash val="solid"/>
              <a:round/>
              <a:headEnd/>
              <a:tailEnd/>
            </a:ln>
          </p:spPr>
          <p:txBody>
            <a:bodyPr/>
            <a:lstStyle/>
            <a:p>
              <a:endParaRPr lang="zh-TW" altLang="en-US"/>
            </a:p>
          </p:txBody>
        </p:sp>
        <p:sp>
          <p:nvSpPr>
            <p:cNvPr id="3091" name="Freeform 19"/>
            <p:cNvSpPr>
              <a:spLocks/>
            </p:cNvSpPr>
            <p:nvPr/>
          </p:nvSpPr>
          <p:spPr bwMode="gray">
            <a:xfrm>
              <a:off x="2065" y="361"/>
              <a:ext cx="100" cy="228"/>
            </a:xfrm>
            <a:custGeom>
              <a:avLst/>
              <a:gdLst>
                <a:gd name="T0" fmla="*/ 52 w 100"/>
                <a:gd name="T1" fmla="*/ 176 h 228"/>
                <a:gd name="T2" fmla="*/ 59 w 100"/>
                <a:gd name="T3" fmla="*/ 176 h 228"/>
                <a:gd name="T4" fmla="*/ 74 w 100"/>
                <a:gd name="T5" fmla="*/ 169 h 228"/>
                <a:gd name="T6" fmla="*/ 86 w 100"/>
                <a:gd name="T7" fmla="*/ 154 h 228"/>
                <a:gd name="T8" fmla="*/ 86 w 100"/>
                <a:gd name="T9" fmla="*/ 141 h 228"/>
                <a:gd name="T10" fmla="*/ 74 w 100"/>
                <a:gd name="T11" fmla="*/ 143 h 228"/>
                <a:gd name="T12" fmla="*/ 58 w 100"/>
                <a:gd name="T13" fmla="*/ 158 h 228"/>
                <a:gd name="T14" fmla="*/ 52 w 100"/>
                <a:gd name="T15" fmla="*/ 118 h 228"/>
                <a:gd name="T16" fmla="*/ 61 w 100"/>
                <a:gd name="T17" fmla="*/ 116 h 228"/>
                <a:gd name="T18" fmla="*/ 78 w 100"/>
                <a:gd name="T19" fmla="*/ 110 h 228"/>
                <a:gd name="T20" fmla="*/ 92 w 100"/>
                <a:gd name="T21" fmla="*/ 92 h 228"/>
                <a:gd name="T22" fmla="*/ 92 w 100"/>
                <a:gd name="T23" fmla="*/ 77 h 228"/>
                <a:gd name="T24" fmla="*/ 81 w 100"/>
                <a:gd name="T25" fmla="*/ 79 h 228"/>
                <a:gd name="T26" fmla="*/ 65 w 100"/>
                <a:gd name="T27" fmla="*/ 88 h 228"/>
                <a:gd name="T28" fmla="*/ 52 w 100"/>
                <a:gd name="T29" fmla="*/ 115 h 228"/>
                <a:gd name="T30" fmla="*/ 55 w 100"/>
                <a:gd name="T31" fmla="*/ 48 h 228"/>
                <a:gd name="T32" fmla="*/ 67 w 100"/>
                <a:gd name="T33" fmla="*/ 45 h 228"/>
                <a:gd name="T34" fmla="*/ 85 w 100"/>
                <a:gd name="T35" fmla="*/ 37 h 228"/>
                <a:gd name="T36" fmla="*/ 97 w 100"/>
                <a:gd name="T37" fmla="*/ 17 h 228"/>
                <a:gd name="T38" fmla="*/ 97 w 100"/>
                <a:gd name="T39" fmla="*/ 0 h 228"/>
                <a:gd name="T40" fmla="*/ 83 w 100"/>
                <a:gd name="T41" fmla="*/ 3 h 228"/>
                <a:gd name="T42" fmla="*/ 65 w 100"/>
                <a:gd name="T43" fmla="*/ 14 h 228"/>
                <a:gd name="T44" fmla="*/ 50 w 100"/>
                <a:gd name="T45" fmla="*/ 45 h 228"/>
                <a:gd name="T46" fmla="*/ 47 w 100"/>
                <a:gd name="T47" fmla="*/ 35 h 228"/>
                <a:gd name="T48" fmla="*/ 38 w 100"/>
                <a:gd name="T49" fmla="*/ 18 h 228"/>
                <a:gd name="T50" fmla="*/ 16 w 100"/>
                <a:gd name="T51" fmla="*/ 3 h 228"/>
                <a:gd name="T52" fmla="*/ 1 w 100"/>
                <a:gd name="T53" fmla="*/ 3 h 228"/>
                <a:gd name="T54" fmla="*/ 5 w 100"/>
                <a:gd name="T55" fmla="*/ 19 h 228"/>
                <a:gd name="T56" fmla="*/ 19 w 100"/>
                <a:gd name="T57" fmla="*/ 38 h 228"/>
                <a:gd name="T58" fmla="*/ 47 w 100"/>
                <a:gd name="T59" fmla="*/ 48 h 228"/>
                <a:gd name="T60" fmla="*/ 47 w 100"/>
                <a:gd name="T61" fmla="*/ 132 h 228"/>
                <a:gd name="T62" fmla="*/ 42 w 100"/>
                <a:gd name="T63" fmla="*/ 118 h 228"/>
                <a:gd name="T64" fmla="*/ 25 w 100"/>
                <a:gd name="T65" fmla="*/ 103 h 228"/>
                <a:gd name="T66" fmla="*/ 12 w 100"/>
                <a:gd name="T67" fmla="*/ 103 h 228"/>
                <a:gd name="T68" fmla="*/ 16 w 100"/>
                <a:gd name="T69" fmla="*/ 116 h 228"/>
                <a:gd name="T70" fmla="*/ 25 w 100"/>
                <a:gd name="T71" fmla="*/ 132 h 228"/>
                <a:gd name="T72" fmla="*/ 47 w 100"/>
                <a:gd name="T73" fmla="*/ 141 h 228"/>
                <a:gd name="T74" fmla="*/ 52 w 100"/>
                <a:gd name="T75"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0" h="228">
                  <a:moveTo>
                    <a:pt x="52" y="228"/>
                  </a:moveTo>
                  <a:lnTo>
                    <a:pt x="52" y="176"/>
                  </a:lnTo>
                  <a:lnTo>
                    <a:pt x="55" y="176"/>
                  </a:lnTo>
                  <a:lnTo>
                    <a:pt x="59" y="176"/>
                  </a:lnTo>
                  <a:lnTo>
                    <a:pt x="67" y="173"/>
                  </a:lnTo>
                  <a:lnTo>
                    <a:pt x="74" y="169"/>
                  </a:lnTo>
                  <a:lnTo>
                    <a:pt x="81" y="163"/>
                  </a:lnTo>
                  <a:lnTo>
                    <a:pt x="86" y="154"/>
                  </a:lnTo>
                  <a:lnTo>
                    <a:pt x="88" y="141"/>
                  </a:lnTo>
                  <a:lnTo>
                    <a:pt x="86" y="141"/>
                  </a:lnTo>
                  <a:lnTo>
                    <a:pt x="81" y="142"/>
                  </a:lnTo>
                  <a:lnTo>
                    <a:pt x="74" y="143"/>
                  </a:lnTo>
                  <a:lnTo>
                    <a:pt x="66" y="149"/>
                  </a:lnTo>
                  <a:lnTo>
                    <a:pt x="58" y="158"/>
                  </a:lnTo>
                  <a:lnTo>
                    <a:pt x="52" y="173"/>
                  </a:lnTo>
                  <a:lnTo>
                    <a:pt x="52" y="118"/>
                  </a:lnTo>
                  <a:lnTo>
                    <a:pt x="55" y="118"/>
                  </a:lnTo>
                  <a:lnTo>
                    <a:pt x="61" y="116"/>
                  </a:lnTo>
                  <a:lnTo>
                    <a:pt x="69" y="115"/>
                  </a:lnTo>
                  <a:lnTo>
                    <a:pt x="78" y="110"/>
                  </a:lnTo>
                  <a:lnTo>
                    <a:pt x="86" y="103"/>
                  </a:lnTo>
                  <a:lnTo>
                    <a:pt x="92" y="92"/>
                  </a:lnTo>
                  <a:lnTo>
                    <a:pt x="94" y="77"/>
                  </a:lnTo>
                  <a:lnTo>
                    <a:pt x="92" y="77"/>
                  </a:lnTo>
                  <a:lnTo>
                    <a:pt x="88" y="77"/>
                  </a:lnTo>
                  <a:lnTo>
                    <a:pt x="81" y="79"/>
                  </a:lnTo>
                  <a:lnTo>
                    <a:pt x="73" y="81"/>
                  </a:lnTo>
                  <a:lnTo>
                    <a:pt x="65" y="88"/>
                  </a:lnTo>
                  <a:lnTo>
                    <a:pt x="58" y="99"/>
                  </a:lnTo>
                  <a:lnTo>
                    <a:pt x="52" y="115"/>
                  </a:lnTo>
                  <a:lnTo>
                    <a:pt x="52" y="48"/>
                  </a:lnTo>
                  <a:lnTo>
                    <a:pt x="55" y="48"/>
                  </a:lnTo>
                  <a:lnTo>
                    <a:pt x="61" y="48"/>
                  </a:lnTo>
                  <a:lnTo>
                    <a:pt x="67" y="45"/>
                  </a:lnTo>
                  <a:lnTo>
                    <a:pt x="77" y="42"/>
                  </a:lnTo>
                  <a:lnTo>
                    <a:pt x="85" y="37"/>
                  </a:lnTo>
                  <a:lnTo>
                    <a:pt x="92" y="27"/>
                  </a:lnTo>
                  <a:lnTo>
                    <a:pt x="97" y="17"/>
                  </a:lnTo>
                  <a:lnTo>
                    <a:pt x="100" y="0"/>
                  </a:lnTo>
                  <a:lnTo>
                    <a:pt x="97" y="0"/>
                  </a:lnTo>
                  <a:lnTo>
                    <a:pt x="92" y="0"/>
                  </a:lnTo>
                  <a:lnTo>
                    <a:pt x="83" y="3"/>
                  </a:lnTo>
                  <a:lnTo>
                    <a:pt x="74" y="7"/>
                  </a:lnTo>
                  <a:lnTo>
                    <a:pt x="65" y="14"/>
                  </a:lnTo>
                  <a:lnTo>
                    <a:pt x="56" y="27"/>
                  </a:lnTo>
                  <a:lnTo>
                    <a:pt x="50" y="45"/>
                  </a:lnTo>
                  <a:lnTo>
                    <a:pt x="50" y="42"/>
                  </a:lnTo>
                  <a:lnTo>
                    <a:pt x="47" y="35"/>
                  </a:lnTo>
                  <a:lnTo>
                    <a:pt x="43" y="27"/>
                  </a:lnTo>
                  <a:lnTo>
                    <a:pt x="38" y="18"/>
                  </a:lnTo>
                  <a:lnTo>
                    <a:pt x="28" y="10"/>
                  </a:lnTo>
                  <a:lnTo>
                    <a:pt x="16" y="3"/>
                  </a:lnTo>
                  <a:lnTo>
                    <a:pt x="0" y="0"/>
                  </a:lnTo>
                  <a:lnTo>
                    <a:pt x="1" y="3"/>
                  </a:lnTo>
                  <a:lnTo>
                    <a:pt x="3" y="10"/>
                  </a:lnTo>
                  <a:lnTo>
                    <a:pt x="5" y="19"/>
                  </a:lnTo>
                  <a:lnTo>
                    <a:pt x="11" y="29"/>
                  </a:lnTo>
                  <a:lnTo>
                    <a:pt x="19" y="38"/>
                  </a:lnTo>
                  <a:lnTo>
                    <a:pt x="31" y="45"/>
                  </a:lnTo>
                  <a:lnTo>
                    <a:pt x="47" y="48"/>
                  </a:lnTo>
                  <a:lnTo>
                    <a:pt x="47" y="135"/>
                  </a:lnTo>
                  <a:lnTo>
                    <a:pt x="47" y="132"/>
                  </a:lnTo>
                  <a:lnTo>
                    <a:pt x="46" y="126"/>
                  </a:lnTo>
                  <a:lnTo>
                    <a:pt x="42" y="118"/>
                  </a:lnTo>
                  <a:lnTo>
                    <a:pt x="35" y="110"/>
                  </a:lnTo>
                  <a:lnTo>
                    <a:pt x="25" y="103"/>
                  </a:lnTo>
                  <a:lnTo>
                    <a:pt x="12" y="100"/>
                  </a:lnTo>
                  <a:lnTo>
                    <a:pt x="12" y="103"/>
                  </a:lnTo>
                  <a:lnTo>
                    <a:pt x="13" y="108"/>
                  </a:lnTo>
                  <a:lnTo>
                    <a:pt x="16" y="116"/>
                  </a:lnTo>
                  <a:lnTo>
                    <a:pt x="20" y="124"/>
                  </a:lnTo>
                  <a:lnTo>
                    <a:pt x="25" y="132"/>
                  </a:lnTo>
                  <a:lnTo>
                    <a:pt x="35" y="139"/>
                  </a:lnTo>
                  <a:lnTo>
                    <a:pt x="47" y="141"/>
                  </a:lnTo>
                  <a:lnTo>
                    <a:pt x="47" y="228"/>
                  </a:lnTo>
                  <a:lnTo>
                    <a:pt x="52" y="228"/>
                  </a:lnTo>
                  <a:close/>
                </a:path>
              </a:pathLst>
            </a:custGeom>
            <a:solidFill>
              <a:srgbClr val="D7D7D7"/>
            </a:solidFill>
            <a:ln w="0">
              <a:solidFill>
                <a:srgbClr val="D7D7D7"/>
              </a:solidFill>
              <a:prstDash val="solid"/>
              <a:round/>
              <a:headEnd/>
              <a:tailEnd/>
            </a:ln>
          </p:spPr>
          <p:txBody>
            <a:bodyPr/>
            <a:lstStyle/>
            <a:p>
              <a:endParaRPr lang="zh-TW" altLang="en-US"/>
            </a:p>
          </p:txBody>
        </p:sp>
        <p:sp>
          <p:nvSpPr>
            <p:cNvPr id="3092" name="Freeform 20"/>
            <p:cNvSpPr>
              <a:spLocks/>
            </p:cNvSpPr>
            <p:nvPr/>
          </p:nvSpPr>
          <p:spPr bwMode="gray">
            <a:xfrm>
              <a:off x="2921" y="361"/>
              <a:ext cx="100" cy="228"/>
            </a:xfrm>
            <a:custGeom>
              <a:avLst/>
              <a:gdLst>
                <a:gd name="T0" fmla="*/ 53 w 100"/>
                <a:gd name="T1" fmla="*/ 176 h 228"/>
                <a:gd name="T2" fmla="*/ 60 w 100"/>
                <a:gd name="T3" fmla="*/ 176 h 228"/>
                <a:gd name="T4" fmla="*/ 74 w 100"/>
                <a:gd name="T5" fmla="*/ 169 h 228"/>
                <a:gd name="T6" fmla="*/ 87 w 100"/>
                <a:gd name="T7" fmla="*/ 154 h 228"/>
                <a:gd name="T8" fmla="*/ 87 w 100"/>
                <a:gd name="T9" fmla="*/ 141 h 228"/>
                <a:gd name="T10" fmla="*/ 74 w 100"/>
                <a:gd name="T11" fmla="*/ 143 h 228"/>
                <a:gd name="T12" fmla="*/ 60 w 100"/>
                <a:gd name="T13" fmla="*/ 158 h 228"/>
                <a:gd name="T14" fmla="*/ 53 w 100"/>
                <a:gd name="T15" fmla="*/ 118 h 228"/>
                <a:gd name="T16" fmla="*/ 61 w 100"/>
                <a:gd name="T17" fmla="*/ 116 h 228"/>
                <a:gd name="T18" fmla="*/ 78 w 100"/>
                <a:gd name="T19" fmla="*/ 110 h 228"/>
                <a:gd name="T20" fmla="*/ 92 w 100"/>
                <a:gd name="T21" fmla="*/ 92 h 228"/>
                <a:gd name="T22" fmla="*/ 92 w 100"/>
                <a:gd name="T23" fmla="*/ 77 h 228"/>
                <a:gd name="T24" fmla="*/ 81 w 100"/>
                <a:gd name="T25" fmla="*/ 79 h 228"/>
                <a:gd name="T26" fmla="*/ 65 w 100"/>
                <a:gd name="T27" fmla="*/ 88 h 228"/>
                <a:gd name="T28" fmla="*/ 53 w 100"/>
                <a:gd name="T29" fmla="*/ 115 h 228"/>
                <a:gd name="T30" fmla="*/ 56 w 100"/>
                <a:gd name="T31" fmla="*/ 48 h 228"/>
                <a:gd name="T32" fmla="*/ 68 w 100"/>
                <a:gd name="T33" fmla="*/ 45 h 228"/>
                <a:gd name="T34" fmla="*/ 85 w 100"/>
                <a:gd name="T35" fmla="*/ 37 h 228"/>
                <a:gd name="T36" fmla="*/ 97 w 100"/>
                <a:gd name="T37" fmla="*/ 17 h 228"/>
                <a:gd name="T38" fmla="*/ 97 w 100"/>
                <a:gd name="T39" fmla="*/ 0 h 228"/>
                <a:gd name="T40" fmla="*/ 84 w 100"/>
                <a:gd name="T41" fmla="*/ 3 h 228"/>
                <a:gd name="T42" fmla="*/ 65 w 100"/>
                <a:gd name="T43" fmla="*/ 14 h 228"/>
                <a:gd name="T44" fmla="*/ 50 w 100"/>
                <a:gd name="T45" fmla="*/ 45 h 228"/>
                <a:gd name="T46" fmla="*/ 47 w 100"/>
                <a:gd name="T47" fmla="*/ 35 h 228"/>
                <a:gd name="T48" fmla="*/ 38 w 100"/>
                <a:gd name="T49" fmla="*/ 18 h 228"/>
                <a:gd name="T50" fmla="*/ 16 w 100"/>
                <a:gd name="T51" fmla="*/ 3 h 228"/>
                <a:gd name="T52" fmla="*/ 2 w 100"/>
                <a:gd name="T53" fmla="*/ 3 h 228"/>
                <a:gd name="T54" fmla="*/ 6 w 100"/>
                <a:gd name="T55" fmla="*/ 19 h 228"/>
                <a:gd name="T56" fmla="*/ 19 w 100"/>
                <a:gd name="T57" fmla="*/ 38 h 228"/>
                <a:gd name="T58" fmla="*/ 47 w 100"/>
                <a:gd name="T59" fmla="*/ 48 h 228"/>
                <a:gd name="T60" fmla="*/ 47 w 100"/>
                <a:gd name="T61" fmla="*/ 132 h 228"/>
                <a:gd name="T62" fmla="*/ 42 w 100"/>
                <a:gd name="T63" fmla="*/ 118 h 228"/>
                <a:gd name="T64" fmla="*/ 26 w 100"/>
                <a:gd name="T65" fmla="*/ 103 h 228"/>
                <a:gd name="T66" fmla="*/ 12 w 100"/>
                <a:gd name="T67" fmla="*/ 103 h 228"/>
                <a:gd name="T68" fmla="*/ 16 w 100"/>
                <a:gd name="T69" fmla="*/ 116 h 228"/>
                <a:gd name="T70" fmla="*/ 26 w 100"/>
                <a:gd name="T71" fmla="*/ 132 h 228"/>
                <a:gd name="T72" fmla="*/ 47 w 100"/>
                <a:gd name="T73" fmla="*/ 141 h 228"/>
                <a:gd name="T74" fmla="*/ 53 w 100"/>
                <a:gd name="T75"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0" h="228">
                  <a:moveTo>
                    <a:pt x="53" y="228"/>
                  </a:moveTo>
                  <a:lnTo>
                    <a:pt x="53" y="176"/>
                  </a:lnTo>
                  <a:lnTo>
                    <a:pt x="56" y="176"/>
                  </a:lnTo>
                  <a:lnTo>
                    <a:pt x="60" y="176"/>
                  </a:lnTo>
                  <a:lnTo>
                    <a:pt x="68" y="173"/>
                  </a:lnTo>
                  <a:lnTo>
                    <a:pt x="74" y="169"/>
                  </a:lnTo>
                  <a:lnTo>
                    <a:pt x="81" y="163"/>
                  </a:lnTo>
                  <a:lnTo>
                    <a:pt x="87" y="154"/>
                  </a:lnTo>
                  <a:lnTo>
                    <a:pt x="88" y="141"/>
                  </a:lnTo>
                  <a:lnTo>
                    <a:pt x="87" y="141"/>
                  </a:lnTo>
                  <a:lnTo>
                    <a:pt x="81" y="142"/>
                  </a:lnTo>
                  <a:lnTo>
                    <a:pt x="74" y="143"/>
                  </a:lnTo>
                  <a:lnTo>
                    <a:pt x="66" y="149"/>
                  </a:lnTo>
                  <a:lnTo>
                    <a:pt x="60" y="158"/>
                  </a:lnTo>
                  <a:lnTo>
                    <a:pt x="53" y="173"/>
                  </a:lnTo>
                  <a:lnTo>
                    <a:pt x="53" y="118"/>
                  </a:lnTo>
                  <a:lnTo>
                    <a:pt x="56" y="118"/>
                  </a:lnTo>
                  <a:lnTo>
                    <a:pt x="61" y="116"/>
                  </a:lnTo>
                  <a:lnTo>
                    <a:pt x="69" y="115"/>
                  </a:lnTo>
                  <a:lnTo>
                    <a:pt x="78" y="110"/>
                  </a:lnTo>
                  <a:lnTo>
                    <a:pt x="87" y="103"/>
                  </a:lnTo>
                  <a:lnTo>
                    <a:pt x="92" y="92"/>
                  </a:lnTo>
                  <a:lnTo>
                    <a:pt x="95" y="77"/>
                  </a:lnTo>
                  <a:lnTo>
                    <a:pt x="92" y="77"/>
                  </a:lnTo>
                  <a:lnTo>
                    <a:pt x="88" y="77"/>
                  </a:lnTo>
                  <a:lnTo>
                    <a:pt x="81" y="79"/>
                  </a:lnTo>
                  <a:lnTo>
                    <a:pt x="73" y="81"/>
                  </a:lnTo>
                  <a:lnTo>
                    <a:pt x="65" y="88"/>
                  </a:lnTo>
                  <a:lnTo>
                    <a:pt x="58" y="99"/>
                  </a:lnTo>
                  <a:lnTo>
                    <a:pt x="53" y="115"/>
                  </a:lnTo>
                  <a:lnTo>
                    <a:pt x="53" y="48"/>
                  </a:lnTo>
                  <a:lnTo>
                    <a:pt x="56" y="48"/>
                  </a:lnTo>
                  <a:lnTo>
                    <a:pt x="61" y="48"/>
                  </a:lnTo>
                  <a:lnTo>
                    <a:pt x="68" y="45"/>
                  </a:lnTo>
                  <a:lnTo>
                    <a:pt x="77" y="42"/>
                  </a:lnTo>
                  <a:lnTo>
                    <a:pt x="85" y="37"/>
                  </a:lnTo>
                  <a:lnTo>
                    <a:pt x="93" y="27"/>
                  </a:lnTo>
                  <a:lnTo>
                    <a:pt x="97" y="17"/>
                  </a:lnTo>
                  <a:lnTo>
                    <a:pt x="100" y="0"/>
                  </a:lnTo>
                  <a:lnTo>
                    <a:pt x="97" y="0"/>
                  </a:lnTo>
                  <a:lnTo>
                    <a:pt x="92" y="0"/>
                  </a:lnTo>
                  <a:lnTo>
                    <a:pt x="84" y="3"/>
                  </a:lnTo>
                  <a:lnTo>
                    <a:pt x="74" y="7"/>
                  </a:lnTo>
                  <a:lnTo>
                    <a:pt x="65" y="14"/>
                  </a:lnTo>
                  <a:lnTo>
                    <a:pt x="57" y="27"/>
                  </a:lnTo>
                  <a:lnTo>
                    <a:pt x="50" y="45"/>
                  </a:lnTo>
                  <a:lnTo>
                    <a:pt x="50" y="42"/>
                  </a:lnTo>
                  <a:lnTo>
                    <a:pt x="47" y="35"/>
                  </a:lnTo>
                  <a:lnTo>
                    <a:pt x="43" y="27"/>
                  </a:lnTo>
                  <a:lnTo>
                    <a:pt x="38" y="18"/>
                  </a:lnTo>
                  <a:lnTo>
                    <a:pt x="29" y="10"/>
                  </a:lnTo>
                  <a:lnTo>
                    <a:pt x="16" y="3"/>
                  </a:lnTo>
                  <a:lnTo>
                    <a:pt x="0" y="0"/>
                  </a:lnTo>
                  <a:lnTo>
                    <a:pt x="2" y="3"/>
                  </a:lnTo>
                  <a:lnTo>
                    <a:pt x="3" y="10"/>
                  </a:lnTo>
                  <a:lnTo>
                    <a:pt x="6" y="19"/>
                  </a:lnTo>
                  <a:lnTo>
                    <a:pt x="11" y="29"/>
                  </a:lnTo>
                  <a:lnTo>
                    <a:pt x="19" y="38"/>
                  </a:lnTo>
                  <a:lnTo>
                    <a:pt x="31" y="45"/>
                  </a:lnTo>
                  <a:lnTo>
                    <a:pt x="47" y="48"/>
                  </a:lnTo>
                  <a:lnTo>
                    <a:pt x="47" y="135"/>
                  </a:lnTo>
                  <a:lnTo>
                    <a:pt x="47" y="132"/>
                  </a:lnTo>
                  <a:lnTo>
                    <a:pt x="46" y="126"/>
                  </a:lnTo>
                  <a:lnTo>
                    <a:pt x="42" y="118"/>
                  </a:lnTo>
                  <a:lnTo>
                    <a:pt x="35" y="110"/>
                  </a:lnTo>
                  <a:lnTo>
                    <a:pt x="26" y="103"/>
                  </a:lnTo>
                  <a:lnTo>
                    <a:pt x="12" y="100"/>
                  </a:lnTo>
                  <a:lnTo>
                    <a:pt x="12" y="103"/>
                  </a:lnTo>
                  <a:lnTo>
                    <a:pt x="14" y="108"/>
                  </a:lnTo>
                  <a:lnTo>
                    <a:pt x="16" y="116"/>
                  </a:lnTo>
                  <a:lnTo>
                    <a:pt x="20" y="124"/>
                  </a:lnTo>
                  <a:lnTo>
                    <a:pt x="26" y="132"/>
                  </a:lnTo>
                  <a:lnTo>
                    <a:pt x="35" y="139"/>
                  </a:lnTo>
                  <a:lnTo>
                    <a:pt x="47" y="141"/>
                  </a:lnTo>
                  <a:lnTo>
                    <a:pt x="47" y="228"/>
                  </a:lnTo>
                  <a:lnTo>
                    <a:pt x="53" y="228"/>
                  </a:lnTo>
                  <a:close/>
                </a:path>
              </a:pathLst>
            </a:custGeom>
            <a:solidFill>
              <a:srgbClr val="D7D7D7"/>
            </a:solidFill>
            <a:ln w="0">
              <a:solidFill>
                <a:srgbClr val="D7D7D7"/>
              </a:solidFill>
              <a:prstDash val="solid"/>
              <a:round/>
              <a:headEnd/>
              <a:tailEnd/>
            </a:ln>
          </p:spPr>
          <p:txBody>
            <a:bodyPr/>
            <a:lstStyle/>
            <a:p>
              <a:endParaRPr lang="zh-TW" altLang="en-US"/>
            </a:p>
          </p:txBody>
        </p:sp>
        <p:sp>
          <p:nvSpPr>
            <p:cNvPr id="3093" name="Freeform 21"/>
            <p:cNvSpPr>
              <a:spLocks/>
            </p:cNvSpPr>
            <p:nvPr/>
          </p:nvSpPr>
          <p:spPr bwMode="gray">
            <a:xfrm>
              <a:off x="2273" y="187"/>
              <a:ext cx="175" cy="402"/>
            </a:xfrm>
            <a:custGeom>
              <a:avLst/>
              <a:gdLst>
                <a:gd name="T0" fmla="*/ 93 w 175"/>
                <a:gd name="T1" fmla="*/ 309 h 402"/>
                <a:gd name="T2" fmla="*/ 101 w 175"/>
                <a:gd name="T3" fmla="*/ 309 h 402"/>
                <a:gd name="T4" fmla="*/ 118 w 175"/>
                <a:gd name="T5" fmla="*/ 304 h 402"/>
                <a:gd name="T6" fmla="*/ 138 w 175"/>
                <a:gd name="T7" fmla="*/ 292 h 402"/>
                <a:gd name="T8" fmla="*/ 152 w 175"/>
                <a:gd name="T9" fmla="*/ 266 h 402"/>
                <a:gd name="T10" fmla="*/ 152 w 175"/>
                <a:gd name="T11" fmla="*/ 247 h 402"/>
                <a:gd name="T12" fmla="*/ 138 w 175"/>
                <a:gd name="T13" fmla="*/ 250 h 402"/>
                <a:gd name="T14" fmla="*/ 120 w 175"/>
                <a:gd name="T15" fmla="*/ 259 h 402"/>
                <a:gd name="T16" fmla="*/ 99 w 175"/>
                <a:gd name="T17" fmla="*/ 285 h 402"/>
                <a:gd name="T18" fmla="*/ 93 w 175"/>
                <a:gd name="T19" fmla="*/ 207 h 402"/>
                <a:gd name="T20" fmla="*/ 102 w 175"/>
                <a:gd name="T21" fmla="*/ 205 h 402"/>
                <a:gd name="T22" fmla="*/ 122 w 175"/>
                <a:gd name="T23" fmla="*/ 200 h 402"/>
                <a:gd name="T24" fmla="*/ 147 w 175"/>
                <a:gd name="T25" fmla="*/ 185 h 402"/>
                <a:gd name="T26" fmla="*/ 163 w 175"/>
                <a:gd name="T27" fmla="*/ 155 h 402"/>
                <a:gd name="T28" fmla="*/ 163 w 175"/>
                <a:gd name="T29" fmla="*/ 134 h 402"/>
                <a:gd name="T30" fmla="*/ 149 w 175"/>
                <a:gd name="T31" fmla="*/ 135 h 402"/>
                <a:gd name="T32" fmla="*/ 129 w 175"/>
                <a:gd name="T33" fmla="*/ 142 h 402"/>
                <a:gd name="T34" fmla="*/ 107 w 175"/>
                <a:gd name="T35" fmla="*/ 162 h 402"/>
                <a:gd name="T36" fmla="*/ 93 w 175"/>
                <a:gd name="T37" fmla="*/ 201 h 402"/>
                <a:gd name="T38" fmla="*/ 95 w 175"/>
                <a:gd name="T39" fmla="*/ 83 h 402"/>
                <a:gd name="T40" fmla="*/ 110 w 175"/>
                <a:gd name="T41" fmla="*/ 81 h 402"/>
                <a:gd name="T42" fmla="*/ 134 w 175"/>
                <a:gd name="T43" fmla="*/ 73 h 402"/>
                <a:gd name="T44" fmla="*/ 157 w 175"/>
                <a:gd name="T45" fmla="*/ 54 h 402"/>
                <a:gd name="T46" fmla="*/ 174 w 175"/>
                <a:gd name="T47" fmla="*/ 23 h 402"/>
                <a:gd name="T48" fmla="*/ 174 w 175"/>
                <a:gd name="T49" fmla="*/ 0 h 402"/>
                <a:gd name="T50" fmla="*/ 157 w 175"/>
                <a:gd name="T51" fmla="*/ 2 h 402"/>
                <a:gd name="T52" fmla="*/ 133 w 175"/>
                <a:gd name="T53" fmla="*/ 10 h 402"/>
                <a:gd name="T54" fmla="*/ 107 w 175"/>
                <a:gd name="T55" fmla="*/ 33 h 402"/>
                <a:gd name="T56" fmla="*/ 87 w 175"/>
                <a:gd name="T57" fmla="*/ 77 h 402"/>
                <a:gd name="T58" fmla="*/ 85 w 175"/>
                <a:gd name="T59" fmla="*/ 68 h 402"/>
                <a:gd name="T60" fmla="*/ 75 w 175"/>
                <a:gd name="T61" fmla="*/ 46 h 402"/>
                <a:gd name="T62" fmla="*/ 55 w 175"/>
                <a:gd name="T63" fmla="*/ 21 h 402"/>
                <a:gd name="T64" fmla="*/ 22 w 175"/>
                <a:gd name="T65" fmla="*/ 3 h 402"/>
                <a:gd name="T66" fmla="*/ 1 w 175"/>
                <a:gd name="T67" fmla="*/ 3 h 402"/>
                <a:gd name="T68" fmla="*/ 4 w 175"/>
                <a:gd name="T69" fmla="*/ 18 h 402"/>
                <a:gd name="T70" fmla="*/ 12 w 175"/>
                <a:gd name="T71" fmla="*/ 42 h 402"/>
                <a:gd name="T72" fmla="*/ 31 w 175"/>
                <a:gd name="T73" fmla="*/ 65 h 402"/>
                <a:gd name="T74" fmla="*/ 62 w 175"/>
                <a:gd name="T75" fmla="*/ 81 h 402"/>
                <a:gd name="T76" fmla="*/ 82 w 175"/>
                <a:gd name="T77" fmla="*/ 238 h 402"/>
                <a:gd name="T78" fmla="*/ 80 w 175"/>
                <a:gd name="T79" fmla="*/ 228 h 402"/>
                <a:gd name="T80" fmla="*/ 72 w 175"/>
                <a:gd name="T81" fmla="*/ 207 h 402"/>
                <a:gd name="T82" fmla="*/ 55 w 175"/>
                <a:gd name="T83" fmla="*/ 185 h 402"/>
                <a:gd name="T84" fmla="*/ 21 w 175"/>
                <a:gd name="T85" fmla="*/ 176 h 402"/>
                <a:gd name="T86" fmla="*/ 22 w 175"/>
                <a:gd name="T87" fmla="*/ 185 h 402"/>
                <a:gd name="T88" fmla="*/ 28 w 175"/>
                <a:gd name="T89" fmla="*/ 205 h 402"/>
                <a:gd name="T90" fmla="*/ 41 w 175"/>
                <a:gd name="T91" fmla="*/ 230 h 402"/>
                <a:gd name="T92" fmla="*/ 66 w 175"/>
                <a:gd name="T93" fmla="*/ 246 h 402"/>
                <a:gd name="T94" fmla="*/ 82 w 175"/>
                <a:gd name="T95" fmla="*/ 402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5" h="402">
                  <a:moveTo>
                    <a:pt x="93" y="402"/>
                  </a:moveTo>
                  <a:lnTo>
                    <a:pt x="93" y="309"/>
                  </a:lnTo>
                  <a:lnTo>
                    <a:pt x="95" y="309"/>
                  </a:lnTo>
                  <a:lnTo>
                    <a:pt x="101" y="309"/>
                  </a:lnTo>
                  <a:lnTo>
                    <a:pt x="109" y="308"/>
                  </a:lnTo>
                  <a:lnTo>
                    <a:pt x="118" y="304"/>
                  </a:lnTo>
                  <a:lnTo>
                    <a:pt x="129" y="298"/>
                  </a:lnTo>
                  <a:lnTo>
                    <a:pt x="138" y="292"/>
                  </a:lnTo>
                  <a:lnTo>
                    <a:pt x="147" y="281"/>
                  </a:lnTo>
                  <a:lnTo>
                    <a:pt x="152" y="266"/>
                  </a:lnTo>
                  <a:lnTo>
                    <a:pt x="155" y="247"/>
                  </a:lnTo>
                  <a:lnTo>
                    <a:pt x="152" y="247"/>
                  </a:lnTo>
                  <a:lnTo>
                    <a:pt x="147" y="249"/>
                  </a:lnTo>
                  <a:lnTo>
                    <a:pt x="138" y="250"/>
                  </a:lnTo>
                  <a:lnTo>
                    <a:pt x="129" y="253"/>
                  </a:lnTo>
                  <a:lnTo>
                    <a:pt x="120" y="259"/>
                  </a:lnTo>
                  <a:lnTo>
                    <a:pt x="109" y="270"/>
                  </a:lnTo>
                  <a:lnTo>
                    <a:pt x="99" y="285"/>
                  </a:lnTo>
                  <a:lnTo>
                    <a:pt x="93" y="304"/>
                  </a:lnTo>
                  <a:lnTo>
                    <a:pt x="93" y="207"/>
                  </a:lnTo>
                  <a:lnTo>
                    <a:pt x="95" y="207"/>
                  </a:lnTo>
                  <a:lnTo>
                    <a:pt x="102" y="205"/>
                  </a:lnTo>
                  <a:lnTo>
                    <a:pt x="111" y="204"/>
                  </a:lnTo>
                  <a:lnTo>
                    <a:pt x="122" y="200"/>
                  </a:lnTo>
                  <a:lnTo>
                    <a:pt x="134" y="195"/>
                  </a:lnTo>
                  <a:lnTo>
                    <a:pt x="147" y="185"/>
                  </a:lnTo>
                  <a:lnTo>
                    <a:pt x="156" y="173"/>
                  </a:lnTo>
                  <a:lnTo>
                    <a:pt x="163" y="155"/>
                  </a:lnTo>
                  <a:lnTo>
                    <a:pt x="165" y="134"/>
                  </a:lnTo>
                  <a:lnTo>
                    <a:pt x="163" y="134"/>
                  </a:lnTo>
                  <a:lnTo>
                    <a:pt x="157" y="134"/>
                  </a:lnTo>
                  <a:lnTo>
                    <a:pt x="149" y="135"/>
                  </a:lnTo>
                  <a:lnTo>
                    <a:pt x="140" y="137"/>
                  </a:lnTo>
                  <a:lnTo>
                    <a:pt x="129" y="142"/>
                  </a:lnTo>
                  <a:lnTo>
                    <a:pt x="118" y="150"/>
                  </a:lnTo>
                  <a:lnTo>
                    <a:pt x="107" y="162"/>
                  </a:lnTo>
                  <a:lnTo>
                    <a:pt x="99" y="178"/>
                  </a:lnTo>
                  <a:lnTo>
                    <a:pt x="93" y="201"/>
                  </a:lnTo>
                  <a:lnTo>
                    <a:pt x="93" y="83"/>
                  </a:lnTo>
                  <a:lnTo>
                    <a:pt x="95" y="83"/>
                  </a:lnTo>
                  <a:lnTo>
                    <a:pt x="101" y="83"/>
                  </a:lnTo>
                  <a:lnTo>
                    <a:pt x="110" y="81"/>
                  </a:lnTo>
                  <a:lnTo>
                    <a:pt x="122" y="77"/>
                  </a:lnTo>
                  <a:lnTo>
                    <a:pt x="134" y="73"/>
                  </a:lnTo>
                  <a:lnTo>
                    <a:pt x="147" y="65"/>
                  </a:lnTo>
                  <a:lnTo>
                    <a:pt x="157" y="54"/>
                  </a:lnTo>
                  <a:lnTo>
                    <a:pt x="167" y="41"/>
                  </a:lnTo>
                  <a:lnTo>
                    <a:pt x="174" y="23"/>
                  </a:lnTo>
                  <a:lnTo>
                    <a:pt x="175" y="0"/>
                  </a:lnTo>
                  <a:lnTo>
                    <a:pt x="174" y="0"/>
                  </a:lnTo>
                  <a:lnTo>
                    <a:pt x="167" y="0"/>
                  </a:lnTo>
                  <a:lnTo>
                    <a:pt x="157" y="2"/>
                  </a:lnTo>
                  <a:lnTo>
                    <a:pt x="145" y="4"/>
                  </a:lnTo>
                  <a:lnTo>
                    <a:pt x="133" y="10"/>
                  </a:lnTo>
                  <a:lnTo>
                    <a:pt x="120" y="19"/>
                  </a:lnTo>
                  <a:lnTo>
                    <a:pt x="107" y="33"/>
                  </a:lnTo>
                  <a:lnTo>
                    <a:pt x="97" y="52"/>
                  </a:lnTo>
                  <a:lnTo>
                    <a:pt x="87" y="77"/>
                  </a:lnTo>
                  <a:lnTo>
                    <a:pt x="87" y="75"/>
                  </a:lnTo>
                  <a:lnTo>
                    <a:pt x="85" y="68"/>
                  </a:lnTo>
                  <a:lnTo>
                    <a:pt x="80" y="58"/>
                  </a:lnTo>
                  <a:lnTo>
                    <a:pt x="75" y="46"/>
                  </a:lnTo>
                  <a:lnTo>
                    <a:pt x="66" y="33"/>
                  </a:lnTo>
                  <a:lnTo>
                    <a:pt x="55" y="21"/>
                  </a:lnTo>
                  <a:lnTo>
                    <a:pt x="40" y="10"/>
                  </a:lnTo>
                  <a:lnTo>
                    <a:pt x="22" y="3"/>
                  </a:lnTo>
                  <a:lnTo>
                    <a:pt x="0" y="0"/>
                  </a:lnTo>
                  <a:lnTo>
                    <a:pt x="1" y="3"/>
                  </a:lnTo>
                  <a:lnTo>
                    <a:pt x="1" y="10"/>
                  </a:lnTo>
                  <a:lnTo>
                    <a:pt x="4" y="18"/>
                  </a:lnTo>
                  <a:lnTo>
                    <a:pt x="6" y="30"/>
                  </a:lnTo>
                  <a:lnTo>
                    <a:pt x="12" y="42"/>
                  </a:lnTo>
                  <a:lnTo>
                    <a:pt x="20" y="54"/>
                  </a:lnTo>
                  <a:lnTo>
                    <a:pt x="31" y="65"/>
                  </a:lnTo>
                  <a:lnTo>
                    <a:pt x="44" y="75"/>
                  </a:lnTo>
                  <a:lnTo>
                    <a:pt x="62" y="81"/>
                  </a:lnTo>
                  <a:lnTo>
                    <a:pt x="82" y="83"/>
                  </a:lnTo>
                  <a:lnTo>
                    <a:pt x="82" y="238"/>
                  </a:lnTo>
                  <a:lnTo>
                    <a:pt x="82" y="235"/>
                  </a:lnTo>
                  <a:lnTo>
                    <a:pt x="80" y="228"/>
                  </a:lnTo>
                  <a:lnTo>
                    <a:pt x="78" y="217"/>
                  </a:lnTo>
                  <a:lnTo>
                    <a:pt x="72" y="207"/>
                  </a:lnTo>
                  <a:lnTo>
                    <a:pt x="66" y="196"/>
                  </a:lnTo>
                  <a:lnTo>
                    <a:pt x="55" y="185"/>
                  </a:lnTo>
                  <a:lnTo>
                    <a:pt x="40" y="178"/>
                  </a:lnTo>
                  <a:lnTo>
                    <a:pt x="21" y="176"/>
                  </a:lnTo>
                  <a:lnTo>
                    <a:pt x="21" y="178"/>
                  </a:lnTo>
                  <a:lnTo>
                    <a:pt x="22" y="185"/>
                  </a:lnTo>
                  <a:lnTo>
                    <a:pt x="24" y="195"/>
                  </a:lnTo>
                  <a:lnTo>
                    <a:pt x="28" y="205"/>
                  </a:lnTo>
                  <a:lnTo>
                    <a:pt x="33" y="217"/>
                  </a:lnTo>
                  <a:lnTo>
                    <a:pt x="41" y="230"/>
                  </a:lnTo>
                  <a:lnTo>
                    <a:pt x="52" y="239"/>
                  </a:lnTo>
                  <a:lnTo>
                    <a:pt x="66" y="246"/>
                  </a:lnTo>
                  <a:lnTo>
                    <a:pt x="82" y="247"/>
                  </a:lnTo>
                  <a:lnTo>
                    <a:pt x="82" y="402"/>
                  </a:lnTo>
                  <a:lnTo>
                    <a:pt x="93" y="402"/>
                  </a:lnTo>
                  <a:close/>
                </a:path>
              </a:pathLst>
            </a:custGeom>
            <a:solidFill>
              <a:srgbClr val="D7D7D7"/>
            </a:solidFill>
            <a:ln w="0">
              <a:solidFill>
                <a:srgbClr val="D7D7D7"/>
              </a:solidFill>
              <a:prstDash val="solid"/>
              <a:round/>
              <a:headEnd/>
              <a:tailEnd/>
            </a:ln>
          </p:spPr>
          <p:txBody>
            <a:bodyPr/>
            <a:lstStyle/>
            <a:p>
              <a:endParaRPr lang="zh-TW" altLang="en-US"/>
            </a:p>
          </p:txBody>
        </p:sp>
        <p:sp>
          <p:nvSpPr>
            <p:cNvPr id="3094" name="Freeform 22"/>
            <p:cNvSpPr>
              <a:spLocks/>
            </p:cNvSpPr>
            <p:nvPr/>
          </p:nvSpPr>
          <p:spPr bwMode="gray">
            <a:xfrm>
              <a:off x="2161" y="216"/>
              <a:ext cx="97" cy="373"/>
            </a:xfrm>
            <a:custGeom>
              <a:avLst/>
              <a:gdLst>
                <a:gd name="T0" fmla="*/ 52 w 97"/>
                <a:gd name="T1" fmla="*/ 237 h 373"/>
                <a:gd name="T2" fmla="*/ 59 w 97"/>
                <a:gd name="T3" fmla="*/ 237 h 373"/>
                <a:gd name="T4" fmla="*/ 74 w 97"/>
                <a:gd name="T5" fmla="*/ 232 h 373"/>
                <a:gd name="T6" fmla="*/ 90 w 97"/>
                <a:gd name="T7" fmla="*/ 218 h 373"/>
                <a:gd name="T8" fmla="*/ 97 w 97"/>
                <a:gd name="T9" fmla="*/ 193 h 373"/>
                <a:gd name="T10" fmla="*/ 89 w 97"/>
                <a:gd name="T11" fmla="*/ 193 h 373"/>
                <a:gd name="T12" fmla="*/ 71 w 97"/>
                <a:gd name="T13" fmla="*/ 197 h 373"/>
                <a:gd name="T14" fmla="*/ 56 w 97"/>
                <a:gd name="T15" fmla="*/ 215 h 373"/>
                <a:gd name="T16" fmla="*/ 52 w 97"/>
                <a:gd name="T17" fmla="*/ 147 h 373"/>
                <a:gd name="T18" fmla="*/ 59 w 97"/>
                <a:gd name="T19" fmla="*/ 147 h 373"/>
                <a:gd name="T20" fmla="*/ 74 w 97"/>
                <a:gd name="T21" fmla="*/ 141 h 373"/>
                <a:gd name="T22" fmla="*/ 90 w 97"/>
                <a:gd name="T23" fmla="*/ 128 h 373"/>
                <a:gd name="T24" fmla="*/ 97 w 97"/>
                <a:gd name="T25" fmla="*/ 102 h 373"/>
                <a:gd name="T26" fmla="*/ 89 w 97"/>
                <a:gd name="T27" fmla="*/ 102 h 373"/>
                <a:gd name="T28" fmla="*/ 71 w 97"/>
                <a:gd name="T29" fmla="*/ 109 h 373"/>
                <a:gd name="T30" fmla="*/ 56 w 97"/>
                <a:gd name="T31" fmla="*/ 126 h 373"/>
                <a:gd name="T32" fmla="*/ 52 w 97"/>
                <a:gd name="T33" fmla="*/ 46 h 373"/>
                <a:gd name="T34" fmla="*/ 51 w 97"/>
                <a:gd name="T35" fmla="*/ 37 h 373"/>
                <a:gd name="T36" fmla="*/ 45 w 97"/>
                <a:gd name="T37" fmla="*/ 23 h 373"/>
                <a:gd name="T38" fmla="*/ 32 w 97"/>
                <a:gd name="T39" fmla="*/ 6 h 373"/>
                <a:gd name="T40" fmla="*/ 6 w 97"/>
                <a:gd name="T41" fmla="*/ 0 h 373"/>
                <a:gd name="T42" fmla="*/ 8 w 97"/>
                <a:gd name="T43" fmla="*/ 9 h 373"/>
                <a:gd name="T44" fmla="*/ 16 w 97"/>
                <a:gd name="T45" fmla="*/ 27 h 373"/>
                <a:gd name="T46" fmla="*/ 33 w 97"/>
                <a:gd name="T47" fmla="*/ 43 h 373"/>
                <a:gd name="T48" fmla="*/ 45 w 97"/>
                <a:gd name="T49" fmla="*/ 113 h 373"/>
                <a:gd name="T50" fmla="*/ 45 w 97"/>
                <a:gd name="T51" fmla="*/ 106 h 373"/>
                <a:gd name="T52" fmla="*/ 40 w 97"/>
                <a:gd name="T53" fmla="*/ 90 h 373"/>
                <a:gd name="T54" fmla="*/ 27 w 97"/>
                <a:gd name="T55" fmla="*/ 75 h 373"/>
                <a:gd name="T56" fmla="*/ 1 w 97"/>
                <a:gd name="T57" fmla="*/ 67 h 373"/>
                <a:gd name="T58" fmla="*/ 0 w 97"/>
                <a:gd name="T59" fmla="*/ 75 h 373"/>
                <a:gd name="T60" fmla="*/ 2 w 97"/>
                <a:gd name="T61" fmla="*/ 91 h 373"/>
                <a:gd name="T62" fmla="*/ 14 w 97"/>
                <a:gd name="T63" fmla="*/ 109 h 373"/>
                <a:gd name="T64" fmla="*/ 45 w 97"/>
                <a:gd name="T65" fmla="*/ 118 h 373"/>
                <a:gd name="T66" fmla="*/ 45 w 97"/>
                <a:gd name="T67" fmla="*/ 207 h 373"/>
                <a:gd name="T68" fmla="*/ 43 w 97"/>
                <a:gd name="T69" fmla="*/ 195 h 373"/>
                <a:gd name="T70" fmla="*/ 33 w 97"/>
                <a:gd name="T71" fmla="*/ 182 h 373"/>
                <a:gd name="T72" fmla="*/ 12 w 97"/>
                <a:gd name="T73" fmla="*/ 175 h 373"/>
                <a:gd name="T74" fmla="*/ 10 w 97"/>
                <a:gd name="T75" fmla="*/ 182 h 373"/>
                <a:gd name="T76" fmla="*/ 13 w 97"/>
                <a:gd name="T77" fmla="*/ 197 h 373"/>
                <a:gd name="T78" fmla="*/ 29 w 97"/>
                <a:gd name="T79" fmla="*/ 211 h 373"/>
                <a:gd name="T80" fmla="*/ 45 w 97"/>
                <a:gd name="T8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7" h="373">
                  <a:moveTo>
                    <a:pt x="52" y="373"/>
                  </a:moveTo>
                  <a:lnTo>
                    <a:pt x="52" y="237"/>
                  </a:lnTo>
                  <a:lnTo>
                    <a:pt x="54" y="237"/>
                  </a:lnTo>
                  <a:lnTo>
                    <a:pt x="59" y="237"/>
                  </a:lnTo>
                  <a:lnTo>
                    <a:pt x="66" y="236"/>
                  </a:lnTo>
                  <a:lnTo>
                    <a:pt x="74" y="232"/>
                  </a:lnTo>
                  <a:lnTo>
                    <a:pt x="82" y="226"/>
                  </a:lnTo>
                  <a:lnTo>
                    <a:pt x="90" y="218"/>
                  </a:lnTo>
                  <a:lnTo>
                    <a:pt x="95" y="207"/>
                  </a:lnTo>
                  <a:lnTo>
                    <a:pt x="97" y="193"/>
                  </a:lnTo>
                  <a:lnTo>
                    <a:pt x="94" y="193"/>
                  </a:lnTo>
                  <a:lnTo>
                    <a:pt x="89" y="193"/>
                  </a:lnTo>
                  <a:lnTo>
                    <a:pt x="81" y="194"/>
                  </a:lnTo>
                  <a:lnTo>
                    <a:pt x="71" y="197"/>
                  </a:lnTo>
                  <a:lnTo>
                    <a:pt x="63" y="205"/>
                  </a:lnTo>
                  <a:lnTo>
                    <a:pt x="56" y="215"/>
                  </a:lnTo>
                  <a:lnTo>
                    <a:pt x="52" y="232"/>
                  </a:lnTo>
                  <a:lnTo>
                    <a:pt x="52" y="147"/>
                  </a:lnTo>
                  <a:lnTo>
                    <a:pt x="54" y="147"/>
                  </a:lnTo>
                  <a:lnTo>
                    <a:pt x="59" y="147"/>
                  </a:lnTo>
                  <a:lnTo>
                    <a:pt x="66" y="144"/>
                  </a:lnTo>
                  <a:lnTo>
                    <a:pt x="74" y="141"/>
                  </a:lnTo>
                  <a:lnTo>
                    <a:pt x="82" y="136"/>
                  </a:lnTo>
                  <a:lnTo>
                    <a:pt x="90" y="128"/>
                  </a:lnTo>
                  <a:lnTo>
                    <a:pt x="95" y="117"/>
                  </a:lnTo>
                  <a:lnTo>
                    <a:pt x="97" y="102"/>
                  </a:lnTo>
                  <a:lnTo>
                    <a:pt x="94" y="102"/>
                  </a:lnTo>
                  <a:lnTo>
                    <a:pt x="89" y="102"/>
                  </a:lnTo>
                  <a:lnTo>
                    <a:pt x="81" y="105"/>
                  </a:lnTo>
                  <a:lnTo>
                    <a:pt x="71" y="109"/>
                  </a:lnTo>
                  <a:lnTo>
                    <a:pt x="63" y="116"/>
                  </a:lnTo>
                  <a:lnTo>
                    <a:pt x="56" y="126"/>
                  </a:lnTo>
                  <a:lnTo>
                    <a:pt x="52" y="141"/>
                  </a:lnTo>
                  <a:lnTo>
                    <a:pt x="52" y="46"/>
                  </a:lnTo>
                  <a:lnTo>
                    <a:pt x="51" y="43"/>
                  </a:lnTo>
                  <a:lnTo>
                    <a:pt x="51" y="37"/>
                  </a:lnTo>
                  <a:lnTo>
                    <a:pt x="49" y="31"/>
                  </a:lnTo>
                  <a:lnTo>
                    <a:pt x="45" y="23"/>
                  </a:lnTo>
                  <a:lnTo>
                    <a:pt x="40" y="15"/>
                  </a:lnTo>
                  <a:lnTo>
                    <a:pt x="32" y="6"/>
                  </a:lnTo>
                  <a:lnTo>
                    <a:pt x="21" y="2"/>
                  </a:lnTo>
                  <a:lnTo>
                    <a:pt x="6" y="0"/>
                  </a:lnTo>
                  <a:lnTo>
                    <a:pt x="6" y="2"/>
                  </a:lnTo>
                  <a:lnTo>
                    <a:pt x="8" y="9"/>
                  </a:lnTo>
                  <a:lnTo>
                    <a:pt x="12" y="17"/>
                  </a:lnTo>
                  <a:lnTo>
                    <a:pt x="16" y="27"/>
                  </a:lnTo>
                  <a:lnTo>
                    <a:pt x="23" y="36"/>
                  </a:lnTo>
                  <a:lnTo>
                    <a:pt x="33" y="43"/>
                  </a:lnTo>
                  <a:lnTo>
                    <a:pt x="45" y="46"/>
                  </a:lnTo>
                  <a:lnTo>
                    <a:pt x="45" y="113"/>
                  </a:lnTo>
                  <a:lnTo>
                    <a:pt x="45" y="112"/>
                  </a:lnTo>
                  <a:lnTo>
                    <a:pt x="45" y="106"/>
                  </a:lnTo>
                  <a:lnTo>
                    <a:pt x="44" y="98"/>
                  </a:lnTo>
                  <a:lnTo>
                    <a:pt x="40" y="90"/>
                  </a:lnTo>
                  <a:lnTo>
                    <a:pt x="35" y="82"/>
                  </a:lnTo>
                  <a:lnTo>
                    <a:pt x="27" y="75"/>
                  </a:lnTo>
                  <a:lnTo>
                    <a:pt x="16" y="70"/>
                  </a:lnTo>
                  <a:lnTo>
                    <a:pt x="1" y="67"/>
                  </a:lnTo>
                  <a:lnTo>
                    <a:pt x="0" y="70"/>
                  </a:lnTo>
                  <a:lnTo>
                    <a:pt x="0" y="75"/>
                  </a:lnTo>
                  <a:lnTo>
                    <a:pt x="0" y="82"/>
                  </a:lnTo>
                  <a:lnTo>
                    <a:pt x="2" y="91"/>
                  </a:lnTo>
                  <a:lnTo>
                    <a:pt x="6" y="100"/>
                  </a:lnTo>
                  <a:lnTo>
                    <a:pt x="14" y="109"/>
                  </a:lnTo>
                  <a:lnTo>
                    <a:pt x="28" y="114"/>
                  </a:lnTo>
                  <a:lnTo>
                    <a:pt x="45" y="118"/>
                  </a:lnTo>
                  <a:lnTo>
                    <a:pt x="45" y="209"/>
                  </a:lnTo>
                  <a:lnTo>
                    <a:pt x="45" y="207"/>
                  </a:lnTo>
                  <a:lnTo>
                    <a:pt x="45" y="202"/>
                  </a:lnTo>
                  <a:lnTo>
                    <a:pt x="43" y="195"/>
                  </a:lnTo>
                  <a:lnTo>
                    <a:pt x="40" y="188"/>
                  </a:lnTo>
                  <a:lnTo>
                    <a:pt x="33" y="182"/>
                  </a:lnTo>
                  <a:lnTo>
                    <a:pt x="24" y="178"/>
                  </a:lnTo>
                  <a:lnTo>
                    <a:pt x="12" y="175"/>
                  </a:lnTo>
                  <a:lnTo>
                    <a:pt x="12" y="178"/>
                  </a:lnTo>
                  <a:lnTo>
                    <a:pt x="10" y="182"/>
                  </a:lnTo>
                  <a:lnTo>
                    <a:pt x="10" y="188"/>
                  </a:lnTo>
                  <a:lnTo>
                    <a:pt x="13" y="197"/>
                  </a:lnTo>
                  <a:lnTo>
                    <a:pt x="20" y="205"/>
                  </a:lnTo>
                  <a:lnTo>
                    <a:pt x="29" y="211"/>
                  </a:lnTo>
                  <a:lnTo>
                    <a:pt x="45" y="215"/>
                  </a:lnTo>
                  <a:lnTo>
                    <a:pt x="45" y="373"/>
                  </a:lnTo>
                  <a:lnTo>
                    <a:pt x="52" y="373"/>
                  </a:lnTo>
                  <a:close/>
                </a:path>
              </a:pathLst>
            </a:custGeom>
            <a:solidFill>
              <a:srgbClr val="D7D7D7"/>
            </a:solidFill>
            <a:ln w="0">
              <a:solidFill>
                <a:srgbClr val="D7D7D7"/>
              </a:solidFill>
              <a:prstDash val="solid"/>
              <a:round/>
              <a:headEnd/>
              <a:tailEnd/>
            </a:ln>
          </p:spPr>
          <p:txBody>
            <a:bodyPr/>
            <a:lstStyle/>
            <a:p>
              <a:endParaRPr lang="zh-TW" altLang="en-US"/>
            </a:p>
          </p:txBody>
        </p:sp>
        <p:sp>
          <p:nvSpPr>
            <p:cNvPr id="3095" name="Freeform 23"/>
            <p:cNvSpPr>
              <a:spLocks/>
            </p:cNvSpPr>
            <p:nvPr/>
          </p:nvSpPr>
          <p:spPr bwMode="gray">
            <a:xfrm>
              <a:off x="2708" y="216"/>
              <a:ext cx="97" cy="373"/>
            </a:xfrm>
            <a:custGeom>
              <a:avLst/>
              <a:gdLst>
                <a:gd name="T0" fmla="*/ 51 w 97"/>
                <a:gd name="T1" fmla="*/ 237 h 373"/>
                <a:gd name="T2" fmla="*/ 60 w 97"/>
                <a:gd name="T3" fmla="*/ 237 h 373"/>
                <a:gd name="T4" fmla="*/ 74 w 97"/>
                <a:gd name="T5" fmla="*/ 232 h 373"/>
                <a:gd name="T6" fmla="*/ 91 w 97"/>
                <a:gd name="T7" fmla="*/ 218 h 373"/>
                <a:gd name="T8" fmla="*/ 97 w 97"/>
                <a:gd name="T9" fmla="*/ 193 h 373"/>
                <a:gd name="T10" fmla="*/ 89 w 97"/>
                <a:gd name="T11" fmla="*/ 193 h 373"/>
                <a:gd name="T12" fmla="*/ 72 w 97"/>
                <a:gd name="T13" fmla="*/ 197 h 373"/>
                <a:gd name="T14" fmla="*/ 55 w 97"/>
                <a:gd name="T15" fmla="*/ 215 h 373"/>
                <a:gd name="T16" fmla="*/ 51 w 97"/>
                <a:gd name="T17" fmla="*/ 147 h 373"/>
                <a:gd name="T18" fmla="*/ 60 w 97"/>
                <a:gd name="T19" fmla="*/ 147 h 373"/>
                <a:gd name="T20" fmla="*/ 74 w 97"/>
                <a:gd name="T21" fmla="*/ 141 h 373"/>
                <a:gd name="T22" fmla="*/ 91 w 97"/>
                <a:gd name="T23" fmla="*/ 128 h 373"/>
                <a:gd name="T24" fmla="*/ 97 w 97"/>
                <a:gd name="T25" fmla="*/ 102 h 373"/>
                <a:gd name="T26" fmla="*/ 89 w 97"/>
                <a:gd name="T27" fmla="*/ 102 h 373"/>
                <a:gd name="T28" fmla="*/ 72 w 97"/>
                <a:gd name="T29" fmla="*/ 109 h 373"/>
                <a:gd name="T30" fmla="*/ 55 w 97"/>
                <a:gd name="T31" fmla="*/ 126 h 373"/>
                <a:gd name="T32" fmla="*/ 51 w 97"/>
                <a:gd name="T33" fmla="*/ 46 h 373"/>
                <a:gd name="T34" fmla="*/ 51 w 97"/>
                <a:gd name="T35" fmla="*/ 37 h 373"/>
                <a:gd name="T36" fmla="*/ 46 w 97"/>
                <a:gd name="T37" fmla="*/ 23 h 373"/>
                <a:gd name="T38" fmla="*/ 33 w 97"/>
                <a:gd name="T39" fmla="*/ 6 h 373"/>
                <a:gd name="T40" fmla="*/ 7 w 97"/>
                <a:gd name="T41" fmla="*/ 0 h 373"/>
                <a:gd name="T42" fmla="*/ 8 w 97"/>
                <a:gd name="T43" fmla="*/ 9 h 373"/>
                <a:gd name="T44" fmla="*/ 16 w 97"/>
                <a:gd name="T45" fmla="*/ 27 h 373"/>
                <a:gd name="T46" fmla="*/ 34 w 97"/>
                <a:gd name="T47" fmla="*/ 43 h 373"/>
                <a:gd name="T48" fmla="*/ 46 w 97"/>
                <a:gd name="T49" fmla="*/ 113 h 373"/>
                <a:gd name="T50" fmla="*/ 46 w 97"/>
                <a:gd name="T51" fmla="*/ 106 h 373"/>
                <a:gd name="T52" fmla="*/ 41 w 97"/>
                <a:gd name="T53" fmla="*/ 90 h 373"/>
                <a:gd name="T54" fmla="*/ 27 w 97"/>
                <a:gd name="T55" fmla="*/ 75 h 373"/>
                <a:gd name="T56" fmla="*/ 0 w 97"/>
                <a:gd name="T57" fmla="*/ 67 h 373"/>
                <a:gd name="T58" fmla="*/ 0 w 97"/>
                <a:gd name="T59" fmla="*/ 75 h 373"/>
                <a:gd name="T60" fmla="*/ 3 w 97"/>
                <a:gd name="T61" fmla="*/ 91 h 373"/>
                <a:gd name="T62" fmla="*/ 15 w 97"/>
                <a:gd name="T63" fmla="*/ 109 h 373"/>
                <a:gd name="T64" fmla="*/ 46 w 97"/>
                <a:gd name="T65" fmla="*/ 118 h 373"/>
                <a:gd name="T66" fmla="*/ 46 w 97"/>
                <a:gd name="T67" fmla="*/ 207 h 373"/>
                <a:gd name="T68" fmla="*/ 43 w 97"/>
                <a:gd name="T69" fmla="*/ 195 h 373"/>
                <a:gd name="T70" fmla="*/ 34 w 97"/>
                <a:gd name="T71" fmla="*/ 182 h 373"/>
                <a:gd name="T72" fmla="*/ 12 w 97"/>
                <a:gd name="T73" fmla="*/ 175 h 373"/>
                <a:gd name="T74" fmla="*/ 11 w 97"/>
                <a:gd name="T75" fmla="*/ 182 h 373"/>
                <a:gd name="T76" fmla="*/ 14 w 97"/>
                <a:gd name="T77" fmla="*/ 197 h 373"/>
                <a:gd name="T78" fmla="*/ 30 w 97"/>
                <a:gd name="T79" fmla="*/ 211 h 373"/>
                <a:gd name="T80" fmla="*/ 46 w 97"/>
                <a:gd name="T8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7" h="373">
                  <a:moveTo>
                    <a:pt x="51" y="373"/>
                  </a:moveTo>
                  <a:lnTo>
                    <a:pt x="51" y="237"/>
                  </a:lnTo>
                  <a:lnTo>
                    <a:pt x="54" y="237"/>
                  </a:lnTo>
                  <a:lnTo>
                    <a:pt x="60" y="237"/>
                  </a:lnTo>
                  <a:lnTo>
                    <a:pt x="66" y="236"/>
                  </a:lnTo>
                  <a:lnTo>
                    <a:pt x="74" y="232"/>
                  </a:lnTo>
                  <a:lnTo>
                    <a:pt x="82" y="226"/>
                  </a:lnTo>
                  <a:lnTo>
                    <a:pt x="91" y="218"/>
                  </a:lnTo>
                  <a:lnTo>
                    <a:pt x="95" y="207"/>
                  </a:lnTo>
                  <a:lnTo>
                    <a:pt x="97" y="193"/>
                  </a:lnTo>
                  <a:lnTo>
                    <a:pt x="95" y="193"/>
                  </a:lnTo>
                  <a:lnTo>
                    <a:pt x="89" y="193"/>
                  </a:lnTo>
                  <a:lnTo>
                    <a:pt x="81" y="194"/>
                  </a:lnTo>
                  <a:lnTo>
                    <a:pt x="72" y="197"/>
                  </a:lnTo>
                  <a:lnTo>
                    <a:pt x="64" y="205"/>
                  </a:lnTo>
                  <a:lnTo>
                    <a:pt x="55" y="215"/>
                  </a:lnTo>
                  <a:lnTo>
                    <a:pt x="51" y="232"/>
                  </a:lnTo>
                  <a:lnTo>
                    <a:pt x="51" y="147"/>
                  </a:lnTo>
                  <a:lnTo>
                    <a:pt x="54" y="147"/>
                  </a:lnTo>
                  <a:lnTo>
                    <a:pt x="60" y="147"/>
                  </a:lnTo>
                  <a:lnTo>
                    <a:pt x="66" y="144"/>
                  </a:lnTo>
                  <a:lnTo>
                    <a:pt x="74" y="141"/>
                  </a:lnTo>
                  <a:lnTo>
                    <a:pt x="82" y="136"/>
                  </a:lnTo>
                  <a:lnTo>
                    <a:pt x="91" y="128"/>
                  </a:lnTo>
                  <a:lnTo>
                    <a:pt x="95" y="117"/>
                  </a:lnTo>
                  <a:lnTo>
                    <a:pt x="97" y="102"/>
                  </a:lnTo>
                  <a:lnTo>
                    <a:pt x="95" y="102"/>
                  </a:lnTo>
                  <a:lnTo>
                    <a:pt x="89" y="102"/>
                  </a:lnTo>
                  <a:lnTo>
                    <a:pt x="81" y="105"/>
                  </a:lnTo>
                  <a:lnTo>
                    <a:pt x="72" y="109"/>
                  </a:lnTo>
                  <a:lnTo>
                    <a:pt x="64" y="116"/>
                  </a:lnTo>
                  <a:lnTo>
                    <a:pt x="55" y="126"/>
                  </a:lnTo>
                  <a:lnTo>
                    <a:pt x="51" y="141"/>
                  </a:lnTo>
                  <a:lnTo>
                    <a:pt x="51" y="46"/>
                  </a:lnTo>
                  <a:lnTo>
                    <a:pt x="51" y="43"/>
                  </a:lnTo>
                  <a:lnTo>
                    <a:pt x="51" y="37"/>
                  </a:lnTo>
                  <a:lnTo>
                    <a:pt x="49" y="31"/>
                  </a:lnTo>
                  <a:lnTo>
                    <a:pt x="46" y="23"/>
                  </a:lnTo>
                  <a:lnTo>
                    <a:pt x="41" y="15"/>
                  </a:lnTo>
                  <a:lnTo>
                    <a:pt x="33" y="6"/>
                  </a:lnTo>
                  <a:lnTo>
                    <a:pt x="22" y="2"/>
                  </a:lnTo>
                  <a:lnTo>
                    <a:pt x="7" y="0"/>
                  </a:lnTo>
                  <a:lnTo>
                    <a:pt x="7" y="2"/>
                  </a:lnTo>
                  <a:lnTo>
                    <a:pt x="8" y="9"/>
                  </a:lnTo>
                  <a:lnTo>
                    <a:pt x="11" y="17"/>
                  </a:lnTo>
                  <a:lnTo>
                    <a:pt x="16" y="27"/>
                  </a:lnTo>
                  <a:lnTo>
                    <a:pt x="23" y="36"/>
                  </a:lnTo>
                  <a:lnTo>
                    <a:pt x="34" y="43"/>
                  </a:lnTo>
                  <a:lnTo>
                    <a:pt x="46" y="46"/>
                  </a:lnTo>
                  <a:lnTo>
                    <a:pt x="46" y="113"/>
                  </a:lnTo>
                  <a:lnTo>
                    <a:pt x="46" y="112"/>
                  </a:lnTo>
                  <a:lnTo>
                    <a:pt x="46" y="106"/>
                  </a:lnTo>
                  <a:lnTo>
                    <a:pt x="43" y="98"/>
                  </a:lnTo>
                  <a:lnTo>
                    <a:pt x="41" y="90"/>
                  </a:lnTo>
                  <a:lnTo>
                    <a:pt x="35" y="82"/>
                  </a:lnTo>
                  <a:lnTo>
                    <a:pt x="27" y="75"/>
                  </a:lnTo>
                  <a:lnTo>
                    <a:pt x="16" y="70"/>
                  </a:lnTo>
                  <a:lnTo>
                    <a:pt x="0" y="67"/>
                  </a:lnTo>
                  <a:lnTo>
                    <a:pt x="0" y="70"/>
                  </a:lnTo>
                  <a:lnTo>
                    <a:pt x="0" y="75"/>
                  </a:lnTo>
                  <a:lnTo>
                    <a:pt x="0" y="82"/>
                  </a:lnTo>
                  <a:lnTo>
                    <a:pt x="3" y="91"/>
                  </a:lnTo>
                  <a:lnTo>
                    <a:pt x="7" y="100"/>
                  </a:lnTo>
                  <a:lnTo>
                    <a:pt x="15" y="109"/>
                  </a:lnTo>
                  <a:lnTo>
                    <a:pt x="28" y="114"/>
                  </a:lnTo>
                  <a:lnTo>
                    <a:pt x="46" y="118"/>
                  </a:lnTo>
                  <a:lnTo>
                    <a:pt x="46" y="209"/>
                  </a:lnTo>
                  <a:lnTo>
                    <a:pt x="46" y="207"/>
                  </a:lnTo>
                  <a:lnTo>
                    <a:pt x="45" y="202"/>
                  </a:lnTo>
                  <a:lnTo>
                    <a:pt x="43" y="195"/>
                  </a:lnTo>
                  <a:lnTo>
                    <a:pt x="39" y="188"/>
                  </a:lnTo>
                  <a:lnTo>
                    <a:pt x="34" y="182"/>
                  </a:lnTo>
                  <a:lnTo>
                    <a:pt x="24" y="178"/>
                  </a:lnTo>
                  <a:lnTo>
                    <a:pt x="12" y="175"/>
                  </a:lnTo>
                  <a:lnTo>
                    <a:pt x="12" y="178"/>
                  </a:lnTo>
                  <a:lnTo>
                    <a:pt x="11" y="182"/>
                  </a:lnTo>
                  <a:lnTo>
                    <a:pt x="11" y="188"/>
                  </a:lnTo>
                  <a:lnTo>
                    <a:pt x="14" y="197"/>
                  </a:lnTo>
                  <a:lnTo>
                    <a:pt x="19" y="205"/>
                  </a:lnTo>
                  <a:lnTo>
                    <a:pt x="30" y="211"/>
                  </a:lnTo>
                  <a:lnTo>
                    <a:pt x="46" y="215"/>
                  </a:lnTo>
                  <a:lnTo>
                    <a:pt x="46" y="373"/>
                  </a:lnTo>
                  <a:lnTo>
                    <a:pt x="51" y="373"/>
                  </a:lnTo>
                  <a:close/>
                </a:path>
              </a:pathLst>
            </a:custGeom>
            <a:solidFill>
              <a:srgbClr val="D7D7D7"/>
            </a:solidFill>
            <a:ln w="0">
              <a:solidFill>
                <a:srgbClr val="D7D7D7"/>
              </a:solidFill>
              <a:prstDash val="solid"/>
              <a:round/>
              <a:headEnd/>
              <a:tailEnd/>
            </a:ln>
          </p:spPr>
          <p:txBody>
            <a:bodyPr/>
            <a:lstStyle/>
            <a:p>
              <a:endParaRPr lang="zh-TW" altLang="en-US"/>
            </a:p>
          </p:txBody>
        </p:sp>
      </p:grpSp>
      <p:sp>
        <p:nvSpPr>
          <p:cNvPr id="3076" name="Rectangle 4"/>
          <p:cNvSpPr>
            <a:spLocks noGrp="1" noChangeArrowheads="1"/>
          </p:cNvSpPr>
          <p:nvPr>
            <p:ph type="dt" sz="half" idx="2"/>
          </p:nvPr>
        </p:nvSpPr>
        <p:spPr>
          <a:xfrm>
            <a:off x="231775" y="6445250"/>
            <a:ext cx="2205038" cy="317500"/>
          </a:xfrm>
        </p:spPr>
        <p:txBody>
          <a:bodyPr/>
          <a:lstStyle>
            <a:lvl1pPr>
              <a:defRPr/>
            </a:lvl1pPr>
          </a:lstStyle>
          <a:p>
            <a:endParaRPr lang="en-US" altLang="zh-CN" dirty="0"/>
          </a:p>
        </p:txBody>
      </p:sp>
      <p:sp>
        <p:nvSpPr>
          <p:cNvPr id="3077" name="Rectangle 5"/>
          <p:cNvSpPr>
            <a:spLocks noGrp="1" noChangeArrowheads="1"/>
          </p:cNvSpPr>
          <p:nvPr>
            <p:ph type="ftr" sz="quarter" idx="3"/>
          </p:nvPr>
        </p:nvSpPr>
        <p:spPr>
          <a:xfrm>
            <a:off x="2574925" y="6445250"/>
            <a:ext cx="2990850" cy="317500"/>
          </a:xfrm>
        </p:spPr>
        <p:txBody>
          <a:bodyPr/>
          <a:lstStyle>
            <a:lvl1pPr>
              <a:defRPr/>
            </a:lvl1pPr>
          </a:lstStyle>
          <a:p>
            <a:endParaRPr lang="en-US" altLang="zh-CN" dirty="0"/>
          </a:p>
        </p:txBody>
      </p:sp>
      <p:sp>
        <p:nvSpPr>
          <p:cNvPr id="3122" name="Rectangle 50"/>
          <p:cNvSpPr>
            <a:spLocks noChangeArrowheads="1"/>
          </p:cNvSpPr>
          <p:nvPr/>
        </p:nvSpPr>
        <p:spPr bwMode="gray">
          <a:xfrm>
            <a:off x="128588" y="5529767"/>
            <a:ext cx="741362" cy="742950"/>
          </a:xfrm>
          <a:prstGeom prst="rect">
            <a:avLst/>
          </a:prstGeom>
          <a:solidFill>
            <a:schemeClr val="bg1">
              <a:alpha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3074" name="Rectangle 2"/>
          <p:cNvSpPr>
            <a:spLocks noGrp="1" noChangeArrowheads="1"/>
          </p:cNvSpPr>
          <p:nvPr>
            <p:ph type="ctrTitle" hasCustomPrompt="1"/>
          </p:nvPr>
        </p:nvSpPr>
        <p:spPr>
          <a:xfrm>
            <a:off x="1703389" y="2564904"/>
            <a:ext cx="7135812" cy="1222309"/>
          </a:xfrm>
          <a:prstGeom prst="rect">
            <a:avLst/>
          </a:prstGeom>
          <a:ln>
            <a:solidFill>
              <a:srgbClr val="BDD597"/>
            </a:solidFill>
          </a:ln>
        </p:spPr>
        <p:txBody>
          <a:bodyPr anchor="ctr"/>
          <a:lstStyle>
            <a:lvl1pPr algn="r">
              <a:defRPr sz="4000">
                <a:solidFill>
                  <a:srgbClr val="000000"/>
                </a:solidFill>
                <a:latin typeface="Georgia" pitchFamily="18" charset="0"/>
              </a:defRPr>
            </a:lvl1pPr>
          </a:lstStyle>
          <a:p>
            <a:pPr lvl="0"/>
            <a:r>
              <a:rPr lang="en-US" altLang="zh-TW" dirty="0" smtClean="0"/>
              <a:t>PERESENTATION NAME</a:t>
            </a:r>
            <a:endParaRPr lang="zh-CN" altLang="en-US" noProof="0" dirty="0" smtClean="0"/>
          </a:p>
        </p:txBody>
      </p:sp>
      <p:sp>
        <p:nvSpPr>
          <p:cNvPr id="51" name="副標題 2"/>
          <p:cNvSpPr>
            <a:spLocks noGrp="1"/>
          </p:cNvSpPr>
          <p:nvPr>
            <p:ph type="subTitle" idx="1" hasCustomPrompt="1"/>
          </p:nvPr>
        </p:nvSpPr>
        <p:spPr>
          <a:xfrm>
            <a:off x="4197406" y="4032635"/>
            <a:ext cx="4619627" cy="1224136"/>
          </a:xfrm>
        </p:spPr>
        <p:txBody>
          <a:bodyPr/>
          <a:lstStyle>
            <a:lvl1pPr marL="0" indent="0" algn="ctr">
              <a:buNone/>
              <a:defRPr>
                <a:solidFill>
                  <a:srgbClr val="C0C0C0"/>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TW" dirty="0" smtClean="0"/>
              <a:t>AUTHOR</a:t>
            </a:r>
            <a:endParaRPr lang="zh-TW" altLang="en-US" dirty="0"/>
          </a:p>
        </p:txBody>
      </p:sp>
      <p:pic>
        <p:nvPicPr>
          <p:cNvPr id="52" name="Picture 4" descr="\\140.109.29.215\計畫\離職同事的備份資料夾\芷彤電腦備份\taibif海報\21956b.tif"/>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1705767" y="4726895"/>
            <a:ext cx="742376" cy="742079"/>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3" descr="\\140.109.29.215\計畫\離職同事的備份資料夾\芷彤電腦備份\taibif海報\380048.jpg"/>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915988" y="5528180"/>
            <a:ext cx="742950" cy="742122"/>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56"/>
          <p:cNvSpPr>
            <a:spLocks noChangeArrowheads="1"/>
          </p:cNvSpPr>
          <p:nvPr userDrawn="1"/>
        </p:nvSpPr>
        <p:spPr bwMode="gray">
          <a:xfrm>
            <a:off x="3276028" y="5520300"/>
            <a:ext cx="742950" cy="741969"/>
          </a:xfrm>
          <a:prstGeom prst="rect">
            <a:avLst/>
          </a:prstGeom>
          <a:solidFill>
            <a:srgbClr val="D6E4BE"/>
          </a:solidFill>
          <a:ln>
            <a:noFill/>
          </a:ln>
          <a:effectLst/>
          <a:extLst/>
        </p:spPr>
        <p:txBody>
          <a:bodyPr wrap="none" anchor="ctr"/>
          <a:lstStyle/>
          <a:p>
            <a:endParaRPr lang="zh-TW" altLang="en-US"/>
          </a:p>
        </p:txBody>
      </p:sp>
      <p:pic>
        <p:nvPicPr>
          <p:cNvPr id="38" name="圖片 37"/>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28588" y="163171"/>
            <a:ext cx="1008111" cy="497626"/>
          </a:xfrm>
          <a:prstGeom prst="rect">
            <a:avLst/>
          </a:prstGeom>
          <a:effectLst/>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a:xfrm>
            <a:off x="457200" y="405979"/>
            <a:ext cx="6477000" cy="616546"/>
          </a:xfrm>
          <a:prstGeom prst="rect">
            <a:avLst/>
          </a:prstGeom>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n-US" altLang="zh-CN"/>
          </a:p>
        </p:txBody>
      </p:sp>
      <p:sp>
        <p:nvSpPr>
          <p:cNvPr id="5" name="頁尾版面配置區 4"/>
          <p:cNvSpPr>
            <a:spLocks noGrp="1"/>
          </p:cNvSpPr>
          <p:nvPr>
            <p:ph type="ftr" sz="quarter" idx="11"/>
          </p:nvPr>
        </p:nvSpPr>
        <p:spPr/>
        <p:txBody>
          <a:bodyPr/>
          <a:lstStyle>
            <a:lvl1pPr>
              <a:defRPr/>
            </a:lvl1pPr>
          </a:lstStyle>
          <a:p>
            <a:endParaRPr lang="en-US" altLang="zh-CN"/>
          </a:p>
        </p:txBody>
      </p:sp>
      <p:sp>
        <p:nvSpPr>
          <p:cNvPr id="6" name="投影片編號版面配置區 5"/>
          <p:cNvSpPr>
            <a:spLocks noGrp="1"/>
          </p:cNvSpPr>
          <p:nvPr>
            <p:ph type="sldNum" sz="quarter" idx="12"/>
          </p:nvPr>
        </p:nvSpPr>
        <p:spPr/>
        <p:txBody>
          <a:bodyPr/>
          <a:lstStyle>
            <a:lvl1pPr>
              <a:defRPr/>
            </a:lvl1pPr>
          </a:lstStyle>
          <a:p>
            <a:fld id="{C823B6FE-4FD2-466A-9335-F6EA57C97E4F}" type="slidenum">
              <a:rPr lang="zh-CN" altLang="en-US"/>
              <a:pPr/>
              <a:t>‹#›</a:t>
            </a:fld>
            <a:endParaRPr lang="en-US" altLang="zh-CN"/>
          </a:p>
        </p:txBody>
      </p:sp>
    </p:spTree>
    <p:extLst>
      <p:ext uri="{BB962C8B-B14F-4D97-AF65-F5344CB8AC3E}">
        <p14:creationId xmlns:p14="http://schemas.microsoft.com/office/powerpoint/2010/main" val="3386235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38125"/>
            <a:ext cx="2057400" cy="5934075"/>
          </a:xfrm>
          <a:prstGeom prst="rect">
            <a:avLst/>
          </a:prstGeo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38125"/>
            <a:ext cx="6019800" cy="593407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n-US" altLang="zh-CN"/>
          </a:p>
        </p:txBody>
      </p:sp>
      <p:sp>
        <p:nvSpPr>
          <p:cNvPr id="5" name="頁尾版面配置區 4"/>
          <p:cNvSpPr>
            <a:spLocks noGrp="1"/>
          </p:cNvSpPr>
          <p:nvPr>
            <p:ph type="ftr" sz="quarter" idx="11"/>
          </p:nvPr>
        </p:nvSpPr>
        <p:spPr/>
        <p:txBody>
          <a:bodyPr/>
          <a:lstStyle>
            <a:lvl1pPr>
              <a:defRPr/>
            </a:lvl1pPr>
          </a:lstStyle>
          <a:p>
            <a:endParaRPr lang="en-US" altLang="zh-CN"/>
          </a:p>
        </p:txBody>
      </p:sp>
      <p:sp>
        <p:nvSpPr>
          <p:cNvPr id="6" name="投影片編號版面配置區 5"/>
          <p:cNvSpPr>
            <a:spLocks noGrp="1"/>
          </p:cNvSpPr>
          <p:nvPr>
            <p:ph type="sldNum" sz="quarter" idx="12"/>
          </p:nvPr>
        </p:nvSpPr>
        <p:spPr/>
        <p:txBody>
          <a:bodyPr/>
          <a:lstStyle>
            <a:lvl1pPr>
              <a:defRPr/>
            </a:lvl1pPr>
          </a:lstStyle>
          <a:p>
            <a:fld id="{90F0E45F-599B-4EBB-A0A3-318E219E51FF}" type="slidenum">
              <a:rPr lang="zh-CN" altLang="en-US"/>
              <a:pPr/>
              <a:t>‹#›</a:t>
            </a:fld>
            <a:endParaRPr lang="en-US" altLang="zh-CN"/>
          </a:p>
        </p:txBody>
      </p:sp>
    </p:spTree>
    <p:extLst>
      <p:ext uri="{BB962C8B-B14F-4D97-AF65-F5344CB8AC3E}">
        <p14:creationId xmlns:p14="http://schemas.microsoft.com/office/powerpoint/2010/main" val="14037430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38125"/>
            <a:ext cx="6477000" cy="868363"/>
          </a:xfrm>
          <a:prstGeom prst="rect">
            <a:avLst/>
          </a:prstGeo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438275"/>
            <a:ext cx="4038600" cy="473392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438275"/>
            <a:ext cx="4038600" cy="473392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a:xfrm>
            <a:off x="3048000" y="6311900"/>
            <a:ext cx="1712913" cy="290513"/>
          </a:xfrm>
        </p:spPr>
        <p:txBody>
          <a:bodyPr/>
          <a:lstStyle>
            <a:lvl1pPr>
              <a:defRPr/>
            </a:lvl1pPr>
          </a:lstStyle>
          <a:p>
            <a:endParaRPr lang="en-US" altLang="zh-CN"/>
          </a:p>
        </p:txBody>
      </p:sp>
      <p:sp>
        <p:nvSpPr>
          <p:cNvPr id="6" name="頁尾版面配置區 5"/>
          <p:cNvSpPr>
            <a:spLocks noGrp="1"/>
          </p:cNvSpPr>
          <p:nvPr>
            <p:ph type="ftr" sz="quarter" idx="11"/>
          </p:nvPr>
        </p:nvSpPr>
        <p:spPr>
          <a:xfrm>
            <a:off x="4830763" y="6323013"/>
            <a:ext cx="2311400" cy="290512"/>
          </a:xfrm>
        </p:spPr>
        <p:txBody>
          <a:bodyPr/>
          <a:lstStyle>
            <a:lvl1pPr>
              <a:defRPr/>
            </a:lvl1pPr>
          </a:lstStyle>
          <a:p>
            <a:endParaRPr lang="en-US" altLang="zh-CN"/>
          </a:p>
        </p:txBody>
      </p:sp>
      <p:sp>
        <p:nvSpPr>
          <p:cNvPr id="7" name="投影片編號版面配置區 6"/>
          <p:cNvSpPr>
            <a:spLocks noGrp="1"/>
          </p:cNvSpPr>
          <p:nvPr>
            <p:ph type="sldNum" sz="quarter" idx="12"/>
          </p:nvPr>
        </p:nvSpPr>
        <p:spPr>
          <a:xfrm>
            <a:off x="7116763" y="6323013"/>
            <a:ext cx="1616075" cy="290512"/>
          </a:xfrm>
        </p:spPr>
        <p:txBody>
          <a:bodyPr/>
          <a:lstStyle>
            <a:lvl1pPr>
              <a:defRPr/>
            </a:lvl1pPr>
          </a:lstStyle>
          <a:p>
            <a:fld id="{57489C98-18D7-453E-9F9E-556814A503DA}" type="slidenum">
              <a:rPr lang="zh-CN" altLang="en-US"/>
              <a:pPr/>
              <a:t>‹#›</a:t>
            </a:fld>
            <a:endParaRPr lang="en-US" altLang="zh-CN"/>
          </a:p>
        </p:txBody>
      </p:sp>
    </p:spTree>
    <p:extLst>
      <p:ext uri="{BB962C8B-B14F-4D97-AF65-F5344CB8AC3E}">
        <p14:creationId xmlns:p14="http://schemas.microsoft.com/office/powerpoint/2010/main" val="12231377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lvl1pPr>
              <a:defRPr>
                <a:latin typeface="Calibri" pitchFamily="34" charset="0"/>
                <a:cs typeface="Calibri" pitchFamily="34" charset="0"/>
              </a:defRPr>
            </a:lvl1pPr>
            <a:lvl2pPr>
              <a:defRPr>
                <a:latin typeface="Calibri" pitchFamily="34" charset="0"/>
                <a:cs typeface="Calibri" pitchFamily="34" charset="0"/>
              </a:defRPr>
            </a:lvl2pPr>
            <a:lvl3pPr>
              <a:defRPr>
                <a:latin typeface="Calibri" pitchFamily="34" charset="0"/>
                <a:cs typeface="Calibri" pitchFamily="34" charset="0"/>
              </a:defRPr>
            </a:lvl3pPr>
            <a:lvl4pPr>
              <a:defRPr>
                <a:latin typeface="Calibri" pitchFamily="34" charset="0"/>
                <a:cs typeface="Calibri" pitchFamily="34" charset="0"/>
              </a:defRPr>
            </a:lvl4pPr>
            <a:lvl5pPr>
              <a:defRPr>
                <a:latin typeface="Calibri" pitchFamily="34" charset="0"/>
                <a:cs typeface="Calibri" pitchFamily="34" charset="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4" name="日期版面配置區 3"/>
          <p:cNvSpPr>
            <a:spLocks noGrp="1"/>
          </p:cNvSpPr>
          <p:nvPr>
            <p:ph type="dt" sz="half" idx="10"/>
          </p:nvPr>
        </p:nvSpPr>
        <p:spPr/>
        <p:txBody>
          <a:bodyPr/>
          <a:lstStyle>
            <a:lvl1pPr>
              <a:defRPr/>
            </a:lvl1pPr>
          </a:lstStyle>
          <a:p>
            <a:endParaRPr lang="en-US" altLang="zh-CN"/>
          </a:p>
        </p:txBody>
      </p:sp>
      <p:sp>
        <p:nvSpPr>
          <p:cNvPr id="5" name="頁尾版面配置區 4"/>
          <p:cNvSpPr>
            <a:spLocks noGrp="1"/>
          </p:cNvSpPr>
          <p:nvPr>
            <p:ph type="ftr" sz="quarter" idx="11"/>
          </p:nvPr>
        </p:nvSpPr>
        <p:spPr/>
        <p:txBody>
          <a:bodyPr/>
          <a:lstStyle>
            <a:lvl1pPr>
              <a:defRPr/>
            </a:lvl1pPr>
          </a:lstStyle>
          <a:p>
            <a:endParaRPr lang="en-US" altLang="zh-CN"/>
          </a:p>
        </p:txBody>
      </p:sp>
      <p:sp>
        <p:nvSpPr>
          <p:cNvPr id="6" name="投影片編號版面配置區 5"/>
          <p:cNvSpPr>
            <a:spLocks noGrp="1"/>
          </p:cNvSpPr>
          <p:nvPr>
            <p:ph type="sldNum" sz="quarter" idx="12"/>
          </p:nvPr>
        </p:nvSpPr>
        <p:spPr/>
        <p:txBody>
          <a:bodyPr/>
          <a:lstStyle>
            <a:lvl1pPr>
              <a:defRPr/>
            </a:lvl1pPr>
          </a:lstStyle>
          <a:p>
            <a:fld id="{F5DA2196-F04B-4818-9E4F-B3C432FD7C15}" type="slidenum">
              <a:rPr lang="zh-CN" altLang="en-US"/>
              <a:pPr/>
              <a:t>‹#›</a:t>
            </a:fld>
            <a:endParaRPr lang="en-US" altLang="zh-CN"/>
          </a:p>
        </p:txBody>
      </p:sp>
      <p:sp>
        <p:nvSpPr>
          <p:cNvPr id="7" name="標題 1"/>
          <p:cNvSpPr>
            <a:spLocks noGrp="1"/>
          </p:cNvSpPr>
          <p:nvPr>
            <p:ph type="title"/>
          </p:nvPr>
        </p:nvSpPr>
        <p:spPr>
          <a:xfrm>
            <a:off x="457200" y="405979"/>
            <a:ext cx="6477000" cy="616546"/>
          </a:xfrm>
          <a:prstGeom prst="rect">
            <a:avLst/>
          </a:prstGeom>
        </p:spPr>
        <p:txBody>
          <a:bodyPr/>
          <a:lstStyle>
            <a:lvl1pPr>
              <a:defRPr>
                <a:latin typeface="Calibri" pitchFamily="34" charset="0"/>
                <a:cs typeface="Calibri" pitchFamily="34" charset="0"/>
              </a:defRPr>
            </a:lvl1pPr>
          </a:lstStyle>
          <a:p>
            <a:r>
              <a:rPr lang="zh-TW" altLang="en-US" dirty="0" smtClean="0"/>
              <a:t>按一下以編輯母片標題樣式</a:t>
            </a:r>
            <a:endParaRPr lang="zh-TW" altLang="en-US" dirty="0"/>
          </a:p>
        </p:txBody>
      </p:sp>
    </p:spTree>
    <p:extLst>
      <p:ext uri="{BB962C8B-B14F-4D97-AF65-F5344CB8AC3E}">
        <p14:creationId xmlns:p14="http://schemas.microsoft.com/office/powerpoint/2010/main" val="337125984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57200" y="405979"/>
            <a:ext cx="6477000" cy="616546"/>
          </a:xfrm>
          <a:prstGeom prst="rect">
            <a:avLst/>
          </a:prstGeom>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lvl1pPr>
              <a:defRPr/>
            </a:lvl1pPr>
          </a:lstStyle>
          <a:p>
            <a:endParaRPr lang="en-US" altLang="zh-CN"/>
          </a:p>
        </p:txBody>
      </p:sp>
      <p:sp>
        <p:nvSpPr>
          <p:cNvPr id="4" name="頁尾版面配置區 3"/>
          <p:cNvSpPr>
            <a:spLocks noGrp="1"/>
          </p:cNvSpPr>
          <p:nvPr>
            <p:ph type="ftr" sz="quarter" idx="11"/>
          </p:nvPr>
        </p:nvSpPr>
        <p:spPr/>
        <p:txBody>
          <a:bodyPr/>
          <a:lstStyle>
            <a:lvl1pPr>
              <a:defRPr/>
            </a:lvl1pPr>
          </a:lstStyle>
          <a:p>
            <a:endParaRPr lang="en-US" altLang="zh-CN"/>
          </a:p>
        </p:txBody>
      </p:sp>
      <p:sp>
        <p:nvSpPr>
          <p:cNvPr id="5" name="投影片編號版面配置區 4"/>
          <p:cNvSpPr>
            <a:spLocks noGrp="1"/>
          </p:cNvSpPr>
          <p:nvPr>
            <p:ph type="sldNum" sz="quarter" idx="12"/>
          </p:nvPr>
        </p:nvSpPr>
        <p:spPr/>
        <p:txBody>
          <a:bodyPr/>
          <a:lstStyle>
            <a:lvl1pPr>
              <a:defRPr/>
            </a:lvl1pPr>
          </a:lstStyle>
          <a:p>
            <a:fld id="{3BAF54BC-ABCB-4871-821F-C99F3AEFDE4B}" type="slidenum">
              <a:rPr lang="zh-CN" altLang="en-US"/>
              <a:pPr/>
              <a:t>‹#›</a:t>
            </a:fld>
            <a:endParaRPr lang="en-US" altLang="zh-CN"/>
          </a:p>
        </p:txBody>
      </p:sp>
    </p:spTree>
    <p:extLst>
      <p:ext uri="{BB962C8B-B14F-4D97-AF65-F5344CB8AC3E}">
        <p14:creationId xmlns:p14="http://schemas.microsoft.com/office/powerpoint/2010/main" val="318148589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lvl1pPr>
              <a:defRPr>
                <a:latin typeface="Calibri" pitchFamily="34" charset="0"/>
                <a:cs typeface="Calibri" pitchFamily="34" charset="0"/>
              </a:defRPr>
            </a:lvl1pPr>
            <a:lvl2pPr>
              <a:defRPr>
                <a:latin typeface="Calibri" pitchFamily="34" charset="0"/>
                <a:cs typeface="Calibri" pitchFamily="34" charset="0"/>
              </a:defRPr>
            </a:lvl2pPr>
            <a:lvl3pPr>
              <a:defRPr>
                <a:latin typeface="Calibri" pitchFamily="34" charset="0"/>
                <a:cs typeface="Calibri" pitchFamily="34" charset="0"/>
              </a:defRPr>
            </a:lvl3pPr>
            <a:lvl4pPr>
              <a:defRPr>
                <a:latin typeface="Calibri" pitchFamily="34" charset="0"/>
                <a:cs typeface="Calibri" pitchFamily="34" charset="0"/>
              </a:defRPr>
            </a:lvl4pPr>
            <a:lvl5pPr>
              <a:defRPr>
                <a:latin typeface="Calibri" pitchFamily="34" charset="0"/>
                <a:cs typeface="Calibri" pitchFamily="34" charset="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4" name="日期版面配置區 3"/>
          <p:cNvSpPr>
            <a:spLocks noGrp="1"/>
          </p:cNvSpPr>
          <p:nvPr>
            <p:ph type="dt" sz="half" idx="10"/>
          </p:nvPr>
        </p:nvSpPr>
        <p:spPr/>
        <p:txBody>
          <a:bodyPr/>
          <a:lstStyle>
            <a:lvl1pPr>
              <a:defRPr/>
            </a:lvl1pPr>
          </a:lstStyle>
          <a:p>
            <a:endParaRPr lang="en-US" altLang="zh-CN"/>
          </a:p>
        </p:txBody>
      </p:sp>
      <p:sp>
        <p:nvSpPr>
          <p:cNvPr id="5" name="頁尾版面配置區 4"/>
          <p:cNvSpPr>
            <a:spLocks noGrp="1"/>
          </p:cNvSpPr>
          <p:nvPr>
            <p:ph type="ftr" sz="quarter" idx="11"/>
          </p:nvPr>
        </p:nvSpPr>
        <p:spPr/>
        <p:txBody>
          <a:bodyPr/>
          <a:lstStyle>
            <a:lvl1pPr>
              <a:defRPr/>
            </a:lvl1pPr>
          </a:lstStyle>
          <a:p>
            <a:endParaRPr lang="en-US" altLang="zh-CN"/>
          </a:p>
        </p:txBody>
      </p:sp>
      <p:sp>
        <p:nvSpPr>
          <p:cNvPr id="6" name="投影片編號版面配置區 5"/>
          <p:cNvSpPr>
            <a:spLocks noGrp="1"/>
          </p:cNvSpPr>
          <p:nvPr>
            <p:ph type="sldNum" sz="quarter" idx="12"/>
          </p:nvPr>
        </p:nvSpPr>
        <p:spPr/>
        <p:txBody>
          <a:bodyPr/>
          <a:lstStyle>
            <a:lvl1pPr>
              <a:defRPr/>
            </a:lvl1pPr>
          </a:lstStyle>
          <a:p>
            <a:fld id="{F5DA2196-F04B-4818-9E4F-B3C432FD7C15}" type="slidenum">
              <a:rPr lang="zh-CN" altLang="en-US"/>
              <a:pPr/>
              <a:t>‹#›</a:t>
            </a:fld>
            <a:endParaRPr lang="en-US" altLang="zh-CN"/>
          </a:p>
        </p:txBody>
      </p:sp>
      <p:sp>
        <p:nvSpPr>
          <p:cNvPr id="8" name="標題 1"/>
          <p:cNvSpPr>
            <a:spLocks noGrp="1"/>
          </p:cNvSpPr>
          <p:nvPr>
            <p:ph type="title"/>
          </p:nvPr>
        </p:nvSpPr>
        <p:spPr>
          <a:xfrm>
            <a:off x="457200" y="405979"/>
            <a:ext cx="6477000" cy="616546"/>
          </a:xfrm>
          <a:prstGeom prst="rect">
            <a:avLst/>
          </a:prstGeom>
        </p:spPr>
        <p:txBody>
          <a:bodyPr/>
          <a:lstStyle>
            <a:lvl1pPr>
              <a:defRPr>
                <a:latin typeface="Calibri" pitchFamily="34" charset="0"/>
                <a:cs typeface="Calibri" pitchFamily="34" charset="0"/>
              </a:defRPr>
            </a:lvl1pPr>
          </a:lstStyle>
          <a:p>
            <a:r>
              <a:rPr lang="zh-TW" altLang="en-US" dirty="0" smtClean="0"/>
              <a:t>按一下以編輯母片標題樣式</a:t>
            </a:r>
            <a:endParaRPr lang="zh-TW" altLang="en-US" dirty="0"/>
          </a:p>
        </p:txBody>
      </p:sp>
    </p:spTree>
    <p:extLst>
      <p:ext uri="{BB962C8B-B14F-4D97-AF65-F5344CB8AC3E}">
        <p14:creationId xmlns:p14="http://schemas.microsoft.com/office/powerpoint/2010/main" val="88116905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57200" y="405979"/>
            <a:ext cx="6477000" cy="616546"/>
          </a:xfrm>
          <a:prstGeom prst="rect">
            <a:avLst/>
          </a:prstGeom>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lvl1pPr>
              <a:defRPr/>
            </a:lvl1pPr>
          </a:lstStyle>
          <a:p>
            <a:endParaRPr lang="en-US" altLang="zh-CN"/>
          </a:p>
        </p:txBody>
      </p:sp>
      <p:sp>
        <p:nvSpPr>
          <p:cNvPr id="4" name="頁尾版面配置區 3"/>
          <p:cNvSpPr>
            <a:spLocks noGrp="1"/>
          </p:cNvSpPr>
          <p:nvPr>
            <p:ph type="ftr" sz="quarter" idx="11"/>
          </p:nvPr>
        </p:nvSpPr>
        <p:spPr/>
        <p:txBody>
          <a:bodyPr/>
          <a:lstStyle>
            <a:lvl1pPr>
              <a:defRPr/>
            </a:lvl1pPr>
          </a:lstStyle>
          <a:p>
            <a:endParaRPr lang="en-US" altLang="zh-CN"/>
          </a:p>
        </p:txBody>
      </p:sp>
      <p:sp>
        <p:nvSpPr>
          <p:cNvPr id="5" name="投影片編號版面配置區 4"/>
          <p:cNvSpPr>
            <a:spLocks noGrp="1"/>
          </p:cNvSpPr>
          <p:nvPr>
            <p:ph type="sldNum" sz="quarter" idx="12"/>
          </p:nvPr>
        </p:nvSpPr>
        <p:spPr/>
        <p:txBody>
          <a:bodyPr/>
          <a:lstStyle>
            <a:lvl1pPr>
              <a:defRPr/>
            </a:lvl1pPr>
          </a:lstStyle>
          <a:p>
            <a:fld id="{3BAF54BC-ABCB-4871-821F-C99F3AEFDE4B}" type="slidenum">
              <a:rPr lang="zh-CN" altLang="en-US"/>
              <a:pPr/>
              <a:t>‹#›</a:t>
            </a:fld>
            <a:endParaRPr lang="en-US" altLang="zh-CN"/>
          </a:p>
        </p:txBody>
      </p:sp>
    </p:spTree>
    <p:extLst>
      <p:ext uri="{BB962C8B-B14F-4D97-AF65-F5344CB8AC3E}">
        <p14:creationId xmlns:p14="http://schemas.microsoft.com/office/powerpoint/2010/main" val="251219235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405979"/>
            <a:ext cx="6477000" cy="616546"/>
          </a:xfrm>
          <a:prstGeom prst="rect">
            <a:avLst/>
          </a:prstGeom>
        </p:spPr>
        <p:txBody>
          <a:bodyPr/>
          <a:lstStyle>
            <a:lvl1pPr>
              <a:defRPr>
                <a:latin typeface="Calibri" pitchFamily="34" charset="0"/>
                <a:cs typeface="Calibri" pitchFamily="34" charset="0"/>
              </a:defRPr>
            </a:lvl1pPr>
          </a:lstStyle>
          <a:p>
            <a:r>
              <a:rPr lang="zh-TW" altLang="en-US" dirty="0" smtClean="0"/>
              <a:t>按一下以編輯母片標題樣式</a:t>
            </a:r>
            <a:endParaRPr lang="zh-TW" altLang="en-US" dirty="0"/>
          </a:p>
        </p:txBody>
      </p:sp>
      <p:sp>
        <p:nvSpPr>
          <p:cNvPr id="3" name="內容版面配置區 2"/>
          <p:cNvSpPr>
            <a:spLocks noGrp="1"/>
          </p:cNvSpPr>
          <p:nvPr>
            <p:ph idx="1"/>
          </p:nvPr>
        </p:nvSpPr>
        <p:spPr/>
        <p:txBody>
          <a:bodyPr/>
          <a:lstStyle>
            <a:lvl1pPr>
              <a:defRPr>
                <a:latin typeface="Calibri" pitchFamily="34" charset="0"/>
                <a:cs typeface="Calibri" pitchFamily="34" charset="0"/>
              </a:defRPr>
            </a:lvl1pPr>
            <a:lvl2pPr>
              <a:defRPr>
                <a:latin typeface="Calibri" pitchFamily="34" charset="0"/>
                <a:cs typeface="Calibri" pitchFamily="34" charset="0"/>
              </a:defRPr>
            </a:lvl2pPr>
            <a:lvl3pPr>
              <a:defRPr>
                <a:latin typeface="Calibri" pitchFamily="34" charset="0"/>
                <a:cs typeface="Calibri" pitchFamily="34" charset="0"/>
              </a:defRPr>
            </a:lvl3pPr>
            <a:lvl4pPr>
              <a:defRPr>
                <a:latin typeface="Calibri" pitchFamily="34" charset="0"/>
                <a:cs typeface="Calibri" pitchFamily="34" charset="0"/>
              </a:defRPr>
            </a:lvl4pPr>
            <a:lvl5pPr>
              <a:defRPr>
                <a:latin typeface="Calibri" pitchFamily="34" charset="0"/>
                <a:cs typeface="Calibri" pitchFamily="34" charset="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4" name="日期版面配置區 3"/>
          <p:cNvSpPr>
            <a:spLocks noGrp="1"/>
          </p:cNvSpPr>
          <p:nvPr>
            <p:ph type="dt" sz="half" idx="10"/>
          </p:nvPr>
        </p:nvSpPr>
        <p:spPr/>
        <p:txBody>
          <a:bodyPr/>
          <a:lstStyle>
            <a:lvl1pPr>
              <a:defRPr/>
            </a:lvl1pPr>
          </a:lstStyle>
          <a:p>
            <a:endParaRPr lang="en-US" altLang="zh-CN"/>
          </a:p>
        </p:txBody>
      </p:sp>
      <p:sp>
        <p:nvSpPr>
          <p:cNvPr id="5" name="頁尾版面配置區 4"/>
          <p:cNvSpPr>
            <a:spLocks noGrp="1"/>
          </p:cNvSpPr>
          <p:nvPr>
            <p:ph type="ftr" sz="quarter" idx="11"/>
          </p:nvPr>
        </p:nvSpPr>
        <p:spPr/>
        <p:txBody>
          <a:bodyPr/>
          <a:lstStyle>
            <a:lvl1pPr>
              <a:defRPr/>
            </a:lvl1pPr>
          </a:lstStyle>
          <a:p>
            <a:endParaRPr lang="en-US" altLang="zh-CN"/>
          </a:p>
        </p:txBody>
      </p:sp>
      <p:sp>
        <p:nvSpPr>
          <p:cNvPr id="6" name="投影片編號版面配置區 5"/>
          <p:cNvSpPr>
            <a:spLocks noGrp="1"/>
          </p:cNvSpPr>
          <p:nvPr>
            <p:ph type="sldNum" sz="quarter" idx="12"/>
          </p:nvPr>
        </p:nvSpPr>
        <p:spPr/>
        <p:txBody>
          <a:bodyPr/>
          <a:lstStyle>
            <a:lvl1pPr>
              <a:defRPr/>
            </a:lvl1pPr>
          </a:lstStyle>
          <a:p>
            <a:fld id="{F5DA2196-F04B-4818-9E4F-B3C432FD7C15}" type="slidenum">
              <a:rPr lang="zh-CN" altLang="en-US"/>
              <a:pPr/>
              <a:t>‹#›</a:t>
            </a:fld>
            <a:endParaRPr lang="en-US" altLang="zh-CN"/>
          </a:p>
        </p:txBody>
      </p:sp>
    </p:spTree>
    <p:extLst>
      <p:ext uri="{BB962C8B-B14F-4D97-AF65-F5344CB8AC3E}">
        <p14:creationId xmlns:p14="http://schemas.microsoft.com/office/powerpoint/2010/main" val="43017452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lvl1pPr>
              <a:defRPr/>
            </a:lvl1pPr>
          </a:lstStyle>
          <a:p>
            <a:endParaRPr lang="en-US" altLang="zh-CN"/>
          </a:p>
        </p:txBody>
      </p:sp>
      <p:sp>
        <p:nvSpPr>
          <p:cNvPr id="5" name="頁尾版面配置區 4"/>
          <p:cNvSpPr>
            <a:spLocks noGrp="1"/>
          </p:cNvSpPr>
          <p:nvPr>
            <p:ph type="ftr" sz="quarter" idx="11"/>
          </p:nvPr>
        </p:nvSpPr>
        <p:spPr/>
        <p:txBody>
          <a:bodyPr/>
          <a:lstStyle>
            <a:lvl1pPr>
              <a:defRPr/>
            </a:lvl1pPr>
          </a:lstStyle>
          <a:p>
            <a:endParaRPr lang="en-US" altLang="zh-CN"/>
          </a:p>
        </p:txBody>
      </p:sp>
      <p:sp>
        <p:nvSpPr>
          <p:cNvPr id="6" name="投影片編號版面配置區 5"/>
          <p:cNvSpPr>
            <a:spLocks noGrp="1"/>
          </p:cNvSpPr>
          <p:nvPr>
            <p:ph type="sldNum" sz="quarter" idx="12"/>
          </p:nvPr>
        </p:nvSpPr>
        <p:spPr/>
        <p:txBody>
          <a:bodyPr/>
          <a:lstStyle>
            <a:lvl1pPr>
              <a:defRPr/>
            </a:lvl1pPr>
          </a:lstStyle>
          <a:p>
            <a:fld id="{4B715E77-E63B-4227-8B60-52182C5786B7}" type="slidenum">
              <a:rPr lang="zh-CN" altLang="en-US"/>
              <a:pPr/>
              <a:t>‹#›</a:t>
            </a:fld>
            <a:endParaRPr lang="en-US" altLang="zh-CN"/>
          </a:p>
        </p:txBody>
      </p:sp>
    </p:spTree>
    <p:extLst>
      <p:ext uri="{BB962C8B-B14F-4D97-AF65-F5344CB8AC3E}">
        <p14:creationId xmlns:p14="http://schemas.microsoft.com/office/powerpoint/2010/main" val="353813615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405979"/>
            <a:ext cx="6477000" cy="616546"/>
          </a:xfrm>
          <a:prstGeom prst="rect">
            <a:avLst/>
          </a:prstGeom>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438275"/>
            <a:ext cx="4038600" cy="4733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438275"/>
            <a:ext cx="4038600" cy="4733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lvl1pPr>
              <a:defRPr/>
            </a:lvl1pPr>
          </a:lstStyle>
          <a:p>
            <a:endParaRPr lang="en-US" altLang="zh-CN"/>
          </a:p>
        </p:txBody>
      </p:sp>
      <p:sp>
        <p:nvSpPr>
          <p:cNvPr id="6" name="頁尾版面配置區 5"/>
          <p:cNvSpPr>
            <a:spLocks noGrp="1"/>
          </p:cNvSpPr>
          <p:nvPr>
            <p:ph type="ftr" sz="quarter" idx="11"/>
          </p:nvPr>
        </p:nvSpPr>
        <p:spPr/>
        <p:txBody>
          <a:bodyPr/>
          <a:lstStyle>
            <a:lvl1pPr>
              <a:defRPr/>
            </a:lvl1pPr>
          </a:lstStyle>
          <a:p>
            <a:endParaRPr lang="en-US" altLang="zh-CN"/>
          </a:p>
        </p:txBody>
      </p:sp>
      <p:sp>
        <p:nvSpPr>
          <p:cNvPr id="7" name="投影片編號版面配置區 6"/>
          <p:cNvSpPr>
            <a:spLocks noGrp="1"/>
          </p:cNvSpPr>
          <p:nvPr>
            <p:ph type="sldNum" sz="quarter" idx="12"/>
          </p:nvPr>
        </p:nvSpPr>
        <p:spPr/>
        <p:txBody>
          <a:bodyPr/>
          <a:lstStyle>
            <a:lvl1pPr>
              <a:defRPr/>
            </a:lvl1pPr>
          </a:lstStyle>
          <a:p>
            <a:fld id="{B45519FC-C8DD-4F57-AF79-FA7DD5FEA97F}" type="slidenum">
              <a:rPr lang="zh-CN" altLang="en-US"/>
              <a:pPr/>
              <a:t>‹#›</a:t>
            </a:fld>
            <a:endParaRPr lang="en-US" altLang="zh-CN"/>
          </a:p>
        </p:txBody>
      </p:sp>
    </p:spTree>
    <p:extLst>
      <p:ext uri="{BB962C8B-B14F-4D97-AF65-F5344CB8AC3E}">
        <p14:creationId xmlns:p14="http://schemas.microsoft.com/office/powerpoint/2010/main" val="378014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lvl1pPr>
              <a:defRPr/>
            </a:lvl1pPr>
          </a:lstStyle>
          <a:p>
            <a:endParaRPr lang="en-US" altLang="zh-CN"/>
          </a:p>
        </p:txBody>
      </p:sp>
      <p:sp>
        <p:nvSpPr>
          <p:cNvPr id="8" name="頁尾版面配置區 7"/>
          <p:cNvSpPr>
            <a:spLocks noGrp="1"/>
          </p:cNvSpPr>
          <p:nvPr>
            <p:ph type="ftr" sz="quarter" idx="11"/>
          </p:nvPr>
        </p:nvSpPr>
        <p:spPr/>
        <p:txBody>
          <a:bodyPr/>
          <a:lstStyle>
            <a:lvl1pPr>
              <a:defRPr/>
            </a:lvl1pPr>
          </a:lstStyle>
          <a:p>
            <a:endParaRPr lang="en-US" altLang="zh-CN"/>
          </a:p>
        </p:txBody>
      </p:sp>
      <p:sp>
        <p:nvSpPr>
          <p:cNvPr id="9" name="投影片編號版面配置區 8"/>
          <p:cNvSpPr>
            <a:spLocks noGrp="1"/>
          </p:cNvSpPr>
          <p:nvPr>
            <p:ph type="sldNum" sz="quarter" idx="12"/>
          </p:nvPr>
        </p:nvSpPr>
        <p:spPr/>
        <p:txBody>
          <a:bodyPr/>
          <a:lstStyle>
            <a:lvl1pPr>
              <a:defRPr/>
            </a:lvl1pPr>
          </a:lstStyle>
          <a:p>
            <a:fld id="{B76579AA-510B-4C0F-AD19-543BA2E8F4CB}" type="slidenum">
              <a:rPr lang="zh-CN" altLang="en-US"/>
              <a:pPr/>
              <a:t>‹#›</a:t>
            </a:fld>
            <a:endParaRPr lang="en-US" altLang="zh-CN"/>
          </a:p>
        </p:txBody>
      </p:sp>
    </p:spTree>
    <p:extLst>
      <p:ext uri="{BB962C8B-B14F-4D97-AF65-F5344CB8AC3E}">
        <p14:creationId xmlns:p14="http://schemas.microsoft.com/office/powerpoint/2010/main" val="279525529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57200" y="405979"/>
            <a:ext cx="6477000" cy="616546"/>
          </a:xfrm>
          <a:prstGeom prst="rect">
            <a:avLst/>
          </a:prstGeom>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lvl1pPr>
              <a:defRPr/>
            </a:lvl1pPr>
          </a:lstStyle>
          <a:p>
            <a:endParaRPr lang="en-US" altLang="zh-CN"/>
          </a:p>
        </p:txBody>
      </p:sp>
      <p:sp>
        <p:nvSpPr>
          <p:cNvPr id="4" name="頁尾版面配置區 3"/>
          <p:cNvSpPr>
            <a:spLocks noGrp="1"/>
          </p:cNvSpPr>
          <p:nvPr>
            <p:ph type="ftr" sz="quarter" idx="11"/>
          </p:nvPr>
        </p:nvSpPr>
        <p:spPr/>
        <p:txBody>
          <a:bodyPr/>
          <a:lstStyle>
            <a:lvl1pPr>
              <a:defRPr/>
            </a:lvl1pPr>
          </a:lstStyle>
          <a:p>
            <a:endParaRPr lang="en-US" altLang="zh-CN"/>
          </a:p>
        </p:txBody>
      </p:sp>
      <p:sp>
        <p:nvSpPr>
          <p:cNvPr id="5" name="投影片編號版面配置區 4"/>
          <p:cNvSpPr>
            <a:spLocks noGrp="1"/>
          </p:cNvSpPr>
          <p:nvPr>
            <p:ph type="sldNum" sz="quarter" idx="12"/>
          </p:nvPr>
        </p:nvSpPr>
        <p:spPr/>
        <p:txBody>
          <a:bodyPr/>
          <a:lstStyle>
            <a:lvl1pPr>
              <a:defRPr/>
            </a:lvl1pPr>
          </a:lstStyle>
          <a:p>
            <a:fld id="{3BAF54BC-ABCB-4871-821F-C99F3AEFDE4B}" type="slidenum">
              <a:rPr lang="zh-CN" altLang="en-US"/>
              <a:pPr/>
              <a:t>‹#›</a:t>
            </a:fld>
            <a:endParaRPr lang="en-US" altLang="zh-CN"/>
          </a:p>
        </p:txBody>
      </p:sp>
    </p:spTree>
    <p:extLst>
      <p:ext uri="{BB962C8B-B14F-4D97-AF65-F5344CB8AC3E}">
        <p14:creationId xmlns:p14="http://schemas.microsoft.com/office/powerpoint/2010/main" val="94744837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lvl1pPr>
              <a:defRPr/>
            </a:lvl1pPr>
          </a:lstStyle>
          <a:p>
            <a:endParaRPr lang="en-US" altLang="zh-CN"/>
          </a:p>
        </p:txBody>
      </p:sp>
      <p:sp>
        <p:nvSpPr>
          <p:cNvPr id="3" name="頁尾版面配置區 2"/>
          <p:cNvSpPr>
            <a:spLocks noGrp="1"/>
          </p:cNvSpPr>
          <p:nvPr>
            <p:ph type="ftr" sz="quarter" idx="11"/>
          </p:nvPr>
        </p:nvSpPr>
        <p:spPr/>
        <p:txBody>
          <a:bodyPr/>
          <a:lstStyle>
            <a:lvl1pPr>
              <a:defRPr/>
            </a:lvl1pPr>
          </a:lstStyle>
          <a:p>
            <a:endParaRPr lang="en-US" altLang="zh-CN"/>
          </a:p>
        </p:txBody>
      </p:sp>
      <p:sp>
        <p:nvSpPr>
          <p:cNvPr id="4" name="投影片編號版面配置區 3"/>
          <p:cNvSpPr>
            <a:spLocks noGrp="1"/>
          </p:cNvSpPr>
          <p:nvPr>
            <p:ph type="sldNum" sz="quarter" idx="12"/>
          </p:nvPr>
        </p:nvSpPr>
        <p:spPr/>
        <p:txBody>
          <a:bodyPr/>
          <a:lstStyle>
            <a:lvl1pPr>
              <a:defRPr/>
            </a:lvl1pPr>
          </a:lstStyle>
          <a:p>
            <a:fld id="{A0D4901C-6F18-4D4C-A0E3-23B3FF7B7E64}" type="slidenum">
              <a:rPr lang="zh-CN" altLang="en-US"/>
              <a:pPr/>
              <a:t>‹#›</a:t>
            </a:fld>
            <a:endParaRPr lang="en-US" altLang="zh-CN"/>
          </a:p>
        </p:txBody>
      </p:sp>
    </p:spTree>
    <p:extLst>
      <p:ext uri="{BB962C8B-B14F-4D97-AF65-F5344CB8AC3E}">
        <p14:creationId xmlns:p14="http://schemas.microsoft.com/office/powerpoint/2010/main" val="3730887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lvl1pPr>
              <a:defRPr/>
            </a:lvl1pPr>
          </a:lstStyle>
          <a:p>
            <a:endParaRPr lang="en-US" altLang="zh-CN"/>
          </a:p>
        </p:txBody>
      </p:sp>
      <p:sp>
        <p:nvSpPr>
          <p:cNvPr id="6" name="頁尾版面配置區 5"/>
          <p:cNvSpPr>
            <a:spLocks noGrp="1"/>
          </p:cNvSpPr>
          <p:nvPr>
            <p:ph type="ftr" sz="quarter" idx="11"/>
          </p:nvPr>
        </p:nvSpPr>
        <p:spPr/>
        <p:txBody>
          <a:bodyPr/>
          <a:lstStyle>
            <a:lvl1pPr>
              <a:defRPr/>
            </a:lvl1pPr>
          </a:lstStyle>
          <a:p>
            <a:endParaRPr lang="en-US" altLang="zh-CN"/>
          </a:p>
        </p:txBody>
      </p:sp>
      <p:sp>
        <p:nvSpPr>
          <p:cNvPr id="7" name="投影片編號版面配置區 6"/>
          <p:cNvSpPr>
            <a:spLocks noGrp="1"/>
          </p:cNvSpPr>
          <p:nvPr>
            <p:ph type="sldNum" sz="quarter" idx="12"/>
          </p:nvPr>
        </p:nvSpPr>
        <p:spPr/>
        <p:txBody>
          <a:bodyPr/>
          <a:lstStyle>
            <a:lvl1pPr>
              <a:defRPr/>
            </a:lvl1pPr>
          </a:lstStyle>
          <a:p>
            <a:fld id="{F14217B7-E6AB-47FF-B5AB-F77D78D19651}" type="slidenum">
              <a:rPr lang="zh-CN" altLang="en-US"/>
              <a:pPr/>
              <a:t>‹#›</a:t>
            </a:fld>
            <a:endParaRPr lang="en-US" altLang="zh-CN"/>
          </a:p>
        </p:txBody>
      </p:sp>
    </p:spTree>
    <p:extLst>
      <p:ext uri="{BB962C8B-B14F-4D97-AF65-F5344CB8AC3E}">
        <p14:creationId xmlns:p14="http://schemas.microsoft.com/office/powerpoint/2010/main" val="2721270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lvl1pPr>
              <a:defRPr/>
            </a:lvl1pPr>
          </a:lstStyle>
          <a:p>
            <a:endParaRPr lang="en-US" altLang="zh-CN"/>
          </a:p>
        </p:txBody>
      </p:sp>
      <p:sp>
        <p:nvSpPr>
          <p:cNvPr id="6" name="頁尾版面配置區 5"/>
          <p:cNvSpPr>
            <a:spLocks noGrp="1"/>
          </p:cNvSpPr>
          <p:nvPr>
            <p:ph type="ftr" sz="quarter" idx="11"/>
          </p:nvPr>
        </p:nvSpPr>
        <p:spPr/>
        <p:txBody>
          <a:bodyPr/>
          <a:lstStyle>
            <a:lvl1pPr>
              <a:defRPr/>
            </a:lvl1pPr>
          </a:lstStyle>
          <a:p>
            <a:endParaRPr lang="en-US" altLang="zh-CN"/>
          </a:p>
        </p:txBody>
      </p:sp>
      <p:sp>
        <p:nvSpPr>
          <p:cNvPr id="7" name="投影片編號版面配置區 6"/>
          <p:cNvSpPr>
            <a:spLocks noGrp="1"/>
          </p:cNvSpPr>
          <p:nvPr>
            <p:ph type="sldNum" sz="quarter" idx="12"/>
          </p:nvPr>
        </p:nvSpPr>
        <p:spPr/>
        <p:txBody>
          <a:bodyPr/>
          <a:lstStyle>
            <a:lvl1pPr>
              <a:defRPr/>
            </a:lvl1pPr>
          </a:lstStyle>
          <a:p>
            <a:fld id="{E7EB25D7-A561-498E-86D1-770FBC75D83B}" type="slidenum">
              <a:rPr lang="zh-CN" altLang="en-US"/>
              <a:pPr/>
              <a:t>‹#›</a:t>
            </a:fld>
            <a:endParaRPr lang="en-US" altLang="zh-CN"/>
          </a:p>
        </p:txBody>
      </p:sp>
    </p:spTree>
    <p:extLst>
      <p:ext uri="{BB962C8B-B14F-4D97-AF65-F5344CB8AC3E}">
        <p14:creationId xmlns:p14="http://schemas.microsoft.com/office/powerpoint/2010/main" val="3650812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5.jpeg"/><Relationship Id="rId2" Type="http://schemas.openxmlformats.org/officeDocument/2006/relationships/slideLayout" Target="../slideLayouts/slideLayout2.xml"/><Relationship Id="rId16"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7" Type="http://schemas.openxmlformats.org/officeDocument/2006/relationships/image" Target="../media/image15.jpe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14.jpeg"/><Relationship Id="rId5" Type="http://schemas.openxmlformats.org/officeDocument/2006/relationships/image" Target="../media/image3.jpg"/><Relationship Id="rId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theme" Target="../theme/theme3.xml"/><Relationship Id="rId7" Type="http://schemas.microsoft.com/office/2007/relationships/hdphoto" Target="../media/hdphoto3.wdp"/><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16.jpeg"/><Relationship Id="rId5" Type="http://schemas.openxmlformats.org/officeDocument/2006/relationships/image" Target="../media/image3.jpg"/><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52" name="Freeform 28"/>
          <p:cNvSpPr>
            <a:spLocks/>
          </p:cNvSpPr>
          <p:nvPr/>
        </p:nvSpPr>
        <p:spPr bwMode="gray">
          <a:xfrm>
            <a:off x="92075" y="292274"/>
            <a:ext cx="8955088" cy="816769"/>
          </a:xfrm>
          <a:custGeom>
            <a:avLst/>
            <a:gdLst>
              <a:gd name="T0" fmla="*/ 5446 w 5446"/>
              <a:gd name="T1" fmla="*/ 0 h 531"/>
              <a:gd name="T2" fmla="*/ 0 w 5446"/>
              <a:gd name="T3" fmla="*/ 0 h 531"/>
              <a:gd name="T4" fmla="*/ 2 w 5446"/>
              <a:gd name="T5" fmla="*/ 470 h 531"/>
              <a:gd name="T6" fmla="*/ 4078 w 5446"/>
              <a:gd name="T7" fmla="*/ 474 h 531"/>
              <a:gd name="T8" fmla="*/ 4178 w 5446"/>
              <a:gd name="T9" fmla="*/ 527 h 531"/>
              <a:gd name="T10" fmla="*/ 5446 w 5446"/>
              <a:gd name="T11" fmla="*/ 531 h 531"/>
              <a:gd name="T12" fmla="*/ 5446 w 5446"/>
              <a:gd name="T13" fmla="*/ 0 h 531"/>
            </a:gdLst>
            <a:ahLst/>
            <a:cxnLst>
              <a:cxn ang="0">
                <a:pos x="T0" y="T1"/>
              </a:cxn>
              <a:cxn ang="0">
                <a:pos x="T2" y="T3"/>
              </a:cxn>
              <a:cxn ang="0">
                <a:pos x="T4" y="T5"/>
              </a:cxn>
              <a:cxn ang="0">
                <a:pos x="T6" y="T7"/>
              </a:cxn>
              <a:cxn ang="0">
                <a:pos x="T8" y="T9"/>
              </a:cxn>
              <a:cxn ang="0">
                <a:pos x="T10" y="T11"/>
              </a:cxn>
              <a:cxn ang="0">
                <a:pos x="T12" y="T13"/>
              </a:cxn>
            </a:cxnLst>
            <a:rect l="0" t="0" r="r" b="b"/>
            <a:pathLst>
              <a:path w="5446" h="531">
                <a:moveTo>
                  <a:pt x="5446" y="0"/>
                </a:moveTo>
                <a:lnTo>
                  <a:pt x="0" y="0"/>
                </a:lnTo>
                <a:lnTo>
                  <a:pt x="2" y="470"/>
                </a:lnTo>
                <a:lnTo>
                  <a:pt x="4078" y="474"/>
                </a:lnTo>
                <a:lnTo>
                  <a:pt x="4178" y="527"/>
                </a:lnTo>
                <a:lnTo>
                  <a:pt x="5446" y="531"/>
                </a:lnTo>
                <a:lnTo>
                  <a:pt x="5446" y="0"/>
                </a:lnTo>
                <a:close/>
              </a:path>
            </a:pathLst>
          </a:custGeom>
          <a:solidFill>
            <a:srgbClr val="9BBF5F"/>
          </a:solidFill>
          <a:ln>
            <a:noFill/>
          </a:ln>
          <a:effectLst/>
        </p:spPr>
        <p:txBody>
          <a:bodyPr/>
          <a:lstStyle/>
          <a:p>
            <a:endParaRPr lang="zh-TW" altLang="en-US"/>
          </a:p>
        </p:txBody>
      </p:sp>
      <p:pic>
        <p:nvPicPr>
          <p:cNvPr id="38" name="Picture 2" descr="C:\Users\Elisha\Desktop\中央研究網站改版\images\frame\top.jpg"/>
          <p:cNvPicPr>
            <a:picLocks noChangeAspect="1" noChangeArrowheads="1"/>
          </p:cNvPicPr>
          <p:nvPr/>
        </p:nvPicPr>
        <p:blipFill rotWithShape="1">
          <a:blip r:embed="rId14">
            <a:extLst>
              <a:ext uri="{28A0092B-C50C-407E-A947-70E740481C1C}">
                <a14:useLocalDpi xmlns:a14="http://schemas.microsoft.com/office/drawing/2010/main" val="0"/>
              </a:ext>
            </a:extLst>
          </a:blip>
          <a:srcRect t="45385"/>
          <a:stretch/>
        </p:blipFill>
        <p:spPr bwMode="auto">
          <a:xfrm>
            <a:off x="97830" y="302098"/>
            <a:ext cx="8954095" cy="691852"/>
          </a:xfrm>
          <a:prstGeom prst="rect">
            <a:avLst/>
          </a:prstGeom>
          <a:noFill/>
          <a:extLst>
            <a:ext uri="{909E8E84-426E-40DD-AFC4-6F175D3DCCD1}">
              <a14:hiddenFill xmlns:a14="http://schemas.microsoft.com/office/drawing/2010/main">
                <a:solidFill>
                  <a:srgbClr val="FFFFFF"/>
                </a:solidFill>
              </a14:hiddenFill>
            </a:ext>
          </a:extLst>
        </p:spPr>
      </p:pic>
      <p:pic>
        <p:nvPicPr>
          <p:cNvPr id="3" name="圖片 2"/>
          <p:cNvPicPr>
            <a:picLocks noChangeAspect="1"/>
          </p:cNvPicPr>
          <p:nvPr/>
        </p:nvPicPr>
        <p:blipFill rotWithShape="1">
          <a:blip r:embed="rId15">
            <a:extLst>
              <a:ext uri="{28A0092B-C50C-407E-A947-70E740481C1C}">
                <a14:useLocalDpi xmlns:a14="http://schemas.microsoft.com/office/drawing/2010/main" val="0"/>
              </a:ext>
            </a:extLst>
          </a:blip>
          <a:srcRect t="48243" b="-1"/>
          <a:stretch/>
        </p:blipFill>
        <p:spPr>
          <a:xfrm>
            <a:off x="98996" y="307431"/>
            <a:ext cx="8952929" cy="715094"/>
          </a:xfrm>
          <a:prstGeom prst="rect">
            <a:avLst/>
          </a:prstGeom>
        </p:spPr>
      </p:pic>
      <p:sp>
        <p:nvSpPr>
          <p:cNvPr id="36" name="矩形 35"/>
          <p:cNvSpPr/>
          <p:nvPr/>
        </p:nvSpPr>
        <p:spPr bwMode="auto">
          <a:xfrm>
            <a:off x="104002" y="6586641"/>
            <a:ext cx="8935997" cy="196747"/>
          </a:xfrm>
          <a:prstGeom prst="rect">
            <a:avLst/>
          </a:prstGeom>
          <a:solidFill>
            <a:srgbClr val="2B2B2B"/>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itchFamily="34" charset="0"/>
            </a:endParaRPr>
          </a:p>
        </p:txBody>
      </p:sp>
      <p:grpSp>
        <p:nvGrpSpPr>
          <p:cNvPr id="1031" name="Group 7"/>
          <p:cNvGrpSpPr>
            <a:grpSpLocks/>
          </p:cNvGrpSpPr>
          <p:nvPr/>
        </p:nvGrpSpPr>
        <p:grpSpPr bwMode="auto">
          <a:xfrm>
            <a:off x="6553200" y="6022975"/>
            <a:ext cx="2392363" cy="563563"/>
            <a:chOff x="1566" y="164"/>
            <a:chExt cx="1455" cy="425"/>
          </a:xfrm>
        </p:grpSpPr>
        <p:sp>
          <p:nvSpPr>
            <p:cNvPr id="1032" name="Freeform 8"/>
            <p:cNvSpPr>
              <a:spLocks/>
            </p:cNvSpPr>
            <p:nvPr/>
          </p:nvSpPr>
          <p:spPr bwMode="gray">
            <a:xfrm>
              <a:off x="1892" y="468"/>
              <a:ext cx="39" cy="121"/>
            </a:xfrm>
            <a:custGeom>
              <a:avLst/>
              <a:gdLst>
                <a:gd name="T0" fmla="*/ 37 w 39"/>
                <a:gd name="T1" fmla="*/ 36 h 121"/>
                <a:gd name="T2" fmla="*/ 35 w 39"/>
                <a:gd name="T3" fmla="*/ 36 h 121"/>
                <a:gd name="T4" fmla="*/ 30 w 39"/>
                <a:gd name="T5" fmla="*/ 36 h 121"/>
                <a:gd name="T6" fmla="*/ 22 w 39"/>
                <a:gd name="T7" fmla="*/ 34 h 121"/>
                <a:gd name="T8" fmla="*/ 15 w 39"/>
                <a:gd name="T9" fmla="*/ 30 h 121"/>
                <a:gd name="T10" fmla="*/ 7 w 39"/>
                <a:gd name="T11" fmla="*/ 23 h 121"/>
                <a:gd name="T12" fmla="*/ 3 w 39"/>
                <a:gd name="T13" fmla="*/ 13 h 121"/>
                <a:gd name="T14" fmla="*/ 0 w 39"/>
                <a:gd name="T15" fmla="*/ 0 h 121"/>
                <a:gd name="T16" fmla="*/ 3 w 39"/>
                <a:gd name="T17" fmla="*/ 0 h 121"/>
                <a:gd name="T18" fmla="*/ 7 w 39"/>
                <a:gd name="T19" fmla="*/ 1 h 121"/>
                <a:gd name="T20" fmla="*/ 15 w 39"/>
                <a:gd name="T21" fmla="*/ 3 h 121"/>
                <a:gd name="T22" fmla="*/ 23 w 39"/>
                <a:gd name="T23" fmla="*/ 5 h 121"/>
                <a:gd name="T24" fmla="*/ 30 w 39"/>
                <a:gd name="T25" fmla="*/ 11 h 121"/>
                <a:gd name="T26" fmla="*/ 37 w 39"/>
                <a:gd name="T27" fmla="*/ 20 h 121"/>
                <a:gd name="T28" fmla="*/ 39 w 39"/>
                <a:gd name="T29" fmla="*/ 34 h 121"/>
                <a:gd name="T30" fmla="*/ 39 w 39"/>
                <a:gd name="T31" fmla="*/ 121 h 121"/>
                <a:gd name="T32" fmla="*/ 37 w 39"/>
                <a:gd name="T33" fmla="*/ 121 h 121"/>
                <a:gd name="T34" fmla="*/ 37 w 39"/>
                <a:gd name="T35" fmla="*/ 3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121">
                  <a:moveTo>
                    <a:pt x="37" y="36"/>
                  </a:moveTo>
                  <a:lnTo>
                    <a:pt x="35" y="36"/>
                  </a:lnTo>
                  <a:lnTo>
                    <a:pt x="30" y="36"/>
                  </a:lnTo>
                  <a:lnTo>
                    <a:pt x="22" y="34"/>
                  </a:lnTo>
                  <a:lnTo>
                    <a:pt x="15" y="30"/>
                  </a:lnTo>
                  <a:lnTo>
                    <a:pt x="7" y="23"/>
                  </a:lnTo>
                  <a:lnTo>
                    <a:pt x="3" y="13"/>
                  </a:lnTo>
                  <a:lnTo>
                    <a:pt x="0" y="0"/>
                  </a:lnTo>
                  <a:lnTo>
                    <a:pt x="3" y="0"/>
                  </a:lnTo>
                  <a:lnTo>
                    <a:pt x="7" y="1"/>
                  </a:lnTo>
                  <a:lnTo>
                    <a:pt x="15" y="3"/>
                  </a:lnTo>
                  <a:lnTo>
                    <a:pt x="23" y="5"/>
                  </a:lnTo>
                  <a:lnTo>
                    <a:pt x="30" y="11"/>
                  </a:lnTo>
                  <a:lnTo>
                    <a:pt x="37" y="20"/>
                  </a:lnTo>
                  <a:lnTo>
                    <a:pt x="39" y="34"/>
                  </a:lnTo>
                  <a:lnTo>
                    <a:pt x="39" y="121"/>
                  </a:lnTo>
                  <a:lnTo>
                    <a:pt x="37" y="121"/>
                  </a:lnTo>
                  <a:lnTo>
                    <a:pt x="37" y="36"/>
                  </a:lnTo>
                  <a:close/>
                </a:path>
              </a:pathLst>
            </a:custGeom>
            <a:solidFill>
              <a:srgbClr val="D7D7D7"/>
            </a:solidFill>
            <a:ln w="0">
              <a:solidFill>
                <a:srgbClr val="D7D7D7"/>
              </a:solidFill>
              <a:prstDash val="solid"/>
              <a:round/>
              <a:headEnd/>
              <a:tailEnd/>
            </a:ln>
          </p:spPr>
          <p:txBody>
            <a:bodyPr/>
            <a:lstStyle/>
            <a:p>
              <a:endParaRPr lang="zh-TW" altLang="en-US"/>
            </a:p>
          </p:txBody>
        </p:sp>
        <p:sp>
          <p:nvSpPr>
            <p:cNvPr id="1033" name="Freeform 9"/>
            <p:cNvSpPr>
              <a:spLocks/>
            </p:cNvSpPr>
            <p:nvPr/>
          </p:nvSpPr>
          <p:spPr bwMode="gray">
            <a:xfrm>
              <a:off x="2271" y="450"/>
              <a:ext cx="45" cy="139"/>
            </a:xfrm>
            <a:custGeom>
              <a:avLst/>
              <a:gdLst>
                <a:gd name="T0" fmla="*/ 3 w 45"/>
                <a:gd name="T1" fmla="*/ 42 h 139"/>
                <a:gd name="T2" fmla="*/ 6 w 45"/>
                <a:gd name="T3" fmla="*/ 42 h 139"/>
                <a:gd name="T4" fmla="*/ 12 w 45"/>
                <a:gd name="T5" fmla="*/ 42 h 139"/>
                <a:gd name="T6" fmla="*/ 20 w 45"/>
                <a:gd name="T7" fmla="*/ 39 h 139"/>
                <a:gd name="T8" fmla="*/ 29 w 45"/>
                <a:gd name="T9" fmla="*/ 35 h 139"/>
                <a:gd name="T10" fmla="*/ 37 w 45"/>
                <a:gd name="T11" fmla="*/ 27 h 139"/>
                <a:gd name="T12" fmla="*/ 43 w 45"/>
                <a:gd name="T13" fmla="*/ 17 h 139"/>
                <a:gd name="T14" fmla="*/ 45 w 45"/>
                <a:gd name="T15" fmla="*/ 2 h 139"/>
                <a:gd name="T16" fmla="*/ 43 w 45"/>
                <a:gd name="T17" fmla="*/ 0 h 139"/>
                <a:gd name="T18" fmla="*/ 37 w 45"/>
                <a:gd name="T19" fmla="*/ 2 h 139"/>
                <a:gd name="T20" fmla="*/ 29 w 45"/>
                <a:gd name="T21" fmla="*/ 3 h 139"/>
                <a:gd name="T22" fmla="*/ 19 w 45"/>
                <a:gd name="T23" fmla="*/ 7 h 139"/>
                <a:gd name="T24" fmla="*/ 11 w 45"/>
                <a:gd name="T25" fmla="*/ 14 h 139"/>
                <a:gd name="T26" fmla="*/ 4 w 45"/>
                <a:gd name="T27" fmla="*/ 23 h 139"/>
                <a:gd name="T28" fmla="*/ 0 w 45"/>
                <a:gd name="T29" fmla="*/ 39 h 139"/>
                <a:gd name="T30" fmla="*/ 0 w 45"/>
                <a:gd name="T31" fmla="*/ 139 h 139"/>
                <a:gd name="T32" fmla="*/ 3 w 45"/>
                <a:gd name="T33" fmla="*/ 139 h 139"/>
                <a:gd name="T34" fmla="*/ 3 w 45"/>
                <a:gd name="T35"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 h="139">
                  <a:moveTo>
                    <a:pt x="3" y="42"/>
                  </a:moveTo>
                  <a:lnTo>
                    <a:pt x="6" y="42"/>
                  </a:lnTo>
                  <a:lnTo>
                    <a:pt x="12" y="42"/>
                  </a:lnTo>
                  <a:lnTo>
                    <a:pt x="20" y="39"/>
                  </a:lnTo>
                  <a:lnTo>
                    <a:pt x="29" y="35"/>
                  </a:lnTo>
                  <a:lnTo>
                    <a:pt x="37" y="27"/>
                  </a:lnTo>
                  <a:lnTo>
                    <a:pt x="43" y="17"/>
                  </a:lnTo>
                  <a:lnTo>
                    <a:pt x="45" y="2"/>
                  </a:lnTo>
                  <a:lnTo>
                    <a:pt x="43" y="0"/>
                  </a:lnTo>
                  <a:lnTo>
                    <a:pt x="37" y="2"/>
                  </a:lnTo>
                  <a:lnTo>
                    <a:pt x="29" y="3"/>
                  </a:lnTo>
                  <a:lnTo>
                    <a:pt x="19" y="7"/>
                  </a:lnTo>
                  <a:lnTo>
                    <a:pt x="11" y="14"/>
                  </a:lnTo>
                  <a:lnTo>
                    <a:pt x="4" y="23"/>
                  </a:lnTo>
                  <a:lnTo>
                    <a:pt x="0" y="39"/>
                  </a:lnTo>
                  <a:lnTo>
                    <a:pt x="0" y="139"/>
                  </a:lnTo>
                  <a:lnTo>
                    <a:pt x="3" y="139"/>
                  </a:lnTo>
                  <a:lnTo>
                    <a:pt x="3" y="42"/>
                  </a:lnTo>
                  <a:close/>
                </a:path>
              </a:pathLst>
            </a:custGeom>
            <a:solidFill>
              <a:srgbClr val="D7D7D7"/>
            </a:solidFill>
            <a:ln w="0">
              <a:solidFill>
                <a:srgbClr val="D7D7D7"/>
              </a:solidFill>
              <a:prstDash val="solid"/>
              <a:round/>
              <a:headEnd/>
              <a:tailEnd/>
            </a:ln>
          </p:spPr>
          <p:txBody>
            <a:bodyPr/>
            <a:lstStyle/>
            <a:p>
              <a:endParaRPr lang="zh-TW" altLang="en-US"/>
            </a:p>
          </p:txBody>
        </p:sp>
        <p:sp>
          <p:nvSpPr>
            <p:cNvPr id="1034" name="Freeform 10"/>
            <p:cNvSpPr>
              <a:spLocks/>
            </p:cNvSpPr>
            <p:nvPr/>
          </p:nvSpPr>
          <p:spPr bwMode="gray">
            <a:xfrm>
              <a:off x="1765" y="378"/>
              <a:ext cx="146" cy="211"/>
            </a:xfrm>
            <a:custGeom>
              <a:avLst/>
              <a:gdLst>
                <a:gd name="T0" fmla="*/ 68 w 146"/>
                <a:gd name="T1" fmla="*/ 67 h 211"/>
                <a:gd name="T2" fmla="*/ 67 w 146"/>
                <a:gd name="T3" fmla="*/ 67 h 211"/>
                <a:gd name="T4" fmla="*/ 60 w 146"/>
                <a:gd name="T5" fmla="*/ 66 h 211"/>
                <a:gd name="T6" fmla="*/ 50 w 146"/>
                <a:gd name="T7" fmla="*/ 64 h 211"/>
                <a:gd name="T8" fmla="*/ 41 w 146"/>
                <a:gd name="T9" fmla="*/ 62 h 211"/>
                <a:gd name="T10" fmla="*/ 29 w 146"/>
                <a:gd name="T11" fmla="*/ 55 h 211"/>
                <a:gd name="T12" fmla="*/ 18 w 146"/>
                <a:gd name="T13" fmla="*/ 47 h 211"/>
                <a:gd name="T14" fmla="*/ 10 w 146"/>
                <a:gd name="T15" fmla="*/ 35 h 211"/>
                <a:gd name="T16" fmla="*/ 3 w 146"/>
                <a:gd name="T17" fmla="*/ 20 h 211"/>
                <a:gd name="T18" fmla="*/ 0 w 146"/>
                <a:gd name="T19" fmla="*/ 0 h 211"/>
                <a:gd name="T20" fmla="*/ 3 w 146"/>
                <a:gd name="T21" fmla="*/ 0 h 211"/>
                <a:gd name="T22" fmla="*/ 10 w 146"/>
                <a:gd name="T23" fmla="*/ 0 h 211"/>
                <a:gd name="T24" fmla="*/ 19 w 146"/>
                <a:gd name="T25" fmla="*/ 0 h 211"/>
                <a:gd name="T26" fmla="*/ 30 w 146"/>
                <a:gd name="T27" fmla="*/ 2 h 211"/>
                <a:gd name="T28" fmla="*/ 41 w 146"/>
                <a:gd name="T29" fmla="*/ 6 h 211"/>
                <a:gd name="T30" fmla="*/ 53 w 146"/>
                <a:gd name="T31" fmla="*/ 14 h 211"/>
                <a:gd name="T32" fmla="*/ 62 w 146"/>
                <a:gd name="T33" fmla="*/ 25 h 211"/>
                <a:gd name="T34" fmla="*/ 69 w 146"/>
                <a:gd name="T35" fmla="*/ 41 h 211"/>
                <a:gd name="T36" fmla="*/ 73 w 146"/>
                <a:gd name="T37" fmla="*/ 62 h 211"/>
                <a:gd name="T38" fmla="*/ 73 w 146"/>
                <a:gd name="T39" fmla="*/ 60 h 211"/>
                <a:gd name="T40" fmla="*/ 73 w 146"/>
                <a:gd name="T41" fmla="*/ 55 h 211"/>
                <a:gd name="T42" fmla="*/ 75 w 146"/>
                <a:gd name="T43" fmla="*/ 45 h 211"/>
                <a:gd name="T44" fmla="*/ 79 w 146"/>
                <a:gd name="T45" fmla="*/ 36 h 211"/>
                <a:gd name="T46" fmla="*/ 84 w 146"/>
                <a:gd name="T47" fmla="*/ 25 h 211"/>
                <a:gd name="T48" fmla="*/ 92 w 146"/>
                <a:gd name="T49" fmla="*/ 16 h 211"/>
                <a:gd name="T50" fmla="*/ 106 w 146"/>
                <a:gd name="T51" fmla="*/ 8 h 211"/>
                <a:gd name="T52" fmla="*/ 123 w 146"/>
                <a:gd name="T53" fmla="*/ 2 h 211"/>
                <a:gd name="T54" fmla="*/ 146 w 146"/>
                <a:gd name="T55" fmla="*/ 0 h 211"/>
                <a:gd name="T56" fmla="*/ 145 w 146"/>
                <a:gd name="T57" fmla="*/ 2 h 211"/>
                <a:gd name="T58" fmla="*/ 145 w 146"/>
                <a:gd name="T59" fmla="*/ 8 h 211"/>
                <a:gd name="T60" fmla="*/ 143 w 146"/>
                <a:gd name="T61" fmla="*/ 17 h 211"/>
                <a:gd name="T62" fmla="*/ 139 w 146"/>
                <a:gd name="T63" fmla="*/ 28 h 211"/>
                <a:gd name="T64" fmla="*/ 134 w 146"/>
                <a:gd name="T65" fmla="*/ 39 h 211"/>
                <a:gd name="T66" fmla="*/ 126 w 146"/>
                <a:gd name="T67" fmla="*/ 49 h 211"/>
                <a:gd name="T68" fmla="*/ 114 w 146"/>
                <a:gd name="T69" fmla="*/ 59 h 211"/>
                <a:gd name="T70" fmla="*/ 98 w 146"/>
                <a:gd name="T71" fmla="*/ 64 h 211"/>
                <a:gd name="T72" fmla="*/ 79 w 146"/>
                <a:gd name="T73" fmla="*/ 67 h 211"/>
                <a:gd name="T74" fmla="*/ 79 w 146"/>
                <a:gd name="T75" fmla="*/ 211 h 211"/>
                <a:gd name="T76" fmla="*/ 68 w 146"/>
                <a:gd name="T77" fmla="*/ 211 h 211"/>
                <a:gd name="T78" fmla="*/ 68 w 146"/>
                <a:gd name="T79" fmla="*/ 67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6" h="211">
                  <a:moveTo>
                    <a:pt x="68" y="67"/>
                  </a:moveTo>
                  <a:lnTo>
                    <a:pt x="67" y="67"/>
                  </a:lnTo>
                  <a:lnTo>
                    <a:pt x="60" y="66"/>
                  </a:lnTo>
                  <a:lnTo>
                    <a:pt x="50" y="64"/>
                  </a:lnTo>
                  <a:lnTo>
                    <a:pt x="41" y="62"/>
                  </a:lnTo>
                  <a:lnTo>
                    <a:pt x="29" y="55"/>
                  </a:lnTo>
                  <a:lnTo>
                    <a:pt x="18" y="47"/>
                  </a:lnTo>
                  <a:lnTo>
                    <a:pt x="10" y="35"/>
                  </a:lnTo>
                  <a:lnTo>
                    <a:pt x="3" y="20"/>
                  </a:lnTo>
                  <a:lnTo>
                    <a:pt x="0" y="0"/>
                  </a:lnTo>
                  <a:lnTo>
                    <a:pt x="3" y="0"/>
                  </a:lnTo>
                  <a:lnTo>
                    <a:pt x="10" y="0"/>
                  </a:lnTo>
                  <a:lnTo>
                    <a:pt x="19" y="0"/>
                  </a:lnTo>
                  <a:lnTo>
                    <a:pt x="30" y="2"/>
                  </a:lnTo>
                  <a:lnTo>
                    <a:pt x="41" y="6"/>
                  </a:lnTo>
                  <a:lnTo>
                    <a:pt x="53" y="14"/>
                  </a:lnTo>
                  <a:lnTo>
                    <a:pt x="62" y="25"/>
                  </a:lnTo>
                  <a:lnTo>
                    <a:pt x="69" y="41"/>
                  </a:lnTo>
                  <a:lnTo>
                    <a:pt x="73" y="62"/>
                  </a:lnTo>
                  <a:lnTo>
                    <a:pt x="73" y="60"/>
                  </a:lnTo>
                  <a:lnTo>
                    <a:pt x="73" y="55"/>
                  </a:lnTo>
                  <a:lnTo>
                    <a:pt x="75" y="45"/>
                  </a:lnTo>
                  <a:lnTo>
                    <a:pt x="79" y="36"/>
                  </a:lnTo>
                  <a:lnTo>
                    <a:pt x="84" y="25"/>
                  </a:lnTo>
                  <a:lnTo>
                    <a:pt x="92" y="16"/>
                  </a:lnTo>
                  <a:lnTo>
                    <a:pt x="106" y="8"/>
                  </a:lnTo>
                  <a:lnTo>
                    <a:pt x="123" y="2"/>
                  </a:lnTo>
                  <a:lnTo>
                    <a:pt x="146" y="0"/>
                  </a:lnTo>
                  <a:lnTo>
                    <a:pt x="145" y="2"/>
                  </a:lnTo>
                  <a:lnTo>
                    <a:pt x="145" y="8"/>
                  </a:lnTo>
                  <a:lnTo>
                    <a:pt x="143" y="17"/>
                  </a:lnTo>
                  <a:lnTo>
                    <a:pt x="139" y="28"/>
                  </a:lnTo>
                  <a:lnTo>
                    <a:pt x="134" y="39"/>
                  </a:lnTo>
                  <a:lnTo>
                    <a:pt x="126" y="49"/>
                  </a:lnTo>
                  <a:lnTo>
                    <a:pt x="114" y="59"/>
                  </a:lnTo>
                  <a:lnTo>
                    <a:pt x="98" y="64"/>
                  </a:lnTo>
                  <a:lnTo>
                    <a:pt x="79" y="67"/>
                  </a:lnTo>
                  <a:lnTo>
                    <a:pt x="79" y="211"/>
                  </a:lnTo>
                  <a:lnTo>
                    <a:pt x="68" y="211"/>
                  </a:lnTo>
                  <a:lnTo>
                    <a:pt x="68" y="67"/>
                  </a:lnTo>
                  <a:close/>
                </a:path>
              </a:pathLst>
            </a:custGeom>
            <a:solidFill>
              <a:srgbClr val="D7D7D7"/>
            </a:solidFill>
            <a:ln w="0">
              <a:solidFill>
                <a:srgbClr val="D7D7D7"/>
              </a:solidFill>
              <a:prstDash val="solid"/>
              <a:round/>
              <a:headEnd/>
              <a:tailEnd/>
            </a:ln>
          </p:spPr>
          <p:txBody>
            <a:bodyPr/>
            <a:lstStyle/>
            <a:p>
              <a:endParaRPr lang="zh-TW" altLang="en-US"/>
            </a:p>
          </p:txBody>
        </p:sp>
        <p:sp>
          <p:nvSpPr>
            <p:cNvPr id="1035" name="Freeform 11"/>
            <p:cNvSpPr>
              <a:spLocks/>
            </p:cNvSpPr>
            <p:nvPr/>
          </p:nvSpPr>
          <p:spPr bwMode="gray">
            <a:xfrm>
              <a:off x="2792" y="378"/>
              <a:ext cx="144" cy="211"/>
            </a:xfrm>
            <a:custGeom>
              <a:avLst/>
              <a:gdLst>
                <a:gd name="T0" fmla="*/ 67 w 144"/>
                <a:gd name="T1" fmla="*/ 67 h 211"/>
                <a:gd name="T2" fmla="*/ 66 w 144"/>
                <a:gd name="T3" fmla="*/ 67 h 211"/>
                <a:gd name="T4" fmla="*/ 59 w 144"/>
                <a:gd name="T5" fmla="*/ 66 h 211"/>
                <a:gd name="T6" fmla="*/ 50 w 144"/>
                <a:gd name="T7" fmla="*/ 64 h 211"/>
                <a:gd name="T8" fmla="*/ 39 w 144"/>
                <a:gd name="T9" fmla="*/ 62 h 211"/>
                <a:gd name="T10" fmla="*/ 28 w 144"/>
                <a:gd name="T11" fmla="*/ 55 h 211"/>
                <a:gd name="T12" fmla="*/ 17 w 144"/>
                <a:gd name="T13" fmla="*/ 47 h 211"/>
                <a:gd name="T14" fmla="*/ 9 w 144"/>
                <a:gd name="T15" fmla="*/ 35 h 211"/>
                <a:gd name="T16" fmla="*/ 2 w 144"/>
                <a:gd name="T17" fmla="*/ 20 h 211"/>
                <a:gd name="T18" fmla="*/ 0 w 144"/>
                <a:gd name="T19" fmla="*/ 0 h 211"/>
                <a:gd name="T20" fmla="*/ 2 w 144"/>
                <a:gd name="T21" fmla="*/ 0 h 211"/>
                <a:gd name="T22" fmla="*/ 9 w 144"/>
                <a:gd name="T23" fmla="*/ 0 h 211"/>
                <a:gd name="T24" fmla="*/ 17 w 144"/>
                <a:gd name="T25" fmla="*/ 0 h 211"/>
                <a:gd name="T26" fmla="*/ 28 w 144"/>
                <a:gd name="T27" fmla="*/ 2 h 211"/>
                <a:gd name="T28" fmla="*/ 40 w 144"/>
                <a:gd name="T29" fmla="*/ 6 h 211"/>
                <a:gd name="T30" fmla="*/ 51 w 144"/>
                <a:gd name="T31" fmla="*/ 14 h 211"/>
                <a:gd name="T32" fmla="*/ 62 w 144"/>
                <a:gd name="T33" fmla="*/ 25 h 211"/>
                <a:gd name="T34" fmla="*/ 69 w 144"/>
                <a:gd name="T35" fmla="*/ 41 h 211"/>
                <a:gd name="T36" fmla="*/ 73 w 144"/>
                <a:gd name="T37" fmla="*/ 62 h 211"/>
                <a:gd name="T38" fmla="*/ 73 w 144"/>
                <a:gd name="T39" fmla="*/ 60 h 211"/>
                <a:gd name="T40" fmla="*/ 73 w 144"/>
                <a:gd name="T41" fmla="*/ 55 h 211"/>
                <a:gd name="T42" fmla="*/ 74 w 144"/>
                <a:gd name="T43" fmla="*/ 45 h 211"/>
                <a:gd name="T44" fmla="*/ 77 w 144"/>
                <a:gd name="T45" fmla="*/ 36 h 211"/>
                <a:gd name="T46" fmla="*/ 82 w 144"/>
                <a:gd name="T47" fmla="*/ 25 h 211"/>
                <a:gd name="T48" fmla="*/ 91 w 144"/>
                <a:gd name="T49" fmla="*/ 16 h 211"/>
                <a:gd name="T50" fmla="*/ 105 w 144"/>
                <a:gd name="T51" fmla="*/ 8 h 211"/>
                <a:gd name="T52" fmla="*/ 121 w 144"/>
                <a:gd name="T53" fmla="*/ 2 h 211"/>
                <a:gd name="T54" fmla="*/ 144 w 144"/>
                <a:gd name="T55" fmla="*/ 0 h 211"/>
                <a:gd name="T56" fmla="*/ 144 w 144"/>
                <a:gd name="T57" fmla="*/ 2 h 211"/>
                <a:gd name="T58" fmla="*/ 144 w 144"/>
                <a:gd name="T59" fmla="*/ 8 h 211"/>
                <a:gd name="T60" fmla="*/ 141 w 144"/>
                <a:gd name="T61" fmla="*/ 17 h 211"/>
                <a:gd name="T62" fmla="*/ 139 w 144"/>
                <a:gd name="T63" fmla="*/ 28 h 211"/>
                <a:gd name="T64" fmla="*/ 133 w 144"/>
                <a:gd name="T65" fmla="*/ 39 h 211"/>
                <a:gd name="T66" fmla="*/ 125 w 144"/>
                <a:gd name="T67" fmla="*/ 49 h 211"/>
                <a:gd name="T68" fmla="*/ 113 w 144"/>
                <a:gd name="T69" fmla="*/ 59 h 211"/>
                <a:gd name="T70" fmla="*/ 97 w 144"/>
                <a:gd name="T71" fmla="*/ 64 h 211"/>
                <a:gd name="T72" fmla="*/ 77 w 144"/>
                <a:gd name="T73" fmla="*/ 67 h 211"/>
                <a:gd name="T74" fmla="*/ 77 w 144"/>
                <a:gd name="T75" fmla="*/ 211 h 211"/>
                <a:gd name="T76" fmla="*/ 67 w 144"/>
                <a:gd name="T77" fmla="*/ 211 h 211"/>
                <a:gd name="T78" fmla="*/ 67 w 144"/>
                <a:gd name="T79" fmla="*/ 67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 h="211">
                  <a:moveTo>
                    <a:pt x="67" y="67"/>
                  </a:moveTo>
                  <a:lnTo>
                    <a:pt x="66" y="67"/>
                  </a:lnTo>
                  <a:lnTo>
                    <a:pt x="59" y="66"/>
                  </a:lnTo>
                  <a:lnTo>
                    <a:pt x="50" y="64"/>
                  </a:lnTo>
                  <a:lnTo>
                    <a:pt x="39" y="62"/>
                  </a:lnTo>
                  <a:lnTo>
                    <a:pt x="28" y="55"/>
                  </a:lnTo>
                  <a:lnTo>
                    <a:pt x="17" y="47"/>
                  </a:lnTo>
                  <a:lnTo>
                    <a:pt x="9" y="35"/>
                  </a:lnTo>
                  <a:lnTo>
                    <a:pt x="2" y="20"/>
                  </a:lnTo>
                  <a:lnTo>
                    <a:pt x="0" y="0"/>
                  </a:lnTo>
                  <a:lnTo>
                    <a:pt x="2" y="0"/>
                  </a:lnTo>
                  <a:lnTo>
                    <a:pt x="9" y="0"/>
                  </a:lnTo>
                  <a:lnTo>
                    <a:pt x="17" y="0"/>
                  </a:lnTo>
                  <a:lnTo>
                    <a:pt x="28" y="2"/>
                  </a:lnTo>
                  <a:lnTo>
                    <a:pt x="40" y="6"/>
                  </a:lnTo>
                  <a:lnTo>
                    <a:pt x="51" y="14"/>
                  </a:lnTo>
                  <a:lnTo>
                    <a:pt x="62" y="25"/>
                  </a:lnTo>
                  <a:lnTo>
                    <a:pt x="69" y="41"/>
                  </a:lnTo>
                  <a:lnTo>
                    <a:pt x="73" y="62"/>
                  </a:lnTo>
                  <a:lnTo>
                    <a:pt x="73" y="60"/>
                  </a:lnTo>
                  <a:lnTo>
                    <a:pt x="73" y="55"/>
                  </a:lnTo>
                  <a:lnTo>
                    <a:pt x="74" y="45"/>
                  </a:lnTo>
                  <a:lnTo>
                    <a:pt x="77" y="36"/>
                  </a:lnTo>
                  <a:lnTo>
                    <a:pt x="82" y="25"/>
                  </a:lnTo>
                  <a:lnTo>
                    <a:pt x="91" y="16"/>
                  </a:lnTo>
                  <a:lnTo>
                    <a:pt x="105" y="8"/>
                  </a:lnTo>
                  <a:lnTo>
                    <a:pt x="121" y="2"/>
                  </a:lnTo>
                  <a:lnTo>
                    <a:pt x="144" y="0"/>
                  </a:lnTo>
                  <a:lnTo>
                    <a:pt x="144" y="2"/>
                  </a:lnTo>
                  <a:lnTo>
                    <a:pt x="144" y="8"/>
                  </a:lnTo>
                  <a:lnTo>
                    <a:pt x="141" y="17"/>
                  </a:lnTo>
                  <a:lnTo>
                    <a:pt x="139" y="28"/>
                  </a:lnTo>
                  <a:lnTo>
                    <a:pt x="133" y="39"/>
                  </a:lnTo>
                  <a:lnTo>
                    <a:pt x="125" y="49"/>
                  </a:lnTo>
                  <a:lnTo>
                    <a:pt x="113" y="59"/>
                  </a:lnTo>
                  <a:lnTo>
                    <a:pt x="97" y="64"/>
                  </a:lnTo>
                  <a:lnTo>
                    <a:pt x="77" y="67"/>
                  </a:lnTo>
                  <a:lnTo>
                    <a:pt x="77" y="211"/>
                  </a:lnTo>
                  <a:lnTo>
                    <a:pt x="67" y="211"/>
                  </a:lnTo>
                  <a:lnTo>
                    <a:pt x="67" y="67"/>
                  </a:lnTo>
                  <a:close/>
                </a:path>
              </a:pathLst>
            </a:custGeom>
            <a:solidFill>
              <a:srgbClr val="D7D7D7"/>
            </a:solidFill>
            <a:ln w="0">
              <a:solidFill>
                <a:srgbClr val="D7D7D7"/>
              </a:solidFill>
              <a:prstDash val="solid"/>
              <a:round/>
              <a:headEnd/>
              <a:tailEnd/>
            </a:ln>
          </p:spPr>
          <p:txBody>
            <a:bodyPr/>
            <a:lstStyle/>
            <a:p>
              <a:endParaRPr lang="zh-TW" altLang="en-US"/>
            </a:p>
          </p:txBody>
        </p:sp>
        <p:sp>
          <p:nvSpPr>
            <p:cNvPr id="1036" name="Freeform 12"/>
            <p:cNvSpPr>
              <a:spLocks/>
            </p:cNvSpPr>
            <p:nvPr/>
          </p:nvSpPr>
          <p:spPr bwMode="gray">
            <a:xfrm>
              <a:off x="2631" y="457"/>
              <a:ext cx="89" cy="132"/>
            </a:xfrm>
            <a:custGeom>
              <a:avLst/>
              <a:gdLst>
                <a:gd name="T0" fmla="*/ 42 w 89"/>
                <a:gd name="T1" fmla="*/ 43 h 132"/>
                <a:gd name="T2" fmla="*/ 39 w 89"/>
                <a:gd name="T3" fmla="*/ 42 h 132"/>
                <a:gd name="T4" fmla="*/ 33 w 89"/>
                <a:gd name="T5" fmla="*/ 42 h 132"/>
                <a:gd name="T6" fmla="*/ 25 w 89"/>
                <a:gd name="T7" fmla="*/ 39 h 132"/>
                <a:gd name="T8" fmla="*/ 16 w 89"/>
                <a:gd name="T9" fmla="*/ 35 h 132"/>
                <a:gd name="T10" fmla="*/ 8 w 89"/>
                <a:gd name="T11" fmla="*/ 27 h 132"/>
                <a:gd name="T12" fmla="*/ 2 w 89"/>
                <a:gd name="T13" fmla="*/ 16 h 132"/>
                <a:gd name="T14" fmla="*/ 0 w 89"/>
                <a:gd name="T15" fmla="*/ 0 h 132"/>
                <a:gd name="T16" fmla="*/ 2 w 89"/>
                <a:gd name="T17" fmla="*/ 0 h 132"/>
                <a:gd name="T18" fmla="*/ 6 w 89"/>
                <a:gd name="T19" fmla="*/ 0 h 132"/>
                <a:gd name="T20" fmla="*/ 12 w 89"/>
                <a:gd name="T21" fmla="*/ 1 h 132"/>
                <a:gd name="T22" fmla="*/ 21 w 89"/>
                <a:gd name="T23" fmla="*/ 3 h 132"/>
                <a:gd name="T24" fmla="*/ 29 w 89"/>
                <a:gd name="T25" fmla="*/ 8 h 132"/>
                <a:gd name="T26" fmla="*/ 37 w 89"/>
                <a:gd name="T27" fmla="*/ 15 h 132"/>
                <a:gd name="T28" fmla="*/ 42 w 89"/>
                <a:gd name="T29" fmla="*/ 26 h 132"/>
                <a:gd name="T30" fmla="*/ 45 w 89"/>
                <a:gd name="T31" fmla="*/ 39 h 132"/>
                <a:gd name="T32" fmla="*/ 45 w 89"/>
                <a:gd name="T33" fmla="*/ 38 h 132"/>
                <a:gd name="T34" fmla="*/ 45 w 89"/>
                <a:gd name="T35" fmla="*/ 34 h 132"/>
                <a:gd name="T36" fmla="*/ 46 w 89"/>
                <a:gd name="T37" fmla="*/ 27 h 132"/>
                <a:gd name="T38" fmla="*/ 49 w 89"/>
                <a:gd name="T39" fmla="*/ 20 h 132"/>
                <a:gd name="T40" fmla="*/ 54 w 89"/>
                <a:gd name="T41" fmla="*/ 14 h 132"/>
                <a:gd name="T42" fmla="*/ 62 w 89"/>
                <a:gd name="T43" fmla="*/ 7 h 132"/>
                <a:gd name="T44" fmla="*/ 73 w 89"/>
                <a:gd name="T45" fmla="*/ 3 h 132"/>
                <a:gd name="T46" fmla="*/ 89 w 89"/>
                <a:gd name="T47" fmla="*/ 0 h 132"/>
                <a:gd name="T48" fmla="*/ 89 w 89"/>
                <a:gd name="T49" fmla="*/ 3 h 132"/>
                <a:gd name="T50" fmla="*/ 88 w 89"/>
                <a:gd name="T51" fmla="*/ 10 h 132"/>
                <a:gd name="T52" fmla="*/ 87 w 89"/>
                <a:gd name="T53" fmla="*/ 18 h 132"/>
                <a:gd name="T54" fmla="*/ 81 w 89"/>
                <a:gd name="T55" fmla="*/ 26 h 132"/>
                <a:gd name="T56" fmla="*/ 74 w 89"/>
                <a:gd name="T57" fmla="*/ 34 h 132"/>
                <a:gd name="T58" fmla="*/ 64 w 89"/>
                <a:gd name="T59" fmla="*/ 41 h 132"/>
                <a:gd name="T60" fmla="*/ 47 w 89"/>
                <a:gd name="T61" fmla="*/ 43 h 132"/>
                <a:gd name="T62" fmla="*/ 47 w 89"/>
                <a:gd name="T63" fmla="*/ 132 h 132"/>
                <a:gd name="T64" fmla="*/ 42 w 89"/>
                <a:gd name="T65" fmla="*/ 132 h 132"/>
                <a:gd name="T66" fmla="*/ 42 w 89"/>
                <a:gd name="T67" fmla="*/ 4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132">
                  <a:moveTo>
                    <a:pt x="42" y="43"/>
                  </a:moveTo>
                  <a:lnTo>
                    <a:pt x="39" y="42"/>
                  </a:lnTo>
                  <a:lnTo>
                    <a:pt x="33" y="42"/>
                  </a:lnTo>
                  <a:lnTo>
                    <a:pt x="25" y="39"/>
                  </a:lnTo>
                  <a:lnTo>
                    <a:pt x="16" y="35"/>
                  </a:lnTo>
                  <a:lnTo>
                    <a:pt x="8" y="27"/>
                  </a:lnTo>
                  <a:lnTo>
                    <a:pt x="2" y="16"/>
                  </a:lnTo>
                  <a:lnTo>
                    <a:pt x="0" y="0"/>
                  </a:lnTo>
                  <a:lnTo>
                    <a:pt x="2" y="0"/>
                  </a:lnTo>
                  <a:lnTo>
                    <a:pt x="6" y="0"/>
                  </a:lnTo>
                  <a:lnTo>
                    <a:pt x="12" y="1"/>
                  </a:lnTo>
                  <a:lnTo>
                    <a:pt x="21" y="3"/>
                  </a:lnTo>
                  <a:lnTo>
                    <a:pt x="29" y="8"/>
                  </a:lnTo>
                  <a:lnTo>
                    <a:pt x="37" y="15"/>
                  </a:lnTo>
                  <a:lnTo>
                    <a:pt x="42" y="26"/>
                  </a:lnTo>
                  <a:lnTo>
                    <a:pt x="45" y="39"/>
                  </a:lnTo>
                  <a:lnTo>
                    <a:pt x="45" y="38"/>
                  </a:lnTo>
                  <a:lnTo>
                    <a:pt x="45" y="34"/>
                  </a:lnTo>
                  <a:lnTo>
                    <a:pt x="46" y="27"/>
                  </a:lnTo>
                  <a:lnTo>
                    <a:pt x="49" y="20"/>
                  </a:lnTo>
                  <a:lnTo>
                    <a:pt x="54" y="14"/>
                  </a:lnTo>
                  <a:lnTo>
                    <a:pt x="62" y="7"/>
                  </a:lnTo>
                  <a:lnTo>
                    <a:pt x="73" y="3"/>
                  </a:lnTo>
                  <a:lnTo>
                    <a:pt x="89" y="0"/>
                  </a:lnTo>
                  <a:lnTo>
                    <a:pt x="89" y="3"/>
                  </a:lnTo>
                  <a:lnTo>
                    <a:pt x="88" y="10"/>
                  </a:lnTo>
                  <a:lnTo>
                    <a:pt x="87" y="18"/>
                  </a:lnTo>
                  <a:lnTo>
                    <a:pt x="81" y="26"/>
                  </a:lnTo>
                  <a:lnTo>
                    <a:pt x="74" y="34"/>
                  </a:lnTo>
                  <a:lnTo>
                    <a:pt x="64" y="41"/>
                  </a:lnTo>
                  <a:lnTo>
                    <a:pt x="47" y="43"/>
                  </a:lnTo>
                  <a:lnTo>
                    <a:pt x="47" y="132"/>
                  </a:lnTo>
                  <a:lnTo>
                    <a:pt x="42" y="132"/>
                  </a:lnTo>
                  <a:lnTo>
                    <a:pt x="42" y="43"/>
                  </a:lnTo>
                  <a:close/>
                </a:path>
              </a:pathLst>
            </a:custGeom>
            <a:solidFill>
              <a:srgbClr val="D7D7D7"/>
            </a:solidFill>
            <a:ln w="0">
              <a:solidFill>
                <a:srgbClr val="D7D7D7"/>
              </a:solidFill>
              <a:prstDash val="solid"/>
              <a:round/>
              <a:headEnd/>
              <a:tailEnd/>
            </a:ln>
          </p:spPr>
          <p:txBody>
            <a:bodyPr/>
            <a:lstStyle/>
            <a:p>
              <a:endParaRPr lang="zh-TW" altLang="en-US"/>
            </a:p>
          </p:txBody>
        </p:sp>
        <p:sp>
          <p:nvSpPr>
            <p:cNvPr id="1037" name="Freeform 13"/>
            <p:cNvSpPr>
              <a:spLocks/>
            </p:cNvSpPr>
            <p:nvPr/>
          </p:nvSpPr>
          <p:spPr bwMode="gray">
            <a:xfrm>
              <a:off x="2430" y="403"/>
              <a:ext cx="88" cy="186"/>
            </a:xfrm>
            <a:custGeom>
              <a:avLst/>
              <a:gdLst>
                <a:gd name="T0" fmla="*/ 43 w 88"/>
                <a:gd name="T1" fmla="*/ 43 h 186"/>
                <a:gd name="T2" fmla="*/ 41 w 88"/>
                <a:gd name="T3" fmla="*/ 43 h 186"/>
                <a:gd name="T4" fmla="*/ 35 w 88"/>
                <a:gd name="T5" fmla="*/ 43 h 186"/>
                <a:gd name="T6" fmla="*/ 27 w 88"/>
                <a:gd name="T7" fmla="*/ 41 h 186"/>
                <a:gd name="T8" fmla="*/ 18 w 88"/>
                <a:gd name="T9" fmla="*/ 35 h 186"/>
                <a:gd name="T10" fmla="*/ 8 w 88"/>
                <a:gd name="T11" fmla="*/ 28 h 186"/>
                <a:gd name="T12" fmla="*/ 3 w 88"/>
                <a:gd name="T13" fmla="*/ 16 h 186"/>
                <a:gd name="T14" fmla="*/ 0 w 88"/>
                <a:gd name="T15" fmla="*/ 0 h 186"/>
                <a:gd name="T16" fmla="*/ 3 w 88"/>
                <a:gd name="T17" fmla="*/ 0 h 186"/>
                <a:gd name="T18" fmla="*/ 8 w 88"/>
                <a:gd name="T19" fmla="*/ 0 h 186"/>
                <a:gd name="T20" fmla="*/ 17 w 88"/>
                <a:gd name="T21" fmla="*/ 1 h 186"/>
                <a:gd name="T22" fmla="*/ 26 w 88"/>
                <a:gd name="T23" fmla="*/ 6 h 186"/>
                <a:gd name="T24" fmla="*/ 35 w 88"/>
                <a:gd name="T25" fmla="*/ 12 h 186"/>
                <a:gd name="T26" fmla="*/ 42 w 88"/>
                <a:gd name="T27" fmla="*/ 24 h 186"/>
                <a:gd name="T28" fmla="*/ 48 w 88"/>
                <a:gd name="T29" fmla="*/ 41 h 186"/>
                <a:gd name="T30" fmla="*/ 48 w 88"/>
                <a:gd name="T31" fmla="*/ 90 h 186"/>
                <a:gd name="T32" fmla="*/ 48 w 88"/>
                <a:gd name="T33" fmla="*/ 88 h 186"/>
                <a:gd name="T34" fmla="*/ 48 w 88"/>
                <a:gd name="T35" fmla="*/ 82 h 186"/>
                <a:gd name="T36" fmla="*/ 50 w 88"/>
                <a:gd name="T37" fmla="*/ 74 h 186"/>
                <a:gd name="T38" fmla="*/ 54 w 88"/>
                <a:gd name="T39" fmla="*/ 66 h 186"/>
                <a:gd name="T40" fmla="*/ 61 w 88"/>
                <a:gd name="T41" fmla="*/ 58 h 186"/>
                <a:gd name="T42" fmla="*/ 72 w 88"/>
                <a:gd name="T43" fmla="*/ 53 h 186"/>
                <a:gd name="T44" fmla="*/ 87 w 88"/>
                <a:gd name="T45" fmla="*/ 50 h 186"/>
                <a:gd name="T46" fmla="*/ 88 w 88"/>
                <a:gd name="T47" fmla="*/ 51 h 186"/>
                <a:gd name="T48" fmla="*/ 88 w 88"/>
                <a:gd name="T49" fmla="*/ 57 h 186"/>
                <a:gd name="T50" fmla="*/ 87 w 88"/>
                <a:gd name="T51" fmla="*/ 64 h 186"/>
                <a:gd name="T52" fmla="*/ 84 w 88"/>
                <a:gd name="T53" fmla="*/ 72 h 186"/>
                <a:gd name="T54" fmla="*/ 80 w 88"/>
                <a:gd name="T55" fmla="*/ 80 h 186"/>
                <a:gd name="T56" fmla="*/ 73 w 88"/>
                <a:gd name="T57" fmla="*/ 86 h 186"/>
                <a:gd name="T58" fmla="*/ 62 w 88"/>
                <a:gd name="T59" fmla="*/ 92 h 186"/>
                <a:gd name="T60" fmla="*/ 48 w 88"/>
                <a:gd name="T61" fmla="*/ 93 h 186"/>
                <a:gd name="T62" fmla="*/ 48 w 88"/>
                <a:gd name="T63" fmla="*/ 186 h 186"/>
                <a:gd name="T64" fmla="*/ 43 w 88"/>
                <a:gd name="T65" fmla="*/ 186 h 186"/>
                <a:gd name="T66" fmla="*/ 43 w 88"/>
                <a:gd name="T67" fmla="*/ 143 h 186"/>
                <a:gd name="T68" fmla="*/ 42 w 88"/>
                <a:gd name="T69" fmla="*/ 143 h 186"/>
                <a:gd name="T70" fmla="*/ 37 w 88"/>
                <a:gd name="T71" fmla="*/ 142 h 186"/>
                <a:gd name="T72" fmla="*/ 29 w 88"/>
                <a:gd name="T73" fmla="*/ 140 h 186"/>
                <a:gd name="T74" fmla="*/ 22 w 88"/>
                <a:gd name="T75" fmla="*/ 136 h 186"/>
                <a:gd name="T76" fmla="*/ 14 w 88"/>
                <a:gd name="T77" fmla="*/ 130 h 186"/>
                <a:gd name="T78" fmla="*/ 8 w 88"/>
                <a:gd name="T79" fmla="*/ 120 h 186"/>
                <a:gd name="T80" fmla="*/ 7 w 88"/>
                <a:gd name="T81" fmla="*/ 105 h 186"/>
                <a:gd name="T82" fmla="*/ 8 w 88"/>
                <a:gd name="T83" fmla="*/ 105 h 186"/>
                <a:gd name="T84" fmla="*/ 12 w 88"/>
                <a:gd name="T85" fmla="*/ 107 h 186"/>
                <a:gd name="T86" fmla="*/ 19 w 88"/>
                <a:gd name="T87" fmla="*/ 108 h 186"/>
                <a:gd name="T88" fmla="*/ 26 w 88"/>
                <a:gd name="T89" fmla="*/ 111 h 186"/>
                <a:gd name="T90" fmla="*/ 34 w 88"/>
                <a:gd name="T91" fmla="*/ 117 h 186"/>
                <a:gd name="T92" fmla="*/ 39 w 88"/>
                <a:gd name="T93" fmla="*/ 127 h 186"/>
                <a:gd name="T94" fmla="*/ 43 w 88"/>
                <a:gd name="T95" fmla="*/ 140 h 186"/>
                <a:gd name="T96" fmla="*/ 43 w 88"/>
                <a:gd name="T97" fmla="*/ 4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 h="186">
                  <a:moveTo>
                    <a:pt x="43" y="43"/>
                  </a:moveTo>
                  <a:lnTo>
                    <a:pt x="41" y="43"/>
                  </a:lnTo>
                  <a:lnTo>
                    <a:pt x="35" y="43"/>
                  </a:lnTo>
                  <a:lnTo>
                    <a:pt x="27" y="41"/>
                  </a:lnTo>
                  <a:lnTo>
                    <a:pt x="18" y="35"/>
                  </a:lnTo>
                  <a:lnTo>
                    <a:pt x="8" y="28"/>
                  </a:lnTo>
                  <a:lnTo>
                    <a:pt x="3" y="16"/>
                  </a:lnTo>
                  <a:lnTo>
                    <a:pt x="0" y="0"/>
                  </a:lnTo>
                  <a:lnTo>
                    <a:pt x="3" y="0"/>
                  </a:lnTo>
                  <a:lnTo>
                    <a:pt x="8" y="0"/>
                  </a:lnTo>
                  <a:lnTo>
                    <a:pt x="17" y="1"/>
                  </a:lnTo>
                  <a:lnTo>
                    <a:pt x="26" y="6"/>
                  </a:lnTo>
                  <a:lnTo>
                    <a:pt x="35" y="12"/>
                  </a:lnTo>
                  <a:lnTo>
                    <a:pt x="42" y="24"/>
                  </a:lnTo>
                  <a:lnTo>
                    <a:pt x="48" y="41"/>
                  </a:lnTo>
                  <a:lnTo>
                    <a:pt x="48" y="90"/>
                  </a:lnTo>
                  <a:lnTo>
                    <a:pt x="48" y="88"/>
                  </a:lnTo>
                  <a:lnTo>
                    <a:pt x="48" y="82"/>
                  </a:lnTo>
                  <a:lnTo>
                    <a:pt x="50" y="74"/>
                  </a:lnTo>
                  <a:lnTo>
                    <a:pt x="54" y="66"/>
                  </a:lnTo>
                  <a:lnTo>
                    <a:pt x="61" y="58"/>
                  </a:lnTo>
                  <a:lnTo>
                    <a:pt x="72" y="53"/>
                  </a:lnTo>
                  <a:lnTo>
                    <a:pt x="87" y="50"/>
                  </a:lnTo>
                  <a:lnTo>
                    <a:pt x="88" y="51"/>
                  </a:lnTo>
                  <a:lnTo>
                    <a:pt x="88" y="57"/>
                  </a:lnTo>
                  <a:lnTo>
                    <a:pt x="87" y="64"/>
                  </a:lnTo>
                  <a:lnTo>
                    <a:pt x="84" y="72"/>
                  </a:lnTo>
                  <a:lnTo>
                    <a:pt x="80" y="80"/>
                  </a:lnTo>
                  <a:lnTo>
                    <a:pt x="73" y="86"/>
                  </a:lnTo>
                  <a:lnTo>
                    <a:pt x="62" y="92"/>
                  </a:lnTo>
                  <a:lnTo>
                    <a:pt x="48" y="93"/>
                  </a:lnTo>
                  <a:lnTo>
                    <a:pt x="48" y="186"/>
                  </a:lnTo>
                  <a:lnTo>
                    <a:pt x="43" y="186"/>
                  </a:lnTo>
                  <a:lnTo>
                    <a:pt x="43" y="143"/>
                  </a:lnTo>
                  <a:lnTo>
                    <a:pt x="42" y="143"/>
                  </a:lnTo>
                  <a:lnTo>
                    <a:pt x="37" y="142"/>
                  </a:lnTo>
                  <a:lnTo>
                    <a:pt x="29" y="140"/>
                  </a:lnTo>
                  <a:lnTo>
                    <a:pt x="22" y="136"/>
                  </a:lnTo>
                  <a:lnTo>
                    <a:pt x="14" y="130"/>
                  </a:lnTo>
                  <a:lnTo>
                    <a:pt x="8" y="120"/>
                  </a:lnTo>
                  <a:lnTo>
                    <a:pt x="7" y="105"/>
                  </a:lnTo>
                  <a:lnTo>
                    <a:pt x="8" y="105"/>
                  </a:lnTo>
                  <a:lnTo>
                    <a:pt x="12" y="107"/>
                  </a:lnTo>
                  <a:lnTo>
                    <a:pt x="19" y="108"/>
                  </a:lnTo>
                  <a:lnTo>
                    <a:pt x="26" y="111"/>
                  </a:lnTo>
                  <a:lnTo>
                    <a:pt x="34" y="117"/>
                  </a:lnTo>
                  <a:lnTo>
                    <a:pt x="39" y="127"/>
                  </a:lnTo>
                  <a:lnTo>
                    <a:pt x="43" y="140"/>
                  </a:lnTo>
                  <a:lnTo>
                    <a:pt x="43" y="43"/>
                  </a:lnTo>
                  <a:close/>
                </a:path>
              </a:pathLst>
            </a:custGeom>
            <a:solidFill>
              <a:srgbClr val="D7D7D7"/>
            </a:solidFill>
            <a:ln w="0">
              <a:solidFill>
                <a:srgbClr val="D7D7D7"/>
              </a:solidFill>
              <a:prstDash val="solid"/>
              <a:round/>
              <a:headEnd/>
              <a:tailEnd/>
            </a:ln>
          </p:spPr>
          <p:txBody>
            <a:bodyPr/>
            <a:lstStyle/>
            <a:p>
              <a:endParaRPr lang="zh-TW" altLang="en-US"/>
            </a:p>
          </p:txBody>
        </p:sp>
        <p:sp>
          <p:nvSpPr>
            <p:cNvPr id="1038" name="Freeform 14"/>
            <p:cNvSpPr>
              <a:spLocks/>
            </p:cNvSpPr>
            <p:nvPr/>
          </p:nvSpPr>
          <p:spPr bwMode="gray">
            <a:xfrm>
              <a:off x="1914" y="233"/>
              <a:ext cx="166" cy="356"/>
            </a:xfrm>
            <a:custGeom>
              <a:avLst/>
              <a:gdLst>
                <a:gd name="T0" fmla="*/ 85 w 166"/>
                <a:gd name="T1" fmla="*/ 84 h 356"/>
                <a:gd name="T2" fmla="*/ 101 w 166"/>
                <a:gd name="T3" fmla="*/ 81 h 356"/>
                <a:gd name="T4" fmla="*/ 124 w 166"/>
                <a:gd name="T5" fmla="*/ 73 h 356"/>
                <a:gd name="T6" fmla="*/ 148 w 166"/>
                <a:gd name="T7" fmla="*/ 56 h 356"/>
                <a:gd name="T8" fmla="*/ 163 w 166"/>
                <a:gd name="T9" fmla="*/ 23 h 356"/>
                <a:gd name="T10" fmla="*/ 163 w 166"/>
                <a:gd name="T11" fmla="*/ 0 h 356"/>
                <a:gd name="T12" fmla="*/ 148 w 166"/>
                <a:gd name="T13" fmla="*/ 0 h 356"/>
                <a:gd name="T14" fmla="*/ 125 w 166"/>
                <a:gd name="T15" fmla="*/ 6 h 356"/>
                <a:gd name="T16" fmla="*/ 101 w 166"/>
                <a:gd name="T17" fmla="*/ 22 h 356"/>
                <a:gd name="T18" fmla="*/ 82 w 166"/>
                <a:gd name="T19" fmla="*/ 54 h 356"/>
                <a:gd name="T20" fmla="*/ 77 w 166"/>
                <a:gd name="T21" fmla="*/ 173 h 356"/>
                <a:gd name="T22" fmla="*/ 77 w 166"/>
                <a:gd name="T23" fmla="*/ 165 h 356"/>
                <a:gd name="T24" fmla="*/ 71 w 166"/>
                <a:gd name="T25" fmla="*/ 146 h 356"/>
                <a:gd name="T26" fmla="*/ 60 w 166"/>
                <a:gd name="T27" fmla="*/ 123 h 356"/>
                <a:gd name="T28" fmla="*/ 38 w 166"/>
                <a:gd name="T29" fmla="*/ 104 h 356"/>
                <a:gd name="T30" fmla="*/ 0 w 166"/>
                <a:gd name="T31" fmla="*/ 96 h 356"/>
                <a:gd name="T32" fmla="*/ 0 w 166"/>
                <a:gd name="T33" fmla="*/ 103 h 356"/>
                <a:gd name="T34" fmla="*/ 0 w 166"/>
                <a:gd name="T35" fmla="*/ 120 h 356"/>
                <a:gd name="T36" fmla="*/ 8 w 166"/>
                <a:gd name="T37" fmla="*/ 143 h 356"/>
                <a:gd name="T38" fmla="*/ 24 w 166"/>
                <a:gd name="T39" fmla="*/ 163 h 356"/>
                <a:gd name="T40" fmla="*/ 55 w 166"/>
                <a:gd name="T41" fmla="*/ 177 h 356"/>
                <a:gd name="T42" fmla="*/ 77 w 166"/>
                <a:gd name="T43" fmla="*/ 356 h 356"/>
                <a:gd name="T44" fmla="*/ 82 w 166"/>
                <a:gd name="T45" fmla="*/ 274 h 356"/>
                <a:gd name="T46" fmla="*/ 91 w 166"/>
                <a:gd name="T47" fmla="*/ 273 h 356"/>
                <a:gd name="T48" fmla="*/ 112 w 166"/>
                <a:gd name="T49" fmla="*/ 267 h 356"/>
                <a:gd name="T50" fmla="*/ 135 w 166"/>
                <a:gd name="T51" fmla="*/ 252 h 356"/>
                <a:gd name="T52" fmla="*/ 151 w 166"/>
                <a:gd name="T53" fmla="*/ 224 h 356"/>
                <a:gd name="T54" fmla="*/ 152 w 166"/>
                <a:gd name="T55" fmla="*/ 203 h 356"/>
                <a:gd name="T56" fmla="*/ 137 w 166"/>
                <a:gd name="T57" fmla="*/ 204 h 356"/>
                <a:gd name="T58" fmla="*/ 117 w 166"/>
                <a:gd name="T59" fmla="*/ 211 h 356"/>
                <a:gd name="T60" fmla="*/ 97 w 166"/>
                <a:gd name="T61" fmla="*/ 231 h 356"/>
                <a:gd name="T62" fmla="*/ 82 w 166"/>
                <a:gd name="T63" fmla="*/ 267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6" h="356">
                  <a:moveTo>
                    <a:pt x="82" y="84"/>
                  </a:moveTo>
                  <a:lnTo>
                    <a:pt x="85" y="84"/>
                  </a:lnTo>
                  <a:lnTo>
                    <a:pt x="91" y="84"/>
                  </a:lnTo>
                  <a:lnTo>
                    <a:pt x="101" y="81"/>
                  </a:lnTo>
                  <a:lnTo>
                    <a:pt x="112" y="78"/>
                  </a:lnTo>
                  <a:lnTo>
                    <a:pt x="124" y="73"/>
                  </a:lnTo>
                  <a:lnTo>
                    <a:pt x="136" y="66"/>
                  </a:lnTo>
                  <a:lnTo>
                    <a:pt x="148" y="56"/>
                  </a:lnTo>
                  <a:lnTo>
                    <a:pt x="156" y="42"/>
                  </a:lnTo>
                  <a:lnTo>
                    <a:pt x="163" y="23"/>
                  </a:lnTo>
                  <a:lnTo>
                    <a:pt x="166" y="2"/>
                  </a:lnTo>
                  <a:lnTo>
                    <a:pt x="163" y="0"/>
                  </a:lnTo>
                  <a:lnTo>
                    <a:pt x="158" y="0"/>
                  </a:lnTo>
                  <a:lnTo>
                    <a:pt x="148" y="0"/>
                  </a:lnTo>
                  <a:lnTo>
                    <a:pt x="137" y="3"/>
                  </a:lnTo>
                  <a:lnTo>
                    <a:pt x="125" y="6"/>
                  </a:lnTo>
                  <a:lnTo>
                    <a:pt x="113" y="12"/>
                  </a:lnTo>
                  <a:lnTo>
                    <a:pt x="101" y="22"/>
                  </a:lnTo>
                  <a:lnTo>
                    <a:pt x="90" y="35"/>
                  </a:lnTo>
                  <a:lnTo>
                    <a:pt x="82" y="54"/>
                  </a:lnTo>
                  <a:lnTo>
                    <a:pt x="77" y="78"/>
                  </a:lnTo>
                  <a:lnTo>
                    <a:pt x="77" y="173"/>
                  </a:lnTo>
                  <a:lnTo>
                    <a:pt x="77" y="170"/>
                  </a:lnTo>
                  <a:lnTo>
                    <a:pt x="77" y="165"/>
                  </a:lnTo>
                  <a:lnTo>
                    <a:pt x="74" y="157"/>
                  </a:lnTo>
                  <a:lnTo>
                    <a:pt x="71" y="146"/>
                  </a:lnTo>
                  <a:lnTo>
                    <a:pt x="67" y="134"/>
                  </a:lnTo>
                  <a:lnTo>
                    <a:pt x="60" y="123"/>
                  </a:lnTo>
                  <a:lnTo>
                    <a:pt x="50" y="112"/>
                  </a:lnTo>
                  <a:lnTo>
                    <a:pt x="38" y="104"/>
                  </a:lnTo>
                  <a:lnTo>
                    <a:pt x="20" y="97"/>
                  </a:lnTo>
                  <a:lnTo>
                    <a:pt x="0" y="96"/>
                  </a:lnTo>
                  <a:lnTo>
                    <a:pt x="0" y="97"/>
                  </a:lnTo>
                  <a:lnTo>
                    <a:pt x="0" y="103"/>
                  </a:lnTo>
                  <a:lnTo>
                    <a:pt x="0" y="111"/>
                  </a:lnTo>
                  <a:lnTo>
                    <a:pt x="0" y="120"/>
                  </a:lnTo>
                  <a:lnTo>
                    <a:pt x="2" y="131"/>
                  </a:lnTo>
                  <a:lnTo>
                    <a:pt x="8" y="143"/>
                  </a:lnTo>
                  <a:lnTo>
                    <a:pt x="15" y="154"/>
                  </a:lnTo>
                  <a:lnTo>
                    <a:pt x="24" y="163"/>
                  </a:lnTo>
                  <a:lnTo>
                    <a:pt x="38" y="171"/>
                  </a:lnTo>
                  <a:lnTo>
                    <a:pt x="55" y="177"/>
                  </a:lnTo>
                  <a:lnTo>
                    <a:pt x="77" y="178"/>
                  </a:lnTo>
                  <a:lnTo>
                    <a:pt x="77" y="356"/>
                  </a:lnTo>
                  <a:lnTo>
                    <a:pt x="82" y="356"/>
                  </a:lnTo>
                  <a:lnTo>
                    <a:pt x="82" y="274"/>
                  </a:lnTo>
                  <a:lnTo>
                    <a:pt x="85" y="273"/>
                  </a:lnTo>
                  <a:lnTo>
                    <a:pt x="91" y="273"/>
                  </a:lnTo>
                  <a:lnTo>
                    <a:pt x="101" y="271"/>
                  </a:lnTo>
                  <a:lnTo>
                    <a:pt x="112" y="267"/>
                  </a:lnTo>
                  <a:lnTo>
                    <a:pt x="124" y="262"/>
                  </a:lnTo>
                  <a:lnTo>
                    <a:pt x="135" y="252"/>
                  </a:lnTo>
                  <a:lnTo>
                    <a:pt x="144" y="240"/>
                  </a:lnTo>
                  <a:lnTo>
                    <a:pt x="151" y="224"/>
                  </a:lnTo>
                  <a:lnTo>
                    <a:pt x="154" y="203"/>
                  </a:lnTo>
                  <a:lnTo>
                    <a:pt x="152" y="203"/>
                  </a:lnTo>
                  <a:lnTo>
                    <a:pt x="145" y="203"/>
                  </a:lnTo>
                  <a:lnTo>
                    <a:pt x="137" y="204"/>
                  </a:lnTo>
                  <a:lnTo>
                    <a:pt x="128" y="207"/>
                  </a:lnTo>
                  <a:lnTo>
                    <a:pt x="117" y="211"/>
                  </a:lnTo>
                  <a:lnTo>
                    <a:pt x="106" y="219"/>
                  </a:lnTo>
                  <a:lnTo>
                    <a:pt x="97" y="231"/>
                  </a:lnTo>
                  <a:lnTo>
                    <a:pt x="89" y="247"/>
                  </a:lnTo>
                  <a:lnTo>
                    <a:pt x="82" y="267"/>
                  </a:lnTo>
                  <a:lnTo>
                    <a:pt x="82" y="84"/>
                  </a:lnTo>
                  <a:close/>
                </a:path>
              </a:pathLst>
            </a:custGeom>
            <a:solidFill>
              <a:srgbClr val="D7D7D7"/>
            </a:solidFill>
            <a:ln w="0">
              <a:solidFill>
                <a:srgbClr val="D7D7D7"/>
              </a:solidFill>
              <a:prstDash val="solid"/>
              <a:round/>
              <a:headEnd/>
              <a:tailEnd/>
            </a:ln>
          </p:spPr>
          <p:txBody>
            <a:bodyPr/>
            <a:lstStyle/>
            <a:p>
              <a:endParaRPr lang="zh-TW" altLang="en-US"/>
            </a:p>
          </p:txBody>
        </p:sp>
        <p:sp>
          <p:nvSpPr>
            <p:cNvPr id="1039" name="Freeform 15"/>
            <p:cNvSpPr>
              <a:spLocks/>
            </p:cNvSpPr>
            <p:nvPr/>
          </p:nvSpPr>
          <p:spPr bwMode="gray">
            <a:xfrm>
              <a:off x="2514" y="379"/>
              <a:ext cx="92" cy="210"/>
            </a:xfrm>
            <a:custGeom>
              <a:avLst/>
              <a:gdLst>
                <a:gd name="T0" fmla="*/ 43 w 92"/>
                <a:gd name="T1" fmla="*/ 162 h 210"/>
                <a:gd name="T2" fmla="*/ 36 w 92"/>
                <a:gd name="T3" fmla="*/ 160 h 210"/>
                <a:gd name="T4" fmla="*/ 23 w 92"/>
                <a:gd name="T5" fmla="*/ 155 h 210"/>
                <a:gd name="T6" fmla="*/ 12 w 92"/>
                <a:gd name="T7" fmla="*/ 141 h 210"/>
                <a:gd name="T8" fmla="*/ 12 w 92"/>
                <a:gd name="T9" fmla="*/ 129 h 210"/>
                <a:gd name="T10" fmla="*/ 23 w 92"/>
                <a:gd name="T11" fmla="*/ 132 h 210"/>
                <a:gd name="T12" fmla="*/ 38 w 92"/>
                <a:gd name="T13" fmla="*/ 145 h 210"/>
                <a:gd name="T14" fmla="*/ 43 w 92"/>
                <a:gd name="T15" fmla="*/ 108 h 210"/>
                <a:gd name="T16" fmla="*/ 35 w 92"/>
                <a:gd name="T17" fmla="*/ 106 h 210"/>
                <a:gd name="T18" fmla="*/ 20 w 92"/>
                <a:gd name="T19" fmla="*/ 101 h 210"/>
                <a:gd name="T20" fmla="*/ 7 w 92"/>
                <a:gd name="T21" fmla="*/ 83 h 210"/>
                <a:gd name="T22" fmla="*/ 7 w 92"/>
                <a:gd name="T23" fmla="*/ 70 h 210"/>
                <a:gd name="T24" fmla="*/ 17 w 92"/>
                <a:gd name="T25" fmla="*/ 71 h 210"/>
                <a:gd name="T26" fmla="*/ 31 w 92"/>
                <a:gd name="T27" fmla="*/ 81 h 210"/>
                <a:gd name="T28" fmla="*/ 43 w 92"/>
                <a:gd name="T29" fmla="*/ 105 h 210"/>
                <a:gd name="T30" fmla="*/ 40 w 92"/>
                <a:gd name="T31" fmla="*/ 43 h 210"/>
                <a:gd name="T32" fmla="*/ 26 w 92"/>
                <a:gd name="T33" fmla="*/ 39 h 210"/>
                <a:gd name="T34" fmla="*/ 8 w 92"/>
                <a:gd name="T35" fmla="*/ 27 h 210"/>
                <a:gd name="T36" fmla="*/ 0 w 92"/>
                <a:gd name="T37" fmla="*/ 0 h 210"/>
                <a:gd name="T38" fmla="*/ 7 w 92"/>
                <a:gd name="T39" fmla="*/ 0 h 210"/>
                <a:gd name="T40" fmla="*/ 23 w 92"/>
                <a:gd name="T41" fmla="*/ 5 h 210"/>
                <a:gd name="T42" fmla="*/ 39 w 92"/>
                <a:gd name="T43" fmla="*/ 23 h 210"/>
                <a:gd name="T44" fmla="*/ 46 w 92"/>
                <a:gd name="T45" fmla="*/ 38 h 210"/>
                <a:gd name="T46" fmla="*/ 51 w 92"/>
                <a:gd name="T47" fmla="*/ 24 h 210"/>
                <a:gd name="T48" fmla="*/ 66 w 92"/>
                <a:gd name="T49" fmla="*/ 8 h 210"/>
                <a:gd name="T50" fmla="*/ 92 w 92"/>
                <a:gd name="T51" fmla="*/ 0 h 210"/>
                <a:gd name="T52" fmla="*/ 90 w 92"/>
                <a:gd name="T53" fmla="*/ 8 h 210"/>
                <a:gd name="T54" fmla="*/ 82 w 92"/>
                <a:gd name="T55" fmla="*/ 25 h 210"/>
                <a:gd name="T56" fmla="*/ 63 w 92"/>
                <a:gd name="T57" fmla="*/ 40 h 210"/>
                <a:gd name="T58" fmla="*/ 49 w 92"/>
                <a:gd name="T59" fmla="*/ 124 h 210"/>
                <a:gd name="T60" fmla="*/ 50 w 92"/>
                <a:gd name="T61" fmla="*/ 116 h 210"/>
                <a:gd name="T62" fmla="*/ 59 w 92"/>
                <a:gd name="T63" fmla="*/ 100 h 210"/>
                <a:gd name="T64" fmla="*/ 81 w 92"/>
                <a:gd name="T65" fmla="*/ 92 h 210"/>
                <a:gd name="T66" fmla="*/ 80 w 92"/>
                <a:gd name="T67" fmla="*/ 98 h 210"/>
                <a:gd name="T68" fmla="*/ 73 w 92"/>
                <a:gd name="T69" fmla="*/ 114 h 210"/>
                <a:gd name="T70" fmla="*/ 59 w 92"/>
                <a:gd name="T71" fmla="*/ 127 h 210"/>
                <a:gd name="T72" fmla="*/ 49 w 92"/>
                <a:gd name="T73"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210">
                  <a:moveTo>
                    <a:pt x="43" y="210"/>
                  </a:moveTo>
                  <a:lnTo>
                    <a:pt x="43" y="162"/>
                  </a:lnTo>
                  <a:lnTo>
                    <a:pt x="40" y="162"/>
                  </a:lnTo>
                  <a:lnTo>
                    <a:pt x="36" y="160"/>
                  </a:lnTo>
                  <a:lnTo>
                    <a:pt x="30" y="159"/>
                  </a:lnTo>
                  <a:lnTo>
                    <a:pt x="23" y="155"/>
                  </a:lnTo>
                  <a:lnTo>
                    <a:pt x="16" y="150"/>
                  </a:lnTo>
                  <a:lnTo>
                    <a:pt x="12" y="141"/>
                  </a:lnTo>
                  <a:lnTo>
                    <a:pt x="11" y="129"/>
                  </a:lnTo>
                  <a:lnTo>
                    <a:pt x="12" y="129"/>
                  </a:lnTo>
                  <a:lnTo>
                    <a:pt x="16" y="129"/>
                  </a:lnTo>
                  <a:lnTo>
                    <a:pt x="23" y="132"/>
                  </a:lnTo>
                  <a:lnTo>
                    <a:pt x="31" y="137"/>
                  </a:lnTo>
                  <a:lnTo>
                    <a:pt x="38" y="145"/>
                  </a:lnTo>
                  <a:lnTo>
                    <a:pt x="43" y="159"/>
                  </a:lnTo>
                  <a:lnTo>
                    <a:pt x="43" y="108"/>
                  </a:lnTo>
                  <a:lnTo>
                    <a:pt x="40" y="108"/>
                  </a:lnTo>
                  <a:lnTo>
                    <a:pt x="35" y="106"/>
                  </a:lnTo>
                  <a:lnTo>
                    <a:pt x="28" y="105"/>
                  </a:lnTo>
                  <a:lnTo>
                    <a:pt x="20" y="101"/>
                  </a:lnTo>
                  <a:lnTo>
                    <a:pt x="12" y="94"/>
                  </a:lnTo>
                  <a:lnTo>
                    <a:pt x="7" y="83"/>
                  </a:lnTo>
                  <a:lnTo>
                    <a:pt x="5" y="70"/>
                  </a:lnTo>
                  <a:lnTo>
                    <a:pt x="7" y="70"/>
                  </a:lnTo>
                  <a:lnTo>
                    <a:pt x="11" y="70"/>
                  </a:lnTo>
                  <a:lnTo>
                    <a:pt x="17" y="71"/>
                  </a:lnTo>
                  <a:lnTo>
                    <a:pt x="24" y="74"/>
                  </a:lnTo>
                  <a:lnTo>
                    <a:pt x="31" y="81"/>
                  </a:lnTo>
                  <a:lnTo>
                    <a:pt x="38" y="90"/>
                  </a:lnTo>
                  <a:lnTo>
                    <a:pt x="43" y="105"/>
                  </a:lnTo>
                  <a:lnTo>
                    <a:pt x="43" y="43"/>
                  </a:lnTo>
                  <a:lnTo>
                    <a:pt x="40" y="43"/>
                  </a:lnTo>
                  <a:lnTo>
                    <a:pt x="34" y="42"/>
                  </a:lnTo>
                  <a:lnTo>
                    <a:pt x="26" y="39"/>
                  </a:lnTo>
                  <a:lnTo>
                    <a:pt x="16" y="35"/>
                  </a:lnTo>
                  <a:lnTo>
                    <a:pt x="8" y="27"/>
                  </a:lnTo>
                  <a:lnTo>
                    <a:pt x="1" y="16"/>
                  </a:lnTo>
                  <a:lnTo>
                    <a:pt x="0" y="0"/>
                  </a:lnTo>
                  <a:lnTo>
                    <a:pt x="1" y="0"/>
                  </a:lnTo>
                  <a:lnTo>
                    <a:pt x="7" y="0"/>
                  </a:lnTo>
                  <a:lnTo>
                    <a:pt x="13" y="1"/>
                  </a:lnTo>
                  <a:lnTo>
                    <a:pt x="23" y="5"/>
                  </a:lnTo>
                  <a:lnTo>
                    <a:pt x="31" y="12"/>
                  </a:lnTo>
                  <a:lnTo>
                    <a:pt x="39" y="23"/>
                  </a:lnTo>
                  <a:lnTo>
                    <a:pt x="46" y="40"/>
                  </a:lnTo>
                  <a:lnTo>
                    <a:pt x="46" y="38"/>
                  </a:lnTo>
                  <a:lnTo>
                    <a:pt x="49" y="32"/>
                  </a:lnTo>
                  <a:lnTo>
                    <a:pt x="51" y="24"/>
                  </a:lnTo>
                  <a:lnTo>
                    <a:pt x="58" y="15"/>
                  </a:lnTo>
                  <a:lnTo>
                    <a:pt x="66" y="8"/>
                  </a:lnTo>
                  <a:lnTo>
                    <a:pt x="77" y="1"/>
                  </a:lnTo>
                  <a:lnTo>
                    <a:pt x="92" y="0"/>
                  </a:lnTo>
                  <a:lnTo>
                    <a:pt x="92" y="1"/>
                  </a:lnTo>
                  <a:lnTo>
                    <a:pt x="90" y="8"/>
                  </a:lnTo>
                  <a:lnTo>
                    <a:pt x="88" y="16"/>
                  </a:lnTo>
                  <a:lnTo>
                    <a:pt x="82" y="25"/>
                  </a:lnTo>
                  <a:lnTo>
                    <a:pt x="74" y="34"/>
                  </a:lnTo>
                  <a:lnTo>
                    <a:pt x="63" y="40"/>
                  </a:lnTo>
                  <a:lnTo>
                    <a:pt x="49" y="43"/>
                  </a:lnTo>
                  <a:lnTo>
                    <a:pt x="49" y="124"/>
                  </a:lnTo>
                  <a:lnTo>
                    <a:pt x="49" y="121"/>
                  </a:lnTo>
                  <a:lnTo>
                    <a:pt x="50" y="116"/>
                  </a:lnTo>
                  <a:lnTo>
                    <a:pt x="53" y="108"/>
                  </a:lnTo>
                  <a:lnTo>
                    <a:pt x="59" y="100"/>
                  </a:lnTo>
                  <a:lnTo>
                    <a:pt x="67" y="94"/>
                  </a:lnTo>
                  <a:lnTo>
                    <a:pt x="81" y="92"/>
                  </a:lnTo>
                  <a:lnTo>
                    <a:pt x="81" y="93"/>
                  </a:lnTo>
                  <a:lnTo>
                    <a:pt x="80" y="98"/>
                  </a:lnTo>
                  <a:lnTo>
                    <a:pt x="77" y="106"/>
                  </a:lnTo>
                  <a:lnTo>
                    <a:pt x="73" y="114"/>
                  </a:lnTo>
                  <a:lnTo>
                    <a:pt x="67" y="121"/>
                  </a:lnTo>
                  <a:lnTo>
                    <a:pt x="59" y="127"/>
                  </a:lnTo>
                  <a:lnTo>
                    <a:pt x="49" y="129"/>
                  </a:lnTo>
                  <a:lnTo>
                    <a:pt x="49" y="210"/>
                  </a:lnTo>
                  <a:lnTo>
                    <a:pt x="43" y="210"/>
                  </a:lnTo>
                  <a:close/>
                </a:path>
              </a:pathLst>
            </a:custGeom>
            <a:solidFill>
              <a:srgbClr val="D7D7D7"/>
            </a:solidFill>
            <a:ln w="0">
              <a:solidFill>
                <a:srgbClr val="D7D7D7"/>
              </a:solidFill>
              <a:prstDash val="solid"/>
              <a:round/>
              <a:headEnd/>
              <a:tailEnd/>
            </a:ln>
          </p:spPr>
          <p:txBody>
            <a:bodyPr/>
            <a:lstStyle/>
            <a:p>
              <a:endParaRPr lang="zh-TW" altLang="en-US"/>
            </a:p>
          </p:txBody>
        </p:sp>
        <p:sp>
          <p:nvSpPr>
            <p:cNvPr id="1040" name="Freeform 16"/>
            <p:cNvSpPr>
              <a:spLocks/>
            </p:cNvSpPr>
            <p:nvPr/>
          </p:nvSpPr>
          <p:spPr bwMode="gray">
            <a:xfrm>
              <a:off x="1566" y="297"/>
              <a:ext cx="128" cy="292"/>
            </a:xfrm>
            <a:custGeom>
              <a:avLst/>
              <a:gdLst>
                <a:gd name="T0" fmla="*/ 61 w 128"/>
                <a:gd name="T1" fmla="*/ 225 h 292"/>
                <a:gd name="T2" fmla="*/ 54 w 128"/>
                <a:gd name="T3" fmla="*/ 225 h 292"/>
                <a:gd name="T4" fmla="*/ 38 w 128"/>
                <a:gd name="T5" fmla="*/ 219 h 292"/>
                <a:gd name="T6" fmla="*/ 23 w 128"/>
                <a:gd name="T7" fmla="*/ 206 h 292"/>
                <a:gd name="T8" fmla="*/ 15 w 128"/>
                <a:gd name="T9" fmla="*/ 180 h 292"/>
                <a:gd name="T10" fmla="*/ 23 w 128"/>
                <a:gd name="T11" fmla="*/ 180 h 292"/>
                <a:gd name="T12" fmla="*/ 38 w 128"/>
                <a:gd name="T13" fmla="*/ 186 h 292"/>
                <a:gd name="T14" fmla="*/ 54 w 128"/>
                <a:gd name="T15" fmla="*/ 205 h 292"/>
                <a:gd name="T16" fmla="*/ 61 w 128"/>
                <a:gd name="T17" fmla="*/ 151 h 292"/>
                <a:gd name="T18" fmla="*/ 52 w 128"/>
                <a:gd name="T19" fmla="*/ 149 h 292"/>
                <a:gd name="T20" fmla="*/ 34 w 128"/>
                <a:gd name="T21" fmla="*/ 144 h 292"/>
                <a:gd name="T22" fmla="*/ 16 w 128"/>
                <a:gd name="T23" fmla="*/ 128 h 292"/>
                <a:gd name="T24" fmla="*/ 8 w 128"/>
                <a:gd name="T25" fmla="*/ 98 h 292"/>
                <a:gd name="T26" fmla="*/ 15 w 128"/>
                <a:gd name="T27" fmla="*/ 97 h 292"/>
                <a:gd name="T28" fmla="*/ 29 w 128"/>
                <a:gd name="T29" fmla="*/ 101 h 292"/>
                <a:gd name="T30" fmla="*/ 47 w 128"/>
                <a:gd name="T31" fmla="*/ 116 h 292"/>
                <a:gd name="T32" fmla="*/ 61 w 128"/>
                <a:gd name="T33" fmla="*/ 147 h 292"/>
                <a:gd name="T34" fmla="*/ 58 w 128"/>
                <a:gd name="T35" fmla="*/ 60 h 292"/>
                <a:gd name="T36" fmla="*/ 44 w 128"/>
                <a:gd name="T37" fmla="*/ 58 h 292"/>
                <a:gd name="T38" fmla="*/ 25 w 128"/>
                <a:gd name="T39" fmla="*/ 50 h 292"/>
                <a:gd name="T40" fmla="*/ 8 w 128"/>
                <a:gd name="T41" fmla="*/ 32 h 292"/>
                <a:gd name="T42" fmla="*/ 0 w 128"/>
                <a:gd name="T43" fmla="*/ 0 h 292"/>
                <a:gd name="T44" fmla="*/ 8 w 128"/>
                <a:gd name="T45" fmla="*/ 0 h 292"/>
                <a:gd name="T46" fmla="*/ 27 w 128"/>
                <a:gd name="T47" fmla="*/ 5 h 292"/>
                <a:gd name="T48" fmla="*/ 48 w 128"/>
                <a:gd name="T49" fmla="*/ 21 h 292"/>
                <a:gd name="T50" fmla="*/ 65 w 128"/>
                <a:gd name="T51" fmla="*/ 56 h 292"/>
                <a:gd name="T52" fmla="*/ 66 w 128"/>
                <a:gd name="T53" fmla="*/ 48 h 292"/>
                <a:gd name="T54" fmla="*/ 77 w 128"/>
                <a:gd name="T55" fmla="*/ 28 h 292"/>
                <a:gd name="T56" fmla="*/ 96 w 128"/>
                <a:gd name="T57" fmla="*/ 9 h 292"/>
                <a:gd name="T58" fmla="*/ 128 w 128"/>
                <a:gd name="T59" fmla="*/ 0 h 292"/>
                <a:gd name="T60" fmla="*/ 127 w 128"/>
                <a:gd name="T61" fmla="*/ 9 h 292"/>
                <a:gd name="T62" fmla="*/ 119 w 128"/>
                <a:gd name="T63" fmla="*/ 31 h 292"/>
                <a:gd name="T64" fmla="*/ 101 w 128"/>
                <a:gd name="T65" fmla="*/ 51 h 292"/>
                <a:gd name="T66" fmla="*/ 67 w 128"/>
                <a:gd name="T67" fmla="*/ 60 h 292"/>
                <a:gd name="T68" fmla="*/ 69 w 128"/>
                <a:gd name="T69" fmla="*/ 170 h 292"/>
                <a:gd name="T70" fmla="*/ 73 w 128"/>
                <a:gd name="T71" fmla="*/ 155 h 292"/>
                <a:gd name="T72" fmla="*/ 86 w 128"/>
                <a:gd name="T73" fmla="*/ 136 h 292"/>
                <a:gd name="T74" fmla="*/ 113 w 128"/>
                <a:gd name="T75" fmla="*/ 128 h 292"/>
                <a:gd name="T76" fmla="*/ 112 w 128"/>
                <a:gd name="T77" fmla="*/ 136 h 292"/>
                <a:gd name="T78" fmla="*/ 105 w 128"/>
                <a:gd name="T79" fmla="*/ 153 h 292"/>
                <a:gd name="T80" fmla="*/ 92 w 128"/>
                <a:gd name="T81" fmla="*/ 172 h 292"/>
                <a:gd name="T82" fmla="*/ 67 w 128"/>
                <a:gd name="T83" fmla="*/ 180 h 292"/>
                <a:gd name="T84" fmla="*/ 61 w 128"/>
                <a:gd name="T85" fmla="*/ 29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292">
                  <a:moveTo>
                    <a:pt x="61" y="292"/>
                  </a:moveTo>
                  <a:lnTo>
                    <a:pt x="61" y="225"/>
                  </a:lnTo>
                  <a:lnTo>
                    <a:pt x="58" y="225"/>
                  </a:lnTo>
                  <a:lnTo>
                    <a:pt x="54" y="225"/>
                  </a:lnTo>
                  <a:lnTo>
                    <a:pt x="46" y="222"/>
                  </a:lnTo>
                  <a:lnTo>
                    <a:pt x="38" y="219"/>
                  </a:lnTo>
                  <a:lnTo>
                    <a:pt x="29" y="214"/>
                  </a:lnTo>
                  <a:lnTo>
                    <a:pt x="23" y="206"/>
                  </a:lnTo>
                  <a:lnTo>
                    <a:pt x="17" y="195"/>
                  </a:lnTo>
                  <a:lnTo>
                    <a:pt x="15" y="180"/>
                  </a:lnTo>
                  <a:lnTo>
                    <a:pt x="17" y="180"/>
                  </a:lnTo>
                  <a:lnTo>
                    <a:pt x="23" y="180"/>
                  </a:lnTo>
                  <a:lnTo>
                    <a:pt x="29" y="182"/>
                  </a:lnTo>
                  <a:lnTo>
                    <a:pt x="38" y="186"/>
                  </a:lnTo>
                  <a:lnTo>
                    <a:pt x="47" y="194"/>
                  </a:lnTo>
                  <a:lnTo>
                    <a:pt x="54" y="205"/>
                  </a:lnTo>
                  <a:lnTo>
                    <a:pt x="61" y="221"/>
                  </a:lnTo>
                  <a:lnTo>
                    <a:pt x="61" y="151"/>
                  </a:lnTo>
                  <a:lnTo>
                    <a:pt x="58" y="149"/>
                  </a:lnTo>
                  <a:lnTo>
                    <a:pt x="52" y="149"/>
                  </a:lnTo>
                  <a:lnTo>
                    <a:pt x="44" y="147"/>
                  </a:lnTo>
                  <a:lnTo>
                    <a:pt x="34" y="144"/>
                  </a:lnTo>
                  <a:lnTo>
                    <a:pt x="24" y="137"/>
                  </a:lnTo>
                  <a:lnTo>
                    <a:pt x="16" y="128"/>
                  </a:lnTo>
                  <a:lnTo>
                    <a:pt x="11" y="114"/>
                  </a:lnTo>
                  <a:lnTo>
                    <a:pt x="8" y="98"/>
                  </a:lnTo>
                  <a:lnTo>
                    <a:pt x="9" y="97"/>
                  </a:lnTo>
                  <a:lnTo>
                    <a:pt x="15" y="97"/>
                  </a:lnTo>
                  <a:lnTo>
                    <a:pt x="21" y="98"/>
                  </a:lnTo>
                  <a:lnTo>
                    <a:pt x="29" y="101"/>
                  </a:lnTo>
                  <a:lnTo>
                    <a:pt x="39" y="106"/>
                  </a:lnTo>
                  <a:lnTo>
                    <a:pt x="47" y="116"/>
                  </a:lnTo>
                  <a:lnTo>
                    <a:pt x="55" y="128"/>
                  </a:lnTo>
                  <a:lnTo>
                    <a:pt x="61" y="147"/>
                  </a:lnTo>
                  <a:lnTo>
                    <a:pt x="61" y="60"/>
                  </a:lnTo>
                  <a:lnTo>
                    <a:pt x="58" y="60"/>
                  </a:lnTo>
                  <a:lnTo>
                    <a:pt x="52" y="59"/>
                  </a:lnTo>
                  <a:lnTo>
                    <a:pt x="44" y="58"/>
                  </a:lnTo>
                  <a:lnTo>
                    <a:pt x="35" y="55"/>
                  </a:lnTo>
                  <a:lnTo>
                    <a:pt x="25" y="50"/>
                  </a:lnTo>
                  <a:lnTo>
                    <a:pt x="16" y="43"/>
                  </a:lnTo>
                  <a:lnTo>
                    <a:pt x="8" y="32"/>
                  </a:lnTo>
                  <a:lnTo>
                    <a:pt x="3" y="19"/>
                  </a:lnTo>
                  <a:lnTo>
                    <a:pt x="0" y="0"/>
                  </a:lnTo>
                  <a:lnTo>
                    <a:pt x="3" y="0"/>
                  </a:lnTo>
                  <a:lnTo>
                    <a:pt x="8" y="0"/>
                  </a:lnTo>
                  <a:lnTo>
                    <a:pt x="16" y="1"/>
                  </a:lnTo>
                  <a:lnTo>
                    <a:pt x="27" y="5"/>
                  </a:lnTo>
                  <a:lnTo>
                    <a:pt x="38" y="10"/>
                  </a:lnTo>
                  <a:lnTo>
                    <a:pt x="48" y="21"/>
                  </a:lnTo>
                  <a:lnTo>
                    <a:pt x="56" y="36"/>
                  </a:lnTo>
                  <a:lnTo>
                    <a:pt x="65" y="56"/>
                  </a:lnTo>
                  <a:lnTo>
                    <a:pt x="65" y="54"/>
                  </a:lnTo>
                  <a:lnTo>
                    <a:pt x="66" y="48"/>
                  </a:lnTo>
                  <a:lnTo>
                    <a:pt x="70" y="39"/>
                  </a:lnTo>
                  <a:lnTo>
                    <a:pt x="77" y="28"/>
                  </a:lnTo>
                  <a:lnTo>
                    <a:pt x="85" y="19"/>
                  </a:lnTo>
                  <a:lnTo>
                    <a:pt x="96" y="9"/>
                  </a:lnTo>
                  <a:lnTo>
                    <a:pt x="110" y="2"/>
                  </a:lnTo>
                  <a:lnTo>
                    <a:pt x="128" y="0"/>
                  </a:lnTo>
                  <a:lnTo>
                    <a:pt x="128" y="2"/>
                  </a:lnTo>
                  <a:lnTo>
                    <a:pt x="127" y="9"/>
                  </a:lnTo>
                  <a:lnTo>
                    <a:pt x="124" y="19"/>
                  </a:lnTo>
                  <a:lnTo>
                    <a:pt x="119" y="31"/>
                  </a:lnTo>
                  <a:lnTo>
                    <a:pt x="112" y="41"/>
                  </a:lnTo>
                  <a:lnTo>
                    <a:pt x="101" y="51"/>
                  </a:lnTo>
                  <a:lnTo>
                    <a:pt x="86" y="58"/>
                  </a:lnTo>
                  <a:lnTo>
                    <a:pt x="67" y="60"/>
                  </a:lnTo>
                  <a:lnTo>
                    <a:pt x="67" y="172"/>
                  </a:lnTo>
                  <a:lnTo>
                    <a:pt x="69" y="170"/>
                  </a:lnTo>
                  <a:lnTo>
                    <a:pt x="70" y="164"/>
                  </a:lnTo>
                  <a:lnTo>
                    <a:pt x="73" y="155"/>
                  </a:lnTo>
                  <a:lnTo>
                    <a:pt x="78" y="145"/>
                  </a:lnTo>
                  <a:lnTo>
                    <a:pt x="86" y="136"/>
                  </a:lnTo>
                  <a:lnTo>
                    <a:pt x="97" y="130"/>
                  </a:lnTo>
                  <a:lnTo>
                    <a:pt x="113" y="128"/>
                  </a:lnTo>
                  <a:lnTo>
                    <a:pt x="113" y="130"/>
                  </a:lnTo>
                  <a:lnTo>
                    <a:pt x="112" y="136"/>
                  </a:lnTo>
                  <a:lnTo>
                    <a:pt x="109" y="144"/>
                  </a:lnTo>
                  <a:lnTo>
                    <a:pt x="105" y="153"/>
                  </a:lnTo>
                  <a:lnTo>
                    <a:pt x="100" y="163"/>
                  </a:lnTo>
                  <a:lnTo>
                    <a:pt x="92" y="172"/>
                  </a:lnTo>
                  <a:lnTo>
                    <a:pt x="82" y="178"/>
                  </a:lnTo>
                  <a:lnTo>
                    <a:pt x="67" y="180"/>
                  </a:lnTo>
                  <a:lnTo>
                    <a:pt x="67" y="292"/>
                  </a:lnTo>
                  <a:lnTo>
                    <a:pt x="61" y="292"/>
                  </a:lnTo>
                  <a:close/>
                </a:path>
              </a:pathLst>
            </a:custGeom>
            <a:solidFill>
              <a:srgbClr val="D7D7D7"/>
            </a:solidFill>
            <a:ln w="0">
              <a:solidFill>
                <a:srgbClr val="D7D7D7"/>
              </a:solidFill>
              <a:prstDash val="solid"/>
              <a:round/>
              <a:headEnd/>
              <a:tailEnd/>
            </a:ln>
          </p:spPr>
          <p:txBody>
            <a:bodyPr/>
            <a:lstStyle/>
            <a:p>
              <a:endParaRPr lang="zh-TW" altLang="en-US"/>
            </a:p>
          </p:txBody>
        </p:sp>
        <p:sp>
          <p:nvSpPr>
            <p:cNvPr id="1041" name="Freeform 17"/>
            <p:cNvSpPr>
              <a:spLocks/>
            </p:cNvSpPr>
            <p:nvPr/>
          </p:nvSpPr>
          <p:spPr bwMode="gray">
            <a:xfrm>
              <a:off x="2596" y="332"/>
              <a:ext cx="68" cy="257"/>
            </a:xfrm>
            <a:custGeom>
              <a:avLst/>
              <a:gdLst>
                <a:gd name="T0" fmla="*/ 31 w 68"/>
                <a:gd name="T1" fmla="*/ 164 h 257"/>
                <a:gd name="T2" fmla="*/ 23 w 68"/>
                <a:gd name="T3" fmla="*/ 163 h 257"/>
                <a:gd name="T4" fmla="*/ 8 w 68"/>
                <a:gd name="T5" fmla="*/ 155 h 257"/>
                <a:gd name="T6" fmla="*/ 0 w 68"/>
                <a:gd name="T7" fmla="*/ 132 h 257"/>
                <a:gd name="T8" fmla="*/ 7 w 68"/>
                <a:gd name="T9" fmla="*/ 132 h 257"/>
                <a:gd name="T10" fmla="*/ 22 w 68"/>
                <a:gd name="T11" fmla="*/ 139 h 257"/>
                <a:gd name="T12" fmla="*/ 31 w 68"/>
                <a:gd name="T13" fmla="*/ 160 h 257"/>
                <a:gd name="T14" fmla="*/ 29 w 68"/>
                <a:gd name="T15" fmla="*/ 101 h 257"/>
                <a:gd name="T16" fmla="*/ 16 w 68"/>
                <a:gd name="T17" fmla="*/ 97 h 257"/>
                <a:gd name="T18" fmla="*/ 3 w 68"/>
                <a:gd name="T19" fmla="*/ 83 h 257"/>
                <a:gd name="T20" fmla="*/ 3 w 68"/>
                <a:gd name="T21" fmla="*/ 70 h 257"/>
                <a:gd name="T22" fmla="*/ 15 w 68"/>
                <a:gd name="T23" fmla="*/ 74 h 257"/>
                <a:gd name="T24" fmla="*/ 27 w 68"/>
                <a:gd name="T25" fmla="*/ 86 h 257"/>
                <a:gd name="T26" fmla="*/ 31 w 68"/>
                <a:gd name="T27" fmla="*/ 31 h 257"/>
                <a:gd name="T28" fmla="*/ 33 w 68"/>
                <a:gd name="T29" fmla="*/ 23 h 257"/>
                <a:gd name="T30" fmla="*/ 41 w 68"/>
                <a:gd name="T31" fmla="*/ 8 h 257"/>
                <a:gd name="T32" fmla="*/ 62 w 68"/>
                <a:gd name="T33" fmla="*/ 0 h 257"/>
                <a:gd name="T34" fmla="*/ 61 w 68"/>
                <a:gd name="T35" fmla="*/ 8 h 257"/>
                <a:gd name="T36" fmla="*/ 53 w 68"/>
                <a:gd name="T37" fmla="*/ 23 h 257"/>
                <a:gd name="T38" fmla="*/ 35 w 68"/>
                <a:gd name="T39" fmla="*/ 31 h 257"/>
                <a:gd name="T40" fmla="*/ 35 w 68"/>
                <a:gd name="T41" fmla="*/ 75 h 257"/>
                <a:gd name="T42" fmla="*/ 39 w 68"/>
                <a:gd name="T43" fmla="*/ 62 h 257"/>
                <a:gd name="T44" fmla="*/ 54 w 68"/>
                <a:gd name="T45" fmla="*/ 48 h 257"/>
                <a:gd name="T46" fmla="*/ 68 w 68"/>
                <a:gd name="T47" fmla="*/ 48 h 257"/>
                <a:gd name="T48" fmla="*/ 66 w 68"/>
                <a:gd name="T49" fmla="*/ 59 h 257"/>
                <a:gd name="T50" fmla="*/ 58 w 68"/>
                <a:gd name="T51" fmla="*/ 72 h 257"/>
                <a:gd name="T52" fmla="*/ 35 w 68"/>
                <a:gd name="T53" fmla="*/ 82 h 257"/>
                <a:gd name="T54" fmla="*/ 35 w 68"/>
                <a:gd name="T55" fmla="*/ 143 h 257"/>
                <a:gd name="T56" fmla="*/ 38 w 68"/>
                <a:gd name="T57" fmla="*/ 132 h 257"/>
                <a:gd name="T58" fmla="*/ 49 w 68"/>
                <a:gd name="T59" fmla="*/ 122 h 257"/>
                <a:gd name="T60" fmla="*/ 60 w 68"/>
                <a:gd name="T61" fmla="*/ 122 h 257"/>
                <a:gd name="T62" fmla="*/ 58 w 68"/>
                <a:gd name="T63" fmla="*/ 133 h 257"/>
                <a:gd name="T64" fmla="*/ 47 w 68"/>
                <a:gd name="T65" fmla="*/ 144 h 257"/>
                <a:gd name="T66" fmla="*/ 35 w 68"/>
                <a:gd name="T6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 h="257">
                  <a:moveTo>
                    <a:pt x="31" y="257"/>
                  </a:moveTo>
                  <a:lnTo>
                    <a:pt x="31" y="164"/>
                  </a:lnTo>
                  <a:lnTo>
                    <a:pt x="29" y="163"/>
                  </a:lnTo>
                  <a:lnTo>
                    <a:pt x="23" y="163"/>
                  </a:lnTo>
                  <a:lnTo>
                    <a:pt x="16" y="160"/>
                  </a:lnTo>
                  <a:lnTo>
                    <a:pt x="8" y="155"/>
                  </a:lnTo>
                  <a:lnTo>
                    <a:pt x="3" y="145"/>
                  </a:lnTo>
                  <a:lnTo>
                    <a:pt x="0" y="132"/>
                  </a:lnTo>
                  <a:lnTo>
                    <a:pt x="3" y="132"/>
                  </a:lnTo>
                  <a:lnTo>
                    <a:pt x="7" y="132"/>
                  </a:lnTo>
                  <a:lnTo>
                    <a:pt x="15" y="135"/>
                  </a:lnTo>
                  <a:lnTo>
                    <a:pt x="22" y="139"/>
                  </a:lnTo>
                  <a:lnTo>
                    <a:pt x="27" y="147"/>
                  </a:lnTo>
                  <a:lnTo>
                    <a:pt x="31" y="160"/>
                  </a:lnTo>
                  <a:lnTo>
                    <a:pt x="31" y="101"/>
                  </a:lnTo>
                  <a:lnTo>
                    <a:pt x="29" y="101"/>
                  </a:lnTo>
                  <a:lnTo>
                    <a:pt x="23" y="99"/>
                  </a:lnTo>
                  <a:lnTo>
                    <a:pt x="16" y="97"/>
                  </a:lnTo>
                  <a:lnTo>
                    <a:pt x="8" y="91"/>
                  </a:lnTo>
                  <a:lnTo>
                    <a:pt x="3" y="83"/>
                  </a:lnTo>
                  <a:lnTo>
                    <a:pt x="0" y="70"/>
                  </a:lnTo>
                  <a:lnTo>
                    <a:pt x="3" y="70"/>
                  </a:lnTo>
                  <a:lnTo>
                    <a:pt x="7" y="71"/>
                  </a:lnTo>
                  <a:lnTo>
                    <a:pt x="15" y="74"/>
                  </a:lnTo>
                  <a:lnTo>
                    <a:pt x="22" y="78"/>
                  </a:lnTo>
                  <a:lnTo>
                    <a:pt x="27" y="86"/>
                  </a:lnTo>
                  <a:lnTo>
                    <a:pt x="31" y="97"/>
                  </a:lnTo>
                  <a:lnTo>
                    <a:pt x="31" y="31"/>
                  </a:lnTo>
                  <a:lnTo>
                    <a:pt x="31" y="28"/>
                  </a:lnTo>
                  <a:lnTo>
                    <a:pt x="33" y="23"/>
                  </a:lnTo>
                  <a:lnTo>
                    <a:pt x="35" y="15"/>
                  </a:lnTo>
                  <a:lnTo>
                    <a:pt x="41" y="8"/>
                  </a:lnTo>
                  <a:lnTo>
                    <a:pt x="50" y="2"/>
                  </a:lnTo>
                  <a:lnTo>
                    <a:pt x="62" y="0"/>
                  </a:lnTo>
                  <a:lnTo>
                    <a:pt x="62" y="2"/>
                  </a:lnTo>
                  <a:lnTo>
                    <a:pt x="61" y="8"/>
                  </a:lnTo>
                  <a:lnTo>
                    <a:pt x="58" y="15"/>
                  </a:lnTo>
                  <a:lnTo>
                    <a:pt x="53" y="23"/>
                  </a:lnTo>
                  <a:lnTo>
                    <a:pt x="46" y="28"/>
                  </a:lnTo>
                  <a:lnTo>
                    <a:pt x="35" y="31"/>
                  </a:lnTo>
                  <a:lnTo>
                    <a:pt x="35" y="78"/>
                  </a:lnTo>
                  <a:lnTo>
                    <a:pt x="35" y="75"/>
                  </a:lnTo>
                  <a:lnTo>
                    <a:pt x="37" y="70"/>
                  </a:lnTo>
                  <a:lnTo>
                    <a:pt x="39" y="62"/>
                  </a:lnTo>
                  <a:lnTo>
                    <a:pt x="45" y="55"/>
                  </a:lnTo>
                  <a:lnTo>
                    <a:pt x="54" y="48"/>
                  </a:lnTo>
                  <a:lnTo>
                    <a:pt x="66" y="47"/>
                  </a:lnTo>
                  <a:lnTo>
                    <a:pt x="68" y="48"/>
                  </a:lnTo>
                  <a:lnTo>
                    <a:pt x="68" y="52"/>
                  </a:lnTo>
                  <a:lnTo>
                    <a:pt x="66" y="59"/>
                  </a:lnTo>
                  <a:lnTo>
                    <a:pt x="64" y="66"/>
                  </a:lnTo>
                  <a:lnTo>
                    <a:pt x="58" y="72"/>
                  </a:lnTo>
                  <a:lnTo>
                    <a:pt x="50" y="78"/>
                  </a:lnTo>
                  <a:lnTo>
                    <a:pt x="35" y="82"/>
                  </a:lnTo>
                  <a:lnTo>
                    <a:pt x="35" y="144"/>
                  </a:lnTo>
                  <a:lnTo>
                    <a:pt x="35" y="143"/>
                  </a:lnTo>
                  <a:lnTo>
                    <a:pt x="37" y="139"/>
                  </a:lnTo>
                  <a:lnTo>
                    <a:pt x="38" y="132"/>
                  </a:lnTo>
                  <a:lnTo>
                    <a:pt x="42" y="126"/>
                  </a:lnTo>
                  <a:lnTo>
                    <a:pt x="49" y="122"/>
                  </a:lnTo>
                  <a:lnTo>
                    <a:pt x="58" y="121"/>
                  </a:lnTo>
                  <a:lnTo>
                    <a:pt x="60" y="122"/>
                  </a:lnTo>
                  <a:lnTo>
                    <a:pt x="60" y="126"/>
                  </a:lnTo>
                  <a:lnTo>
                    <a:pt x="58" y="133"/>
                  </a:lnTo>
                  <a:lnTo>
                    <a:pt x="56" y="139"/>
                  </a:lnTo>
                  <a:lnTo>
                    <a:pt x="47" y="144"/>
                  </a:lnTo>
                  <a:lnTo>
                    <a:pt x="35" y="148"/>
                  </a:lnTo>
                  <a:lnTo>
                    <a:pt x="35" y="257"/>
                  </a:lnTo>
                  <a:lnTo>
                    <a:pt x="31" y="257"/>
                  </a:lnTo>
                  <a:close/>
                </a:path>
              </a:pathLst>
            </a:custGeom>
            <a:solidFill>
              <a:srgbClr val="D7D7D7"/>
            </a:solidFill>
            <a:ln w="0">
              <a:solidFill>
                <a:srgbClr val="D7D7D7"/>
              </a:solidFill>
              <a:prstDash val="solid"/>
              <a:round/>
              <a:headEnd/>
              <a:tailEnd/>
            </a:ln>
          </p:spPr>
          <p:txBody>
            <a:bodyPr/>
            <a:lstStyle/>
            <a:p>
              <a:endParaRPr lang="zh-TW" altLang="en-US"/>
            </a:p>
          </p:txBody>
        </p:sp>
        <p:sp>
          <p:nvSpPr>
            <p:cNvPr id="1042" name="Freeform 18"/>
            <p:cNvSpPr>
              <a:spLocks/>
            </p:cNvSpPr>
            <p:nvPr/>
          </p:nvSpPr>
          <p:spPr bwMode="gray">
            <a:xfrm>
              <a:off x="1672" y="164"/>
              <a:ext cx="111" cy="425"/>
            </a:xfrm>
            <a:custGeom>
              <a:avLst/>
              <a:gdLst>
                <a:gd name="T0" fmla="*/ 52 w 111"/>
                <a:gd name="T1" fmla="*/ 272 h 425"/>
                <a:gd name="T2" fmla="*/ 44 w 111"/>
                <a:gd name="T3" fmla="*/ 270 h 425"/>
                <a:gd name="T4" fmla="*/ 26 w 111"/>
                <a:gd name="T5" fmla="*/ 265 h 425"/>
                <a:gd name="T6" fmla="*/ 8 w 111"/>
                <a:gd name="T7" fmla="*/ 249 h 425"/>
                <a:gd name="T8" fmla="*/ 0 w 111"/>
                <a:gd name="T9" fmla="*/ 219 h 425"/>
                <a:gd name="T10" fmla="*/ 8 w 111"/>
                <a:gd name="T11" fmla="*/ 219 h 425"/>
                <a:gd name="T12" fmla="*/ 25 w 111"/>
                <a:gd name="T13" fmla="*/ 223 h 425"/>
                <a:gd name="T14" fmla="*/ 41 w 111"/>
                <a:gd name="T15" fmla="*/ 235 h 425"/>
                <a:gd name="T16" fmla="*/ 52 w 111"/>
                <a:gd name="T17" fmla="*/ 265 h 425"/>
                <a:gd name="T18" fmla="*/ 50 w 111"/>
                <a:gd name="T19" fmla="*/ 168 h 425"/>
                <a:gd name="T20" fmla="*/ 35 w 111"/>
                <a:gd name="T21" fmla="*/ 165 h 425"/>
                <a:gd name="T22" fmla="*/ 17 w 111"/>
                <a:gd name="T23" fmla="*/ 156 h 425"/>
                <a:gd name="T24" fmla="*/ 3 w 111"/>
                <a:gd name="T25" fmla="*/ 134 h 425"/>
                <a:gd name="T26" fmla="*/ 3 w 111"/>
                <a:gd name="T27" fmla="*/ 116 h 425"/>
                <a:gd name="T28" fmla="*/ 19 w 111"/>
                <a:gd name="T29" fmla="*/ 120 h 425"/>
                <a:gd name="T30" fmla="*/ 39 w 111"/>
                <a:gd name="T31" fmla="*/ 133 h 425"/>
                <a:gd name="T32" fmla="*/ 52 w 111"/>
                <a:gd name="T33" fmla="*/ 161 h 425"/>
                <a:gd name="T34" fmla="*/ 53 w 111"/>
                <a:gd name="T35" fmla="*/ 50 h 425"/>
                <a:gd name="T36" fmla="*/ 54 w 111"/>
                <a:gd name="T37" fmla="*/ 36 h 425"/>
                <a:gd name="T38" fmla="*/ 65 w 111"/>
                <a:gd name="T39" fmla="*/ 17 h 425"/>
                <a:gd name="T40" fmla="*/ 87 w 111"/>
                <a:gd name="T41" fmla="*/ 3 h 425"/>
                <a:gd name="T42" fmla="*/ 103 w 111"/>
                <a:gd name="T43" fmla="*/ 3 h 425"/>
                <a:gd name="T44" fmla="*/ 99 w 111"/>
                <a:gd name="T45" fmla="*/ 21 h 425"/>
                <a:gd name="T46" fmla="*/ 84 w 111"/>
                <a:gd name="T47" fmla="*/ 42 h 425"/>
                <a:gd name="T48" fmla="*/ 58 w 111"/>
                <a:gd name="T49" fmla="*/ 52 h 425"/>
                <a:gd name="T50" fmla="*/ 58 w 111"/>
                <a:gd name="T51" fmla="*/ 127 h 425"/>
                <a:gd name="T52" fmla="*/ 61 w 111"/>
                <a:gd name="T53" fmla="*/ 112 h 425"/>
                <a:gd name="T54" fmla="*/ 72 w 111"/>
                <a:gd name="T55" fmla="*/ 94 h 425"/>
                <a:gd name="T56" fmla="*/ 93 w 111"/>
                <a:gd name="T57" fmla="*/ 80 h 425"/>
                <a:gd name="T58" fmla="*/ 111 w 111"/>
                <a:gd name="T59" fmla="*/ 80 h 425"/>
                <a:gd name="T60" fmla="*/ 111 w 111"/>
                <a:gd name="T61" fmla="*/ 91 h 425"/>
                <a:gd name="T62" fmla="*/ 107 w 111"/>
                <a:gd name="T63" fmla="*/ 108 h 425"/>
                <a:gd name="T64" fmla="*/ 91 w 111"/>
                <a:gd name="T65" fmla="*/ 126 h 425"/>
                <a:gd name="T66" fmla="*/ 58 w 111"/>
                <a:gd name="T67" fmla="*/ 135 h 425"/>
                <a:gd name="T68" fmla="*/ 58 w 111"/>
                <a:gd name="T69" fmla="*/ 236 h 425"/>
                <a:gd name="T70" fmla="*/ 61 w 111"/>
                <a:gd name="T71" fmla="*/ 223 h 425"/>
                <a:gd name="T72" fmla="*/ 73 w 111"/>
                <a:gd name="T73" fmla="*/ 208 h 425"/>
                <a:gd name="T74" fmla="*/ 97 w 111"/>
                <a:gd name="T75" fmla="*/ 200 h 425"/>
                <a:gd name="T76" fmla="*/ 99 w 111"/>
                <a:gd name="T77" fmla="*/ 207 h 425"/>
                <a:gd name="T78" fmla="*/ 97 w 111"/>
                <a:gd name="T79" fmla="*/ 220 h 425"/>
                <a:gd name="T80" fmla="*/ 87 w 111"/>
                <a:gd name="T81" fmla="*/ 235 h 425"/>
                <a:gd name="T82" fmla="*/ 58 w 111"/>
                <a:gd name="T83" fmla="*/ 245 h 425"/>
                <a:gd name="T84" fmla="*/ 52 w 111"/>
                <a:gd name="T85"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1" h="425">
                  <a:moveTo>
                    <a:pt x="52" y="425"/>
                  </a:moveTo>
                  <a:lnTo>
                    <a:pt x="52" y="272"/>
                  </a:lnTo>
                  <a:lnTo>
                    <a:pt x="50" y="270"/>
                  </a:lnTo>
                  <a:lnTo>
                    <a:pt x="44" y="270"/>
                  </a:lnTo>
                  <a:lnTo>
                    <a:pt x="35" y="269"/>
                  </a:lnTo>
                  <a:lnTo>
                    <a:pt x="26" y="265"/>
                  </a:lnTo>
                  <a:lnTo>
                    <a:pt x="17" y="258"/>
                  </a:lnTo>
                  <a:lnTo>
                    <a:pt x="8" y="249"/>
                  </a:lnTo>
                  <a:lnTo>
                    <a:pt x="3" y="236"/>
                  </a:lnTo>
                  <a:lnTo>
                    <a:pt x="0" y="219"/>
                  </a:lnTo>
                  <a:lnTo>
                    <a:pt x="3" y="219"/>
                  </a:lnTo>
                  <a:lnTo>
                    <a:pt x="8" y="219"/>
                  </a:lnTo>
                  <a:lnTo>
                    <a:pt x="15" y="220"/>
                  </a:lnTo>
                  <a:lnTo>
                    <a:pt x="25" y="223"/>
                  </a:lnTo>
                  <a:lnTo>
                    <a:pt x="33" y="227"/>
                  </a:lnTo>
                  <a:lnTo>
                    <a:pt x="41" y="235"/>
                  </a:lnTo>
                  <a:lnTo>
                    <a:pt x="48" y="247"/>
                  </a:lnTo>
                  <a:lnTo>
                    <a:pt x="52" y="265"/>
                  </a:lnTo>
                  <a:lnTo>
                    <a:pt x="52" y="168"/>
                  </a:lnTo>
                  <a:lnTo>
                    <a:pt x="50" y="168"/>
                  </a:lnTo>
                  <a:lnTo>
                    <a:pt x="44" y="168"/>
                  </a:lnTo>
                  <a:lnTo>
                    <a:pt x="35" y="165"/>
                  </a:lnTo>
                  <a:lnTo>
                    <a:pt x="26" y="161"/>
                  </a:lnTo>
                  <a:lnTo>
                    <a:pt x="17" y="156"/>
                  </a:lnTo>
                  <a:lnTo>
                    <a:pt x="8" y="146"/>
                  </a:lnTo>
                  <a:lnTo>
                    <a:pt x="3" y="134"/>
                  </a:lnTo>
                  <a:lnTo>
                    <a:pt x="0" y="116"/>
                  </a:lnTo>
                  <a:lnTo>
                    <a:pt x="3" y="116"/>
                  </a:lnTo>
                  <a:lnTo>
                    <a:pt x="10" y="118"/>
                  </a:lnTo>
                  <a:lnTo>
                    <a:pt x="19" y="120"/>
                  </a:lnTo>
                  <a:lnTo>
                    <a:pt x="29" y="125"/>
                  </a:lnTo>
                  <a:lnTo>
                    <a:pt x="39" y="133"/>
                  </a:lnTo>
                  <a:lnTo>
                    <a:pt x="48" y="145"/>
                  </a:lnTo>
                  <a:lnTo>
                    <a:pt x="52" y="161"/>
                  </a:lnTo>
                  <a:lnTo>
                    <a:pt x="52" y="52"/>
                  </a:lnTo>
                  <a:lnTo>
                    <a:pt x="53" y="50"/>
                  </a:lnTo>
                  <a:lnTo>
                    <a:pt x="53" y="44"/>
                  </a:lnTo>
                  <a:lnTo>
                    <a:pt x="54" y="36"/>
                  </a:lnTo>
                  <a:lnTo>
                    <a:pt x="58" y="26"/>
                  </a:lnTo>
                  <a:lnTo>
                    <a:pt x="65" y="17"/>
                  </a:lnTo>
                  <a:lnTo>
                    <a:pt x="75" y="9"/>
                  </a:lnTo>
                  <a:lnTo>
                    <a:pt x="87" y="3"/>
                  </a:lnTo>
                  <a:lnTo>
                    <a:pt x="104" y="0"/>
                  </a:lnTo>
                  <a:lnTo>
                    <a:pt x="103" y="3"/>
                  </a:lnTo>
                  <a:lnTo>
                    <a:pt x="102" y="11"/>
                  </a:lnTo>
                  <a:lnTo>
                    <a:pt x="99" y="21"/>
                  </a:lnTo>
                  <a:lnTo>
                    <a:pt x="92" y="32"/>
                  </a:lnTo>
                  <a:lnTo>
                    <a:pt x="84" y="42"/>
                  </a:lnTo>
                  <a:lnTo>
                    <a:pt x="73" y="49"/>
                  </a:lnTo>
                  <a:lnTo>
                    <a:pt x="58" y="52"/>
                  </a:lnTo>
                  <a:lnTo>
                    <a:pt x="58" y="130"/>
                  </a:lnTo>
                  <a:lnTo>
                    <a:pt x="58" y="127"/>
                  </a:lnTo>
                  <a:lnTo>
                    <a:pt x="60" y="122"/>
                  </a:lnTo>
                  <a:lnTo>
                    <a:pt x="61" y="112"/>
                  </a:lnTo>
                  <a:lnTo>
                    <a:pt x="65" y="103"/>
                  </a:lnTo>
                  <a:lnTo>
                    <a:pt x="72" y="94"/>
                  </a:lnTo>
                  <a:lnTo>
                    <a:pt x="80" y="85"/>
                  </a:lnTo>
                  <a:lnTo>
                    <a:pt x="93" y="80"/>
                  </a:lnTo>
                  <a:lnTo>
                    <a:pt x="110" y="77"/>
                  </a:lnTo>
                  <a:lnTo>
                    <a:pt x="111" y="80"/>
                  </a:lnTo>
                  <a:lnTo>
                    <a:pt x="111" y="84"/>
                  </a:lnTo>
                  <a:lnTo>
                    <a:pt x="111" y="91"/>
                  </a:lnTo>
                  <a:lnTo>
                    <a:pt x="110" y="100"/>
                  </a:lnTo>
                  <a:lnTo>
                    <a:pt x="107" y="108"/>
                  </a:lnTo>
                  <a:lnTo>
                    <a:pt x="100" y="118"/>
                  </a:lnTo>
                  <a:lnTo>
                    <a:pt x="91" y="126"/>
                  </a:lnTo>
                  <a:lnTo>
                    <a:pt x="77" y="133"/>
                  </a:lnTo>
                  <a:lnTo>
                    <a:pt x="58" y="135"/>
                  </a:lnTo>
                  <a:lnTo>
                    <a:pt x="58" y="239"/>
                  </a:lnTo>
                  <a:lnTo>
                    <a:pt x="58" y="236"/>
                  </a:lnTo>
                  <a:lnTo>
                    <a:pt x="60" y="231"/>
                  </a:lnTo>
                  <a:lnTo>
                    <a:pt x="61" y="223"/>
                  </a:lnTo>
                  <a:lnTo>
                    <a:pt x="66" y="215"/>
                  </a:lnTo>
                  <a:lnTo>
                    <a:pt x="73" y="208"/>
                  </a:lnTo>
                  <a:lnTo>
                    <a:pt x="83" y="203"/>
                  </a:lnTo>
                  <a:lnTo>
                    <a:pt x="97" y="200"/>
                  </a:lnTo>
                  <a:lnTo>
                    <a:pt x="97" y="201"/>
                  </a:lnTo>
                  <a:lnTo>
                    <a:pt x="99" y="207"/>
                  </a:lnTo>
                  <a:lnTo>
                    <a:pt x="99" y="212"/>
                  </a:lnTo>
                  <a:lnTo>
                    <a:pt x="97" y="220"/>
                  </a:lnTo>
                  <a:lnTo>
                    <a:pt x="93" y="228"/>
                  </a:lnTo>
                  <a:lnTo>
                    <a:pt x="87" y="235"/>
                  </a:lnTo>
                  <a:lnTo>
                    <a:pt x="75" y="242"/>
                  </a:lnTo>
                  <a:lnTo>
                    <a:pt x="58" y="245"/>
                  </a:lnTo>
                  <a:lnTo>
                    <a:pt x="58" y="425"/>
                  </a:lnTo>
                  <a:lnTo>
                    <a:pt x="52" y="425"/>
                  </a:lnTo>
                  <a:close/>
                </a:path>
              </a:pathLst>
            </a:custGeom>
            <a:solidFill>
              <a:srgbClr val="D7D7D7"/>
            </a:solidFill>
            <a:ln w="0">
              <a:solidFill>
                <a:srgbClr val="D7D7D7"/>
              </a:solidFill>
              <a:prstDash val="solid"/>
              <a:round/>
              <a:headEnd/>
              <a:tailEnd/>
            </a:ln>
          </p:spPr>
          <p:txBody>
            <a:bodyPr/>
            <a:lstStyle/>
            <a:p>
              <a:endParaRPr lang="zh-TW" altLang="en-US"/>
            </a:p>
          </p:txBody>
        </p:sp>
        <p:sp>
          <p:nvSpPr>
            <p:cNvPr id="1043" name="Freeform 19"/>
            <p:cNvSpPr>
              <a:spLocks/>
            </p:cNvSpPr>
            <p:nvPr/>
          </p:nvSpPr>
          <p:spPr bwMode="gray">
            <a:xfrm>
              <a:off x="2065" y="361"/>
              <a:ext cx="100" cy="228"/>
            </a:xfrm>
            <a:custGeom>
              <a:avLst/>
              <a:gdLst>
                <a:gd name="T0" fmla="*/ 52 w 100"/>
                <a:gd name="T1" fmla="*/ 176 h 228"/>
                <a:gd name="T2" fmla="*/ 59 w 100"/>
                <a:gd name="T3" fmla="*/ 176 h 228"/>
                <a:gd name="T4" fmla="*/ 74 w 100"/>
                <a:gd name="T5" fmla="*/ 169 h 228"/>
                <a:gd name="T6" fmla="*/ 86 w 100"/>
                <a:gd name="T7" fmla="*/ 154 h 228"/>
                <a:gd name="T8" fmla="*/ 86 w 100"/>
                <a:gd name="T9" fmla="*/ 141 h 228"/>
                <a:gd name="T10" fmla="*/ 74 w 100"/>
                <a:gd name="T11" fmla="*/ 143 h 228"/>
                <a:gd name="T12" fmla="*/ 58 w 100"/>
                <a:gd name="T13" fmla="*/ 158 h 228"/>
                <a:gd name="T14" fmla="*/ 52 w 100"/>
                <a:gd name="T15" fmla="*/ 118 h 228"/>
                <a:gd name="T16" fmla="*/ 61 w 100"/>
                <a:gd name="T17" fmla="*/ 116 h 228"/>
                <a:gd name="T18" fmla="*/ 78 w 100"/>
                <a:gd name="T19" fmla="*/ 110 h 228"/>
                <a:gd name="T20" fmla="*/ 92 w 100"/>
                <a:gd name="T21" fmla="*/ 92 h 228"/>
                <a:gd name="T22" fmla="*/ 92 w 100"/>
                <a:gd name="T23" fmla="*/ 77 h 228"/>
                <a:gd name="T24" fmla="*/ 81 w 100"/>
                <a:gd name="T25" fmla="*/ 79 h 228"/>
                <a:gd name="T26" fmla="*/ 65 w 100"/>
                <a:gd name="T27" fmla="*/ 88 h 228"/>
                <a:gd name="T28" fmla="*/ 52 w 100"/>
                <a:gd name="T29" fmla="*/ 115 h 228"/>
                <a:gd name="T30" fmla="*/ 55 w 100"/>
                <a:gd name="T31" fmla="*/ 48 h 228"/>
                <a:gd name="T32" fmla="*/ 67 w 100"/>
                <a:gd name="T33" fmla="*/ 45 h 228"/>
                <a:gd name="T34" fmla="*/ 85 w 100"/>
                <a:gd name="T35" fmla="*/ 37 h 228"/>
                <a:gd name="T36" fmla="*/ 97 w 100"/>
                <a:gd name="T37" fmla="*/ 17 h 228"/>
                <a:gd name="T38" fmla="*/ 97 w 100"/>
                <a:gd name="T39" fmla="*/ 0 h 228"/>
                <a:gd name="T40" fmla="*/ 83 w 100"/>
                <a:gd name="T41" fmla="*/ 3 h 228"/>
                <a:gd name="T42" fmla="*/ 65 w 100"/>
                <a:gd name="T43" fmla="*/ 14 h 228"/>
                <a:gd name="T44" fmla="*/ 50 w 100"/>
                <a:gd name="T45" fmla="*/ 45 h 228"/>
                <a:gd name="T46" fmla="*/ 47 w 100"/>
                <a:gd name="T47" fmla="*/ 35 h 228"/>
                <a:gd name="T48" fmla="*/ 38 w 100"/>
                <a:gd name="T49" fmla="*/ 18 h 228"/>
                <a:gd name="T50" fmla="*/ 16 w 100"/>
                <a:gd name="T51" fmla="*/ 3 h 228"/>
                <a:gd name="T52" fmla="*/ 1 w 100"/>
                <a:gd name="T53" fmla="*/ 3 h 228"/>
                <a:gd name="T54" fmla="*/ 5 w 100"/>
                <a:gd name="T55" fmla="*/ 19 h 228"/>
                <a:gd name="T56" fmla="*/ 19 w 100"/>
                <a:gd name="T57" fmla="*/ 38 h 228"/>
                <a:gd name="T58" fmla="*/ 47 w 100"/>
                <a:gd name="T59" fmla="*/ 48 h 228"/>
                <a:gd name="T60" fmla="*/ 47 w 100"/>
                <a:gd name="T61" fmla="*/ 132 h 228"/>
                <a:gd name="T62" fmla="*/ 42 w 100"/>
                <a:gd name="T63" fmla="*/ 118 h 228"/>
                <a:gd name="T64" fmla="*/ 25 w 100"/>
                <a:gd name="T65" fmla="*/ 103 h 228"/>
                <a:gd name="T66" fmla="*/ 12 w 100"/>
                <a:gd name="T67" fmla="*/ 103 h 228"/>
                <a:gd name="T68" fmla="*/ 16 w 100"/>
                <a:gd name="T69" fmla="*/ 116 h 228"/>
                <a:gd name="T70" fmla="*/ 25 w 100"/>
                <a:gd name="T71" fmla="*/ 132 h 228"/>
                <a:gd name="T72" fmla="*/ 47 w 100"/>
                <a:gd name="T73" fmla="*/ 141 h 228"/>
                <a:gd name="T74" fmla="*/ 52 w 100"/>
                <a:gd name="T75"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0" h="228">
                  <a:moveTo>
                    <a:pt x="52" y="228"/>
                  </a:moveTo>
                  <a:lnTo>
                    <a:pt x="52" y="176"/>
                  </a:lnTo>
                  <a:lnTo>
                    <a:pt x="55" y="176"/>
                  </a:lnTo>
                  <a:lnTo>
                    <a:pt x="59" y="176"/>
                  </a:lnTo>
                  <a:lnTo>
                    <a:pt x="67" y="173"/>
                  </a:lnTo>
                  <a:lnTo>
                    <a:pt x="74" y="169"/>
                  </a:lnTo>
                  <a:lnTo>
                    <a:pt x="81" y="163"/>
                  </a:lnTo>
                  <a:lnTo>
                    <a:pt x="86" y="154"/>
                  </a:lnTo>
                  <a:lnTo>
                    <a:pt x="88" y="141"/>
                  </a:lnTo>
                  <a:lnTo>
                    <a:pt x="86" y="141"/>
                  </a:lnTo>
                  <a:lnTo>
                    <a:pt x="81" y="142"/>
                  </a:lnTo>
                  <a:lnTo>
                    <a:pt x="74" y="143"/>
                  </a:lnTo>
                  <a:lnTo>
                    <a:pt x="66" y="149"/>
                  </a:lnTo>
                  <a:lnTo>
                    <a:pt x="58" y="158"/>
                  </a:lnTo>
                  <a:lnTo>
                    <a:pt x="52" y="173"/>
                  </a:lnTo>
                  <a:lnTo>
                    <a:pt x="52" y="118"/>
                  </a:lnTo>
                  <a:lnTo>
                    <a:pt x="55" y="118"/>
                  </a:lnTo>
                  <a:lnTo>
                    <a:pt x="61" y="116"/>
                  </a:lnTo>
                  <a:lnTo>
                    <a:pt x="69" y="115"/>
                  </a:lnTo>
                  <a:lnTo>
                    <a:pt x="78" y="110"/>
                  </a:lnTo>
                  <a:lnTo>
                    <a:pt x="86" y="103"/>
                  </a:lnTo>
                  <a:lnTo>
                    <a:pt x="92" y="92"/>
                  </a:lnTo>
                  <a:lnTo>
                    <a:pt x="94" y="77"/>
                  </a:lnTo>
                  <a:lnTo>
                    <a:pt x="92" y="77"/>
                  </a:lnTo>
                  <a:lnTo>
                    <a:pt x="88" y="77"/>
                  </a:lnTo>
                  <a:lnTo>
                    <a:pt x="81" y="79"/>
                  </a:lnTo>
                  <a:lnTo>
                    <a:pt x="73" y="81"/>
                  </a:lnTo>
                  <a:lnTo>
                    <a:pt x="65" y="88"/>
                  </a:lnTo>
                  <a:lnTo>
                    <a:pt x="58" y="99"/>
                  </a:lnTo>
                  <a:lnTo>
                    <a:pt x="52" y="115"/>
                  </a:lnTo>
                  <a:lnTo>
                    <a:pt x="52" y="48"/>
                  </a:lnTo>
                  <a:lnTo>
                    <a:pt x="55" y="48"/>
                  </a:lnTo>
                  <a:lnTo>
                    <a:pt x="61" y="48"/>
                  </a:lnTo>
                  <a:lnTo>
                    <a:pt x="67" y="45"/>
                  </a:lnTo>
                  <a:lnTo>
                    <a:pt x="77" y="42"/>
                  </a:lnTo>
                  <a:lnTo>
                    <a:pt x="85" y="37"/>
                  </a:lnTo>
                  <a:lnTo>
                    <a:pt x="92" y="27"/>
                  </a:lnTo>
                  <a:lnTo>
                    <a:pt x="97" y="17"/>
                  </a:lnTo>
                  <a:lnTo>
                    <a:pt x="100" y="0"/>
                  </a:lnTo>
                  <a:lnTo>
                    <a:pt x="97" y="0"/>
                  </a:lnTo>
                  <a:lnTo>
                    <a:pt x="92" y="0"/>
                  </a:lnTo>
                  <a:lnTo>
                    <a:pt x="83" y="3"/>
                  </a:lnTo>
                  <a:lnTo>
                    <a:pt x="74" y="7"/>
                  </a:lnTo>
                  <a:lnTo>
                    <a:pt x="65" y="14"/>
                  </a:lnTo>
                  <a:lnTo>
                    <a:pt x="56" y="27"/>
                  </a:lnTo>
                  <a:lnTo>
                    <a:pt x="50" y="45"/>
                  </a:lnTo>
                  <a:lnTo>
                    <a:pt x="50" y="42"/>
                  </a:lnTo>
                  <a:lnTo>
                    <a:pt x="47" y="35"/>
                  </a:lnTo>
                  <a:lnTo>
                    <a:pt x="43" y="27"/>
                  </a:lnTo>
                  <a:lnTo>
                    <a:pt x="38" y="18"/>
                  </a:lnTo>
                  <a:lnTo>
                    <a:pt x="28" y="10"/>
                  </a:lnTo>
                  <a:lnTo>
                    <a:pt x="16" y="3"/>
                  </a:lnTo>
                  <a:lnTo>
                    <a:pt x="0" y="0"/>
                  </a:lnTo>
                  <a:lnTo>
                    <a:pt x="1" y="3"/>
                  </a:lnTo>
                  <a:lnTo>
                    <a:pt x="3" y="10"/>
                  </a:lnTo>
                  <a:lnTo>
                    <a:pt x="5" y="19"/>
                  </a:lnTo>
                  <a:lnTo>
                    <a:pt x="11" y="29"/>
                  </a:lnTo>
                  <a:lnTo>
                    <a:pt x="19" y="38"/>
                  </a:lnTo>
                  <a:lnTo>
                    <a:pt x="31" y="45"/>
                  </a:lnTo>
                  <a:lnTo>
                    <a:pt x="47" y="48"/>
                  </a:lnTo>
                  <a:lnTo>
                    <a:pt x="47" y="135"/>
                  </a:lnTo>
                  <a:lnTo>
                    <a:pt x="47" y="132"/>
                  </a:lnTo>
                  <a:lnTo>
                    <a:pt x="46" y="126"/>
                  </a:lnTo>
                  <a:lnTo>
                    <a:pt x="42" y="118"/>
                  </a:lnTo>
                  <a:lnTo>
                    <a:pt x="35" y="110"/>
                  </a:lnTo>
                  <a:lnTo>
                    <a:pt x="25" y="103"/>
                  </a:lnTo>
                  <a:lnTo>
                    <a:pt x="12" y="100"/>
                  </a:lnTo>
                  <a:lnTo>
                    <a:pt x="12" y="103"/>
                  </a:lnTo>
                  <a:lnTo>
                    <a:pt x="13" y="108"/>
                  </a:lnTo>
                  <a:lnTo>
                    <a:pt x="16" y="116"/>
                  </a:lnTo>
                  <a:lnTo>
                    <a:pt x="20" y="124"/>
                  </a:lnTo>
                  <a:lnTo>
                    <a:pt x="25" y="132"/>
                  </a:lnTo>
                  <a:lnTo>
                    <a:pt x="35" y="139"/>
                  </a:lnTo>
                  <a:lnTo>
                    <a:pt x="47" y="141"/>
                  </a:lnTo>
                  <a:lnTo>
                    <a:pt x="47" y="228"/>
                  </a:lnTo>
                  <a:lnTo>
                    <a:pt x="52" y="228"/>
                  </a:lnTo>
                  <a:close/>
                </a:path>
              </a:pathLst>
            </a:custGeom>
            <a:solidFill>
              <a:srgbClr val="D7D7D7"/>
            </a:solidFill>
            <a:ln w="0">
              <a:solidFill>
                <a:srgbClr val="D7D7D7"/>
              </a:solidFill>
              <a:prstDash val="solid"/>
              <a:round/>
              <a:headEnd/>
              <a:tailEnd/>
            </a:ln>
          </p:spPr>
          <p:txBody>
            <a:bodyPr/>
            <a:lstStyle/>
            <a:p>
              <a:endParaRPr lang="zh-TW" altLang="en-US"/>
            </a:p>
          </p:txBody>
        </p:sp>
        <p:sp>
          <p:nvSpPr>
            <p:cNvPr id="1044" name="Freeform 20"/>
            <p:cNvSpPr>
              <a:spLocks/>
            </p:cNvSpPr>
            <p:nvPr/>
          </p:nvSpPr>
          <p:spPr bwMode="gray">
            <a:xfrm>
              <a:off x="2921" y="361"/>
              <a:ext cx="100" cy="228"/>
            </a:xfrm>
            <a:custGeom>
              <a:avLst/>
              <a:gdLst>
                <a:gd name="T0" fmla="*/ 53 w 100"/>
                <a:gd name="T1" fmla="*/ 176 h 228"/>
                <a:gd name="T2" fmla="*/ 60 w 100"/>
                <a:gd name="T3" fmla="*/ 176 h 228"/>
                <a:gd name="T4" fmla="*/ 74 w 100"/>
                <a:gd name="T5" fmla="*/ 169 h 228"/>
                <a:gd name="T6" fmla="*/ 87 w 100"/>
                <a:gd name="T7" fmla="*/ 154 h 228"/>
                <a:gd name="T8" fmla="*/ 87 w 100"/>
                <a:gd name="T9" fmla="*/ 141 h 228"/>
                <a:gd name="T10" fmla="*/ 74 w 100"/>
                <a:gd name="T11" fmla="*/ 143 h 228"/>
                <a:gd name="T12" fmla="*/ 60 w 100"/>
                <a:gd name="T13" fmla="*/ 158 h 228"/>
                <a:gd name="T14" fmla="*/ 53 w 100"/>
                <a:gd name="T15" fmla="*/ 118 h 228"/>
                <a:gd name="T16" fmla="*/ 61 w 100"/>
                <a:gd name="T17" fmla="*/ 116 h 228"/>
                <a:gd name="T18" fmla="*/ 78 w 100"/>
                <a:gd name="T19" fmla="*/ 110 h 228"/>
                <a:gd name="T20" fmla="*/ 92 w 100"/>
                <a:gd name="T21" fmla="*/ 92 h 228"/>
                <a:gd name="T22" fmla="*/ 92 w 100"/>
                <a:gd name="T23" fmla="*/ 77 h 228"/>
                <a:gd name="T24" fmla="*/ 81 w 100"/>
                <a:gd name="T25" fmla="*/ 79 h 228"/>
                <a:gd name="T26" fmla="*/ 65 w 100"/>
                <a:gd name="T27" fmla="*/ 88 h 228"/>
                <a:gd name="T28" fmla="*/ 53 w 100"/>
                <a:gd name="T29" fmla="*/ 115 h 228"/>
                <a:gd name="T30" fmla="*/ 56 w 100"/>
                <a:gd name="T31" fmla="*/ 48 h 228"/>
                <a:gd name="T32" fmla="*/ 68 w 100"/>
                <a:gd name="T33" fmla="*/ 45 h 228"/>
                <a:gd name="T34" fmla="*/ 85 w 100"/>
                <a:gd name="T35" fmla="*/ 37 h 228"/>
                <a:gd name="T36" fmla="*/ 97 w 100"/>
                <a:gd name="T37" fmla="*/ 17 h 228"/>
                <a:gd name="T38" fmla="*/ 97 w 100"/>
                <a:gd name="T39" fmla="*/ 0 h 228"/>
                <a:gd name="T40" fmla="*/ 84 w 100"/>
                <a:gd name="T41" fmla="*/ 3 h 228"/>
                <a:gd name="T42" fmla="*/ 65 w 100"/>
                <a:gd name="T43" fmla="*/ 14 h 228"/>
                <a:gd name="T44" fmla="*/ 50 w 100"/>
                <a:gd name="T45" fmla="*/ 45 h 228"/>
                <a:gd name="T46" fmla="*/ 47 w 100"/>
                <a:gd name="T47" fmla="*/ 35 h 228"/>
                <a:gd name="T48" fmla="*/ 38 w 100"/>
                <a:gd name="T49" fmla="*/ 18 h 228"/>
                <a:gd name="T50" fmla="*/ 16 w 100"/>
                <a:gd name="T51" fmla="*/ 3 h 228"/>
                <a:gd name="T52" fmla="*/ 2 w 100"/>
                <a:gd name="T53" fmla="*/ 3 h 228"/>
                <a:gd name="T54" fmla="*/ 6 w 100"/>
                <a:gd name="T55" fmla="*/ 19 h 228"/>
                <a:gd name="T56" fmla="*/ 19 w 100"/>
                <a:gd name="T57" fmla="*/ 38 h 228"/>
                <a:gd name="T58" fmla="*/ 47 w 100"/>
                <a:gd name="T59" fmla="*/ 48 h 228"/>
                <a:gd name="T60" fmla="*/ 47 w 100"/>
                <a:gd name="T61" fmla="*/ 132 h 228"/>
                <a:gd name="T62" fmla="*/ 42 w 100"/>
                <a:gd name="T63" fmla="*/ 118 h 228"/>
                <a:gd name="T64" fmla="*/ 26 w 100"/>
                <a:gd name="T65" fmla="*/ 103 h 228"/>
                <a:gd name="T66" fmla="*/ 12 w 100"/>
                <a:gd name="T67" fmla="*/ 103 h 228"/>
                <a:gd name="T68" fmla="*/ 16 w 100"/>
                <a:gd name="T69" fmla="*/ 116 h 228"/>
                <a:gd name="T70" fmla="*/ 26 w 100"/>
                <a:gd name="T71" fmla="*/ 132 h 228"/>
                <a:gd name="T72" fmla="*/ 47 w 100"/>
                <a:gd name="T73" fmla="*/ 141 h 228"/>
                <a:gd name="T74" fmla="*/ 53 w 100"/>
                <a:gd name="T75"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0" h="228">
                  <a:moveTo>
                    <a:pt x="53" y="228"/>
                  </a:moveTo>
                  <a:lnTo>
                    <a:pt x="53" y="176"/>
                  </a:lnTo>
                  <a:lnTo>
                    <a:pt x="56" y="176"/>
                  </a:lnTo>
                  <a:lnTo>
                    <a:pt x="60" y="176"/>
                  </a:lnTo>
                  <a:lnTo>
                    <a:pt x="68" y="173"/>
                  </a:lnTo>
                  <a:lnTo>
                    <a:pt x="74" y="169"/>
                  </a:lnTo>
                  <a:lnTo>
                    <a:pt x="81" y="163"/>
                  </a:lnTo>
                  <a:lnTo>
                    <a:pt x="87" y="154"/>
                  </a:lnTo>
                  <a:lnTo>
                    <a:pt x="88" y="141"/>
                  </a:lnTo>
                  <a:lnTo>
                    <a:pt x="87" y="141"/>
                  </a:lnTo>
                  <a:lnTo>
                    <a:pt x="81" y="142"/>
                  </a:lnTo>
                  <a:lnTo>
                    <a:pt x="74" y="143"/>
                  </a:lnTo>
                  <a:lnTo>
                    <a:pt x="66" y="149"/>
                  </a:lnTo>
                  <a:lnTo>
                    <a:pt x="60" y="158"/>
                  </a:lnTo>
                  <a:lnTo>
                    <a:pt x="53" y="173"/>
                  </a:lnTo>
                  <a:lnTo>
                    <a:pt x="53" y="118"/>
                  </a:lnTo>
                  <a:lnTo>
                    <a:pt x="56" y="118"/>
                  </a:lnTo>
                  <a:lnTo>
                    <a:pt x="61" y="116"/>
                  </a:lnTo>
                  <a:lnTo>
                    <a:pt x="69" y="115"/>
                  </a:lnTo>
                  <a:lnTo>
                    <a:pt x="78" y="110"/>
                  </a:lnTo>
                  <a:lnTo>
                    <a:pt x="87" y="103"/>
                  </a:lnTo>
                  <a:lnTo>
                    <a:pt x="92" y="92"/>
                  </a:lnTo>
                  <a:lnTo>
                    <a:pt x="95" y="77"/>
                  </a:lnTo>
                  <a:lnTo>
                    <a:pt x="92" y="77"/>
                  </a:lnTo>
                  <a:lnTo>
                    <a:pt x="88" y="77"/>
                  </a:lnTo>
                  <a:lnTo>
                    <a:pt x="81" y="79"/>
                  </a:lnTo>
                  <a:lnTo>
                    <a:pt x="73" y="81"/>
                  </a:lnTo>
                  <a:lnTo>
                    <a:pt x="65" y="88"/>
                  </a:lnTo>
                  <a:lnTo>
                    <a:pt x="58" y="99"/>
                  </a:lnTo>
                  <a:lnTo>
                    <a:pt x="53" y="115"/>
                  </a:lnTo>
                  <a:lnTo>
                    <a:pt x="53" y="48"/>
                  </a:lnTo>
                  <a:lnTo>
                    <a:pt x="56" y="48"/>
                  </a:lnTo>
                  <a:lnTo>
                    <a:pt x="61" y="48"/>
                  </a:lnTo>
                  <a:lnTo>
                    <a:pt x="68" y="45"/>
                  </a:lnTo>
                  <a:lnTo>
                    <a:pt x="77" y="42"/>
                  </a:lnTo>
                  <a:lnTo>
                    <a:pt x="85" y="37"/>
                  </a:lnTo>
                  <a:lnTo>
                    <a:pt x="93" y="27"/>
                  </a:lnTo>
                  <a:lnTo>
                    <a:pt x="97" y="17"/>
                  </a:lnTo>
                  <a:lnTo>
                    <a:pt x="100" y="0"/>
                  </a:lnTo>
                  <a:lnTo>
                    <a:pt x="97" y="0"/>
                  </a:lnTo>
                  <a:lnTo>
                    <a:pt x="92" y="0"/>
                  </a:lnTo>
                  <a:lnTo>
                    <a:pt x="84" y="3"/>
                  </a:lnTo>
                  <a:lnTo>
                    <a:pt x="74" y="7"/>
                  </a:lnTo>
                  <a:lnTo>
                    <a:pt x="65" y="14"/>
                  </a:lnTo>
                  <a:lnTo>
                    <a:pt x="57" y="27"/>
                  </a:lnTo>
                  <a:lnTo>
                    <a:pt x="50" y="45"/>
                  </a:lnTo>
                  <a:lnTo>
                    <a:pt x="50" y="42"/>
                  </a:lnTo>
                  <a:lnTo>
                    <a:pt x="47" y="35"/>
                  </a:lnTo>
                  <a:lnTo>
                    <a:pt x="43" y="27"/>
                  </a:lnTo>
                  <a:lnTo>
                    <a:pt x="38" y="18"/>
                  </a:lnTo>
                  <a:lnTo>
                    <a:pt x="29" y="10"/>
                  </a:lnTo>
                  <a:lnTo>
                    <a:pt x="16" y="3"/>
                  </a:lnTo>
                  <a:lnTo>
                    <a:pt x="0" y="0"/>
                  </a:lnTo>
                  <a:lnTo>
                    <a:pt x="2" y="3"/>
                  </a:lnTo>
                  <a:lnTo>
                    <a:pt x="3" y="10"/>
                  </a:lnTo>
                  <a:lnTo>
                    <a:pt x="6" y="19"/>
                  </a:lnTo>
                  <a:lnTo>
                    <a:pt x="11" y="29"/>
                  </a:lnTo>
                  <a:lnTo>
                    <a:pt x="19" y="38"/>
                  </a:lnTo>
                  <a:lnTo>
                    <a:pt x="31" y="45"/>
                  </a:lnTo>
                  <a:lnTo>
                    <a:pt x="47" y="48"/>
                  </a:lnTo>
                  <a:lnTo>
                    <a:pt x="47" y="135"/>
                  </a:lnTo>
                  <a:lnTo>
                    <a:pt x="47" y="132"/>
                  </a:lnTo>
                  <a:lnTo>
                    <a:pt x="46" y="126"/>
                  </a:lnTo>
                  <a:lnTo>
                    <a:pt x="42" y="118"/>
                  </a:lnTo>
                  <a:lnTo>
                    <a:pt x="35" y="110"/>
                  </a:lnTo>
                  <a:lnTo>
                    <a:pt x="26" y="103"/>
                  </a:lnTo>
                  <a:lnTo>
                    <a:pt x="12" y="100"/>
                  </a:lnTo>
                  <a:lnTo>
                    <a:pt x="12" y="103"/>
                  </a:lnTo>
                  <a:lnTo>
                    <a:pt x="14" y="108"/>
                  </a:lnTo>
                  <a:lnTo>
                    <a:pt x="16" y="116"/>
                  </a:lnTo>
                  <a:lnTo>
                    <a:pt x="20" y="124"/>
                  </a:lnTo>
                  <a:lnTo>
                    <a:pt x="26" y="132"/>
                  </a:lnTo>
                  <a:lnTo>
                    <a:pt x="35" y="139"/>
                  </a:lnTo>
                  <a:lnTo>
                    <a:pt x="47" y="141"/>
                  </a:lnTo>
                  <a:lnTo>
                    <a:pt x="47" y="228"/>
                  </a:lnTo>
                  <a:lnTo>
                    <a:pt x="53" y="228"/>
                  </a:lnTo>
                  <a:close/>
                </a:path>
              </a:pathLst>
            </a:custGeom>
            <a:solidFill>
              <a:srgbClr val="D7D7D7"/>
            </a:solidFill>
            <a:ln w="0">
              <a:solidFill>
                <a:srgbClr val="D7D7D7"/>
              </a:solidFill>
              <a:prstDash val="solid"/>
              <a:round/>
              <a:headEnd/>
              <a:tailEnd/>
            </a:ln>
          </p:spPr>
          <p:txBody>
            <a:bodyPr/>
            <a:lstStyle/>
            <a:p>
              <a:endParaRPr lang="zh-TW" altLang="en-US"/>
            </a:p>
          </p:txBody>
        </p:sp>
        <p:sp>
          <p:nvSpPr>
            <p:cNvPr id="1045" name="Freeform 21"/>
            <p:cNvSpPr>
              <a:spLocks/>
            </p:cNvSpPr>
            <p:nvPr/>
          </p:nvSpPr>
          <p:spPr bwMode="gray">
            <a:xfrm>
              <a:off x="2273" y="187"/>
              <a:ext cx="175" cy="402"/>
            </a:xfrm>
            <a:custGeom>
              <a:avLst/>
              <a:gdLst>
                <a:gd name="T0" fmla="*/ 93 w 175"/>
                <a:gd name="T1" fmla="*/ 309 h 402"/>
                <a:gd name="T2" fmla="*/ 101 w 175"/>
                <a:gd name="T3" fmla="*/ 309 h 402"/>
                <a:gd name="T4" fmla="*/ 118 w 175"/>
                <a:gd name="T5" fmla="*/ 304 h 402"/>
                <a:gd name="T6" fmla="*/ 138 w 175"/>
                <a:gd name="T7" fmla="*/ 292 h 402"/>
                <a:gd name="T8" fmla="*/ 152 w 175"/>
                <a:gd name="T9" fmla="*/ 266 h 402"/>
                <a:gd name="T10" fmla="*/ 152 w 175"/>
                <a:gd name="T11" fmla="*/ 247 h 402"/>
                <a:gd name="T12" fmla="*/ 138 w 175"/>
                <a:gd name="T13" fmla="*/ 250 h 402"/>
                <a:gd name="T14" fmla="*/ 120 w 175"/>
                <a:gd name="T15" fmla="*/ 259 h 402"/>
                <a:gd name="T16" fmla="*/ 99 w 175"/>
                <a:gd name="T17" fmla="*/ 285 h 402"/>
                <a:gd name="T18" fmla="*/ 93 w 175"/>
                <a:gd name="T19" fmla="*/ 207 h 402"/>
                <a:gd name="T20" fmla="*/ 102 w 175"/>
                <a:gd name="T21" fmla="*/ 205 h 402"/>
                <a:gd name="T22" fmla="*/ 122 w 175"/>
                <a:gd name="T23" fmla="*/ 200 h 402"/>
                <a:gd name="T24" fmla="*/ 147 w 175"/>
                <a:gd name="T25" fmla="*/ 185 h 402"/>
                <a:gd name="T26" fmla="*/ 163 w 175"/>
                <a:gd name="T27" fmla="*/ 155 h 402"/>
                <a:gd name="T28" fmla="*/ 163 w 175"/>
                <a:gd name="T29" fmla="*/ 134 h 402"/>
                <a:gd name="T30" fmla="*/ 149 w 175"/>
                <a:gd name="T31" fmla="*/ 135 h 402"/>
                <a:gd name="T32" fmla="*/ 129 w 175"/>
                <a:gd name="T33" fmla="*/ 142 h 402"/>
                <a:gd name="T34" fmla="*/ 107 w 175"/>
                <a:gd name="T35" fmla="*/ 162 h 402"/>
                <a:gd name="T36" fmla="*/ 93 w 175"/>
                <a:gd name="T37" fmla="*/ 201 h 402"/>
                <a:gd name="T38" fmla="*/ 95 w 175"/>
                <a:gd name="T39" fmla="*/ 83 h 402"/>
                <a:gd name="T40" fmla="*/ 110 w 175"/>
                <a:gd name="T41" fmla="*/ 81 h 402"/>
                <a:gd name="T42" fmla="*/ 134 w 175"/>
                <a:gd name="T43" fmla="*/ 73 h 402"/>
                <a:gd name="T44" fmla="*/ 157 w 175"/>
                <a:gd name="T45" fmla="*/ 54 h 402"/>
                <a:gd name="T46" fmla="*/ 174 w 175"/>
                <a:gd name="T47" fmla="*/ 23 h 402"/>
                <a:gd name="T48" fmla="*/ 174 w 175"/>
                <a:gd name="T49" fmla="*/ 0 h 402"/>
                <a:gd name="T50" fmla="*/ 157 w 175"/>
                <a:gd name="T51" fmla="*/ 2 h 402"/>
                <a:gd name="T52" fmla="*/ 133 w 175"/>
                <a:gd name="T53" fmla="*/ 10 h 402"/>
                <a:gd name="T54" fmla="*/ 107 w 175"/>
                <a:gd name="T55" fmla="*/ 33 h 402"/>
                <a:gd name="T56" fmla="*/ 87 w 175"/>
                <a:gd name="T57" fmla="*/ 77 h 402"/>
                <a:gd name="T58" fmla="*/ 85 w 175"/>
                <a:gd name="T59" fmla="*/ 68 h 402"/>
                <a:gd name="T60" fmla="*/ 75 w 175"/>
                <a:gd name="T61" fmla="*/ 46 h 402"/>
                <a:gd name="T62" fmla="*/ 55 w 175"/>
                <a:gd name="T63" fmla="*/ 21 h 402"/>
                <a:gd name="T64" fmla="*/ 22 w 175"/>
                <a:gd name="T65" fmla="*/ 3 h 402"/>
                <a:gd name="T66" fmla="*/ 1 w 175"/>
                <a:gd name="T67" fmla="*/ 3 h 402"/>
                <a:gd name="T68" fmla="*/ 4 w 175"/>
                <a:gd name="T69" fmla="*/ 18 h 402"/>
                <a:gd name="T70" fmla="*/ 12 w 175"/>
                <a:gd name="T71" fmla="*/ 42 h 402"/>
                <a:gd name="T72" fmla="*/ 31 w 175"/>
                <a:gd name="T73" fmla="*/ 65 h 402"/>
                <a:gd name="T74" fmla="*/ 62 w 175"/>
                <a:gd name="T75" fmla="*/ 81 h 402"/>
                <a:gd name="T76" fmla="*/ 82 w 175"/>
                <a:gd name="T77" fmla="*/ 238 h 402"/>
                <a:gd name="T78" fmla="*/ 80 w 175"/>
                <a:gd name="T79" fmla="*/ 228 h 402"/>
                <a:gd name="T80" fmla="*/ 72 w 175"/>
                <a:gd name="T81" fmla="*/ 207 h 402"/>
                <a:gd name="T82" fmla="*/ 55 w 175"/>
                <a:gd name="T83" fmla="*/ 185 h 402"/>
                <a:gd name="T84" fmla="*/ 21 w 175"/>
                <a:gd name="T85" fmla="*/ 176 h 402"/>
                <a:gd name="T86" fmla="*/ 22 w 175"/>
                <a:gd name="T87" fmla="*/ 185 h 402"/>
                <a:gd name="T88" fmla="*/ 28 w 175"/>
                <a:gd name="T89" fmla="*/ 205 h 402"/>
                <a:gd name="T90" fmla="*/ 41 w 175"/>
                <a:gd name="T91" fmla="*/ 230 h 402"/>
                <a:gd name="T92" fmla="*/ 66 w 175"/>
                <a:gd name="T93" fmla="*/ 246 h 402"/>
                <a:gd name="T94" fmla="*/ 82 w 175"/>
                <a:gd name="T95" fmla="*/ 402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5" h="402">
                  <a:moveTo>
                    <a:pt x="93" y="402"/>
                  </a:moveTo>
                  <a:lnTo>
                    <a:pt x="93" y="309"/>
                  </a:lnTo>
                  <a:lnTo>
                    <a:pt x="95" y="309"/>
                  </a:lnTo>
                  <a:lnTo>
                    <a:pt x="101" y="309"/>
                  </a:lnTo>
                  <a:lnTo>
                    <a:pt x="109" y="308"/>
                  </a:lnTo>
                  <a:lnTo>
                    <a:pt x="118" y="304"/>
                  </a:lnTo>
                  <a:lnTo>
                    <a:pt x="129" y="298"/>
                  </a:lnTo>
                  <a:lnTo>
                    <a:pt x="138" y="292"/>
                  </a:lnTo>
                  <a:lnTo>
                    <a:pt x="147" y="281"/>
                  </a:lnTo>
                  <a:lnTo>
                    <a:pt x="152" y="266"/>
                  </a:lnTo>
                  <a:lnTo>
                    <a:pt x="155" y="247"/>
                  </a:lnTo>
                  <a:lnTo>
                    <a:pt x="152" y="247"/>
                  </a:lnTo>
                  <a:lnTo>
                    <a:pt x="147" y="249"/>
                  </a:lnTo>
                  <a:lnTo>
                    <a:pt x="138" y="250"/>
                  </a:lnTo>
                  <a:lnTo>
                    <a:pt x="129" y="253"/>
                  </a:lnTo>
                  <a:lnTo>
                    <a:pt x="120" y="259"/>
                  </a:lnTo>
                  <a:lnTo>
                    <a:pt x="109" y="270"/>
                  </a:lnTo>
                  <a:lnTo>
                    <a:pt x="99" y="285"/>
                  </a:lnTo>
                  <a:lnTo>
                    <a:pt x="93" y="304"/>
                  </a:lnTo>
                  <a:lnTo>
                    <a:pt x="93" y="207"/>
                  </a:lnTo>
                  <a:lnTo>
                    <a:pt x="95" y="207"/>
                  </a:lnTo>
                  <a:lnTo>
                    <a:pt x="102" y="205"/>
                  </a:lnTo>
                  <a:lnTo>
                    <a:pt x="111" y="204"/>
                  </a:lnTo>
                  <a:lnTo>
                    <a:pt x="122" y="200"/>
                  </a:lnTo>
                  <a:lnTo>
                    <a:pt x="134" y="195"/>
                  </a:lnTo>
                  <a:lnTo>
                    <a:pt x="147" y="185"/>
                  </a:lnTo>
                  <a:lnTo>
                    <a:pt x="156" y="173"/>
                  </a:lnTo>
                  <a:lnTo>
                    <a:pt x="163" y="155"/>
                  </a:lnTo>
                  <a:lnTo>
                    <a:pt x="165" y="134"/>
                  </a:lnTo>
                  <a:lnTo>
                    <a:pt x="163" y="134"/>
                  </a:lnTo>
                  <a:lnTo>
                    <a:pt x="157" y="134"/>
                  </a:lnTo>
                  <a:lnTo>
                    <a:pt x="149" y="135"/>
                  </a:lnTo>
                  <a:lnTo>
                    <a:pt x="140" y="137"/>
                  </a:lnTo>
                  <a:lnTo>
                    <a:pt x="129" y="142"/>
                  </a:lnTo>
                  <a:lnTo>
                    <a:pt x="118" y="150"/>
                  </a:lnTo>
                  <a:lnTo>
                    <a:pt x="107" y="162"/>
                  </a:lnTo>
                  <a:lnTo>
                    <a:pt x="99" y="178"/>
                  </a:lnTo>
                  <a:lnTo>
                    <a:pt x="93" y="201"/>
                  </a:lnTo>
                  <a:lnTo>
                    <a:pt x="93" y="83"/>
                  </a:lnTo>
                  <a:lnTo>
                    <a:pt x="95" y="83"/>
                  </a:lnTo>
                  <a:lnTo>
                    <a:pt x="101" y="83"/>
                  </a:lnTo>
                  <a:lnTo>
                    <a:pt x="110" y="81"/>
                  </a:lnTo>
                  <a:lnTo>
                    <a:pt x="122" y="77"/>
                  </a:lnTo>
                  <a:lnTo>
                    <a:pt x="134" y="73"/>
                  </a:lnTo>
                  <a:lnTo>
                    <a:pt x="147" y="65"/>
                  </a:lnTo>
                  <a:lnTo>
                    <a:pt x="157" y="54"/>
                  </a:lnTo>
                  <a:lnTo>
                    <a:pt x="167" y="41"/>
                  </a:lnTo>
                  <a:lnTo>
                    <a:pt x="174" y="23"/>
                  </a:lnTo>
                  <a:lnTo>
                    <a:pt x="175" y="0"/>
                  </a:lnTo>
                  <a:lnTo>
                    <a:pt x="174" y="0"/>
                  </a:lnTo>
                  <a:lnTo>
                    <a:pt x="167" y="0"/>
                  </a:lnTo>
                  <a:lnTo>
                    <a:pt x="157" y="2"/>
                  </a:lnTo>
                  <a:lnTo>
                    <a:pt x="145" y="4"/>
                  </a:lnTo>
                  <a:lnTo>
                    <a:pt x="133" y="10"/>
                  </a:lnTo>
                  <a:lnTo>
                    <a:pt x="120" y="19"/>
                  </a:lnTo>
                  <a:lnTo>
                    <a:pt x="107" y="33"/>
                  </a:lnTo>
                  <a:lnTo>
                    <a:pt x="97" y="52"/>
                  </a:lnTo>
                  <a:lnTo>
                    <a:pt x="87" y="77"/>
                  </a:lnTo>
                  <a:lnTo>
                    <a:pt x="87" y="75"/>
                  </a:lnTo>
                  <a:lnTo>
                    <a:pt x="85" y="68"/>
                  </a:lnTo>
                  <a:lnTo>
                    <a:pt x="80" y="58"/>
                  </a:lnTo>
                  <a:lnTo>
                    <a:pt x="75" y="46"/>
                  </a:lnTo>
                  <a:lnTo>
                    <a:pt x="66" y="33"/>
                  </a:lnTo>
                  <a:lnTo>
                    <a:pt x="55" y="21"/>
                  </a:lnTo>
                  <a:lnTo>
                    <a:pt x="40" y="10"/>
                  </a:lnTo>
                  <a:lnTo>
                    <a:pt x="22" y="3"/>
                  </a:lnTo>
                  <a:lnTo>
                    <a:pt x="0" y="0"/>
                  </a:lnTo>
                  <a:lnTo>
                    <a:pt x="1" y="3"/>
                  </a:lnTo>
                  <a:lnTo>
                    <a:pt x="1" y="10"/>
                  </a:lnTo>
                  <a:lnTo>
                    <a:pt x="4" y="18"/>
                  </a:lnTo>
                  <a:lnTo>
                    <a:pt x="6" y="30"/>
                  </a:lnTo>
                  <a:lnTo>
                    <a:pt x="12" y="42"/>
                  </a:lnTo>
                  <a:lnTo>
                    <a:pt x="20" y="54"/>
                  </a:lnTo>
                  <a:lnTo>
                    <a:pt x="31" y="65"/>
                  </a:lnTo>
                  <a:lnTo>
                    <a:pt x="44" y="75"/>
                  </a:lnTo>
                  <a:lnTo>
                    <a:pt x="62" y="81"/>
                  </a:lnTo>
                  <a:lnTo>
                    <a:pt x="82" y="83"/>
                  </a:lnTo>
                  <a:lnTo>
                    <a:pt x="82" y="238"/>
                  </a:lnTo>
                  <a:lnTo>
                    <a:pt x="82" y="235"/>
                  </a:lnTo>
                  <a:lnTo>
                    <a:pt x="80" y="228"/>
                  </a:lnTo>
                  <a:lnTo>
                    <a:pt x="78" y="217"/>
                  </a:lnTo>
                  <a:lnTo>
                    <a:pt x="72" y="207"/>
                  </a:lnTo>
                  <a:lnTo>
                    <a:pt x="66" y="196"/>
                  </a:lnTo>
                  <a:lnTo>
                    <a:pt x="55" y="185"/>
                  </a:lnTo>
                  <a:lnTo>
                    <a:pt x="40" y="178"/>
                  </a:lnTo>
                  <a:lnTo>
                    <a:pt x="21" y="176"/>
                  </a:lnTo>
                  <a:lnTo>
                    <a:pt x="21" y="178"/>
                  </a:lnTo>
                  <a:lnTo>
                    <a:pt x="22" y="185"/>
                  </a:lnTo>
                  <a:lnTo>
                    <a:pt x="24" y="195"/>
                  </a:lnTo>
                  <a:lnTo>
                    <a:pt x="28" y="205"/>
                  </a:lnTo>
                  <a:lnTo>
                    <a:pt x="33" y="217"/>
                  </a:lnTo>
                  <a:lnTo>
                    <a:pt x="41" y="230"/>
                  </a:lnTo>
                  <a:lnTo>
                    <a:pt x="52" y="239"/>
                  </a:lnTo>
                  <a:lnTo>
                    <a:pt x="66" y="246"/>
                  </a:lnTo>
                  <a:lnTo>
                    <a:pt x="82" y="247"/>
                  </a:lnTo>
                  <a:lnTo>
                    <a:pt x="82" y="402"/>
                  </a:lnTo>
                  <a:lnTo>
                    <a:pt x="93" y="402"/>
                  </a:lnTo>
                  <a:close/>
                </a:path>
              </a:pathLst>
            </a:custGeom>
            <a:solidFill>
              <a:srgbClr val="D7D7D7"/>
            </a:solidFill>
            <a:ln w="0">
              <a:solidFill>
                <a:srgbClr val="D7D7D7"/>
              </a:solidFill>
              <a:prstDash val="solid"/>
              <a:round/>
              <a:headEnd/>
              <a:tailEnd/>
            </a:ln>
          </p:spPr>
          <p:txBody>
            <a:bodyPr/>
            <a:lstStyle/>
            <a:p>
              <a:endParaRPr lang="zh-TW" altLang="en-US"/>
            </a:p>
          </p:txBody>
        </p:sp>
        <p:sp>
          <p:nvSpPr>
            <p:cNvPr id="1046" name="Freeform 22"/>
            <p:cNvSpPr>
              <a:spLocks/>
            </p:cNvSpPr>
            <p:nvPr/>
          </p:nvSpPr>
          <p:spPr bwMode="gray">
            <a:xfrm>
              <a:off x="2161" y="216"/>
              <a:ext cx="97" cy="373"/>
            </a:xfrm>
            <a:custGeom>
              <a:avLst/>
              <a:gdLst>
                <a:gd name="T0" fmla="*/ 52 w 97"/>
                <a:gd name="T1" fmla="*/ 237 h 373"/>
                <a:gd name="T2" fmla="*/ 59 w 97"/>
                <a:gd name="T3" fmla="*/ 237 h 373"/>
                <a:gd name="T4" fmla="*/ 74 w 97"/>
                <a:gd name="T5" fmla="*/ 232 h 373"/>
                <a:gd name="T6" fmla="*/ 90 w 97"/>
                <a:gd name="T7" fmla="*/ 218 h 373"/>
                <a:gd name="T8" fmla="*/ 97 w 97"/>
                <a:gd name="T9" fmla="*/ 193 h 373"/>
                <a:gd name="T10" fmla="*/ 89 w 97"/>
                <a:gd name="T11" fmla="*/ 193 h 373"/>
                <a:gd name="T12" fmla="*/ 71 w 97"/>
                <a:gd name="T13" fmla="*/ 197 h 373"/>
                <a:gd name="T14" fmla="*/ 56 w 97"/>
                <a:gd name="T15" fmla="*/ 215 h 373"/>
                <a:gd name="T16" fmla="*/ 52 w 97"/>
                <a:gd name="T17" fmla="*/ 147 h 373"/>
                <a:gd name="T18" fmla="*/ 59 w 97"/>
                <a:gd name="T19" fmla="*/ 147 h 373"/>
                <a:gd name="T20" fmla="*/ 74 w 97"/>
                <a:gd name="T21" fmla="*/ 141 h 373"/>
                <a:gd name="T22" fmla="*/ 90 w 97"/>
                <a:gd name="T23" fmla="*/ 128 h 373"/>
                <a:gd name="T24" fmla="*/ 97 w 97"/>
                <a:gd name="T25" fmla="*/ 102 h 373"/>
                <a:gd name="T26" fmla="*/ 89 w 97"/>
                <a:gd name="T27" fmla="*/ 102 h 373"/>
                <a:gd name="T28" fmla="*/ 71 w 97"/>
                <a:gd name="T29" fmla="*/ 109 h 373"/>
                <a:gd name="T30" fmla="*/ 56 w 97"/>
                <a:gd name="T31" fmla="*/ 126 h 373"/>
                <a:gd name="T32" fmla="*/ 52 w 97"/>
                <a:gd name="T33" fmla="*/ 46 h 373"/>
                <a:gd name="T34" fmla="*/ 51 w 97"/>
                <a:gd name="T35" fmla="*/ 37 h 373"/>
                <a:gd name="T36" fmla="*/ 45 w 97"/>
                <a:gd name="T37" fmla="*/ 23 h 373"/>
                <a:gd name="T38" fmla="*/ 32 w 97"/>
                <a:gd name="T39" fmla="*/ 6 h 373"/>
                <a:gd name="T40" fmla="*/ 6 w 97"/>
                <a:gd name="T41" fmla="*/ 0 h 373"/>
                <a:gd name="T42" fmla="*/ 8 w 97"/>
                <a:gd name="T43" fmla="*/ 9 h 373"/>
                <a:gd name="T44" fmla="*/ 16 w 97"/>
                <a:gd name="T45" fmla="*/ 27 h 373"/>
                <a:gd name="T46" fmla="*/ 33 w 97"/>
                <a:gd name="T47" fmla="*/ 43 h 373"/>
                <a:gd name="T48" fmla="*/ 45 w 97"/>
                <a:gd name="T49" fmla="*/ 113 h 373"/>
                <a:gd name="T50" fmla="*/ 45 w 97"/>
                <a:gd name="T51" fmla="*/ 106 h 373"/>
                <a:gd name="T52" fmla="*/ 40 w 97"/>
                <a:gd name="T53" fmla="*/ 90 h 373"/>
                <a:gd name="T54" fmla="*/ 27 w 97"/>
                <a:gd name="T55" fmla="*/ 75 h 373"/>
                <a:gd name="T56" fmla="*/ 1 w 97"/>
                <a:gd name="T57" fmla="*/ 67 h 373"/>
                <a:gd name="T58" fmla="*/ 0 w 97"/>
                <a:gd name="T59" fmla="*/ 75 h 373"/>
                <a:gd name="T60" fmla="*/ 2 w 97"/>
                <a:gd name="T61" fmla="*/ 91 h 373"/>
                <a:gd name="T62" fmla="*/ 14 w 97"/>
                <a:gd name="T63" fmla="*/ 109 h 373"/>
                <a:gd name="T64" fmla="*/ 45 w 97"/>
                <a:gd name="T65" fmla="*/ 118 h 373"/>
                <a:gd name="T66" fmla="*/ 45 w 97"/>
                <a:gd name="T67" fmla="*/ 207 h 373"/>
                <a:gd name="T68" fmla="*/ 43 w 97"/>
                <a:gd name="T69" fmla="*/ 195 h 373"/>
                <a:gd name="T70" fmla="*/ 33 w 97"/>
                <a:gd name="T71" fmla="*/ 182 h 373"/>
                <a:gd name="T72" fmla="*/ 12 w 97"/>
                <a:gd name="T73" fmla="*/ 175 h 373"/>
                <a:gd name="T74" fmla="*/ 10 w 97"/>
                <a:gd name="T75" fmla="*/ 182 h 373"/>
                <a:gd name="T76" fmla="*/ 13 w 97"/>
                <a:gd name="T77" fmla="*/ 197 h 373"/>
                <a:gd name="T78" fmla="*/ 29 w 97"/>
                <a:gd name="T79" fmla="*/ 211 h 373"/>
                <a:gd name="T80" fmla="*/ 45 w 97"/>
                <a:gd name="T8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7" h="373">
                  <a:moveTo>
                    <a:pt x="52" y="373"/>
                  </a:moveTo>
                  <a:lnTo>
                    <a:pt x="52" y="237"/>
                  </a:lnTo>
                  <a:lnTo>
                    <a:pt x="54" y="237"/>
                  </a:lnTo>
                  <a:lnTo>
                    <a:pt x="59" y="237"/>
                  </a:lnTo>
                  <a:lnTo>
                    <a:pt x="66" y="236"/>
                  </a:lnTo>
                  <a:lnTo>
                    <a:pt x="74" y="232"/>
                  </a:lnTo>
                  <a:lnTo>
                    <a:pt x="82" y="226"/>
                  </a:lnTo>
                  <a:lnTo>
                    <a:pt x="90" y="218"/>
                  </a:lnTo>
                  <a:lnTo>
                    <a:pt x="95" y="207"/>
                  </a:lnTo>
                  <a:lnTo>
                    <a:pt x="97" y="193"/>
                  </a:lnTo>
                  <a:lnTo>
                    <a:pt x="94" y="193"/>
                  </a:lnTo>
                  <a:lnTo>
                    <a:pt x="89" y="193"/>
                  </a:lnTo>
                  <a:lnTo>
                    <a:pt x="81" y="194"/>
                  </a:lnTo>
                  <a:lnTo>
                    <a:pt x="71" y="197"/>
                  </a:lnTo>
                  <a:lnTo>
                    <a:pt x="63" y="205"/>
                  </a:lnTo>
                  <a:lnTo>
                    <a:pt x="56" y="215"/>
                  </a:lnTo>
                  <a:lnTo>
                    <a:pt x="52" y="232"/>
                  </a:lnTo>
                  <a:lnTo>
                    <a:pt x="52" y="147"/>
                  </a:lnTo>
                  <a:lnTo>
                    <a:pt x="54" y="147"/>
                  </a:lnTo>
                  <a:lnTo>
                    <a:pt x="59" y="147"/>
                  </a:lnTo>
                  <a:lnTo>
                    <a:pt x="66" y="144"/>
                  </a:lnTo>
                  <a:lnTo>
                    <a:pt x="74" y="141"/>
                  </a:lnTo>
                  <a:lnTo>
                    <a:pt x="82" y="136"/>
                  </a:lnTo>
                  <a:lnTo>
                    <a:pt x="90" y="128"/>
                  </a:lnTo>
                  <a:lnTo>
                    <a:pt x="95" y="117"/>
                  </a:lnTo>
                  <a:lnTo>
                    <a:pt x="97" y="102"/>
                  </a:lnTo>
                  <a:lnTo>
                    <a:pt x="94" y="102"/>
                  </a:lnTo>
                  <a:lnTo>
                    <a:pt x="89" y="102"/>
                  </a:lnTo>
                  <a:lnTo>
                    <a:pt x="81" y="105"/>
                  </a:lnTo>
                  <a:lnTo>
                    <a:pt x="71" y="109"/>
                  </a:lnTo>
                  <a:lnTo>
                    <a:pt x="63" y="116"/>
                  </a:lnTo>
                  <a:lnTo>
                    <a:pt x="56" y="126"/>
                  </a:lnTo>
                  <a:lnTo>
                    <a:pt x="52" y="141"/>
                  </a:lnTo>
                  <a:lnTo>
                    <a:pt x="52" y="46"/>
                  </a:lnTo>
                  <a:lnTo>
                    <a:pt x="51" y="43"/>
                  </a:lnTo>
                  <a:lnTo>
                    <a:pt x="51" y="37"/>
                  </a:lnTo>
                  <a:lnTo>
                    <a:pt x="49" y="31"/>
                  </a:lnTo>
                  <a:lnTo>
                    <a:pt x="45" y="23"/>
                  </a:lnTo>
                  <a:lnTo>
                    <a:pt x="40" y="15"/>
                  </a:lnTo>
                  <a:lnTo>
                    <a:pt x="32" y="6"/>
                  </a:lnTo>
                  <a:lnTo>
                    <a:pt x="21" y="2"/>
                  </a:lnTo>
                  <a:lnTo>
                    <a:pt x="6" y="0"/>
                  </a:lnTo>
                  <a:lnTo>
                    <a:pt x="6" y="2"/>
                  </a:lnTo>
                  <a:lnTo>
                    <a:pt x="8" y="9"/>
                  </a:lnTo>
                  <a:lnTo>
                    <a:pt x="12" y="17"/>
                  </a:lnTo>
                  <a:lnTo>
                    <a:pt x="16" y="27"/>
                  </a:lnTo>
                  <a:lnTo>
                    <a:pt x="23" y="36"/>
                  </a:lnTo>
                  <a:lnTo>
                    <a:pt x="33" y="43"/>
                  </a:lnTo>
                  <a:lnTo>
                    <a:pt x="45" y="46"/>
                  </a:lnTo>
                  <a:lnTo>
                    <a:pt x="45" y="113"/>
                  </a:lnTo>
                  <a:lnTo>
                    <a:pt x="45" y="112"/>
                  </a:lnTo>
                  <a:lnTo>
                    <a:pt x="45" y="106"/>
                  </a:lnTo>
                  <a:lnTo>
                    <a:pt x="44" y="98"/>
                  </a:lnTo>
                  <a:lnTo>
                    <a:pt x="40" y="90"/>
                  </a:lnTo>
                  <a:lnTo>
                    <a:pt x="35" y="82"/>
                  </a:lnTo>
                  <a:lnTo>
                    <a:pt x="27" y="75"/>
                  </a:lnTo>
                  <a:lnTo>
                    <a:pt x="16" y="70"/>
                  </a:lnTo>
                  <a:lnTo>
                    <a:pt x="1" y="67"/>
                  </a:lnTo>
                  <a:lnTo>
                    <a:pt x="0" y="70"/>
                  </a:lnTo>
                  <a:lnTo>
                    <a:pt x="0" y="75"/>
                  </a:lnTo>
                  <a:lnTo>
                    <a:pt x="0" y="82"/>
                  </a:lnTo>
                  <a:lnTo>
                    <a:pt x="2" y="91"/>
                  </a:lnTo>
                  <a:lnTo>
                    <a:pt x="6" y="100"/>
                  </a:lnTo>
                  <a:lnTo>
                    <a:pt x="14" y="109"/>
                  </a:lnTo>
                  <a:lnTo>
                    <a:pt x="28" y="114"/>
                  </a:lnTo>
                  <a:lnTo>
                    <a:pt x="45" y="118"/>
                  </a:lnTo>
                  <a:lnTo>
                    <a:pt x="45" y="209"/>
                  </a:lnTo>
                  <a:lnTo>
                    <a:pt x="45" y="207"/>
                  </a:lnTo>
                  <a:lnTo>
                    <a:pt x="45" y="202"/>
                  </a:lnTo>
                  <a:lnTo>
                    <a:pt x="43" y="195"/>
                  </a:lnTo>
                  <a:lnTo>
                    <a:pt x="40" y="188"/>
                  </a:lnTo>
                  <a:lnTo>
                    <a:pt x="33" y="182"/>
                  </a:lnTo>
                  <a:lnTo>
                    <a:pt x="24" y="178"/>
                  </a:lnTo>
                  <a:lnTo>
                    <a:pt x="12" y="175"/>
                  </a:lnTo>
                  <a:lnTo>
                    <a:pt x="12" y="178"/>
                  </a:lnTo>
                  <a:lnTo>
                    <a:pt x="10" y="182"/>
                  </a:lnTo>
                  <a:lnTo>
                    <a:pt x="10" y="188"/>
                  </a:lnTo>
                  <a:lnTo>
                    <a:pt x="13" y="197"/>
                  </a:lnTo>
                  <a:lnTo>
                    <a:pt x="20" y="205"/>
                  </a:lnTo>
                  <a:lnTo>
                    <a:pt x="29" y="211"/>
                  </a:lnTo>
                  <a:lnTo>
                    <a:pt x="45" y="215"/>
                  </a:lnTo>
                  <a:lnTo>
                    <a:pt x="45" y="373"/>
                  </a:lnTo>
                  <a:lnTo>
                    <a:pt x="52" y="373"/>
                  </a:lnTo>
                  <a:close/>
                </a:path>
              </a:pathLst>
            </a:custGeom>
            <a:solidFill>
              <a:srgbClr val="D7D7D7"/>
            </a:solidFill>
            <a:ln w="0">
              <a:solidFill>
                <a:srgbClr val="D7D7D7"/>
              </a:solidFill>
              <a:prstDash val="solid"/>
              <a:round/>
              <a:headEnd/>
              <a:tailEnd/>
            </a:ln>
          </p:spPr>
          <p:txBody>
            <a:bodyPr/>
            <a:lstStyle/>
            <a:p>
              <a:endParaRPr lang="zh-TW" altLang="en-US"/>
            </a:p>
          </p:txBody>
        </p:sp>
        <p:sp>
          <p:nvSpPr>
            <p:cNvPr id="1047" name="Freeform 23"/>
            <p:cNvSpPr>
              <a:spLocks/>
            </p:cNvSpPr>
            <p:nvPr/>
          </p:nvSpPr>
          <p:spPr bwMode="gray">
            <a:xfrm>
              <a:off x="2708" y="216"/>
              <a:ext cx="97" cy="373"/>
            </a:xfrm>
            <a:custGeom>
              <a:avLst/>
              <a:gdLst>
                <a:gd name="T0" fmla="*/ 51 w 97"/>
                <a:gd name="T1" fmla="*/ 237 h 373"/>
                <a:gd name="T2" fmla="*/ 60 w 97"/>
                <a:gd name="T3" fmla="*/ 237 h 373"/>
                <a:gd name="T4" fmla="*/ 74 w 97"/>
                <a:gd name="T5" fmla="*/ 232 h 373"/>
                <a:gd name="T6" fmla="*/ 91 w 97"/>
                <a:gd name="T7" fmla="*/ 218 h 373"/>
                <a:gd name="T8" fmla="*/ 97 w 97"/>
                <a:gd name="T9" fmla="*/ 193 h 373"/>
                <a:gd name="T10" fmla="*/ 89 w 97"/>
                <a:gd name="T11" fmla="*/ 193 h 373"/>
                <a:gd name="T12" fmla="*/ 72 w 97"/>
                <a:gd name="T13" fmla="*/ 197 h 373"/>
                <a:gd name="T14" fmla="*/ 55 w 97"/>
                <a:gd name="T15" fmla="*/ 215 h 373"/>
                <a:gd name="T16" fmla="*/ 51 w 97"/>
                <a:gd name="T17" fmla="*/ 147 h 373"/>
                <a:gd name="T18" fmla="*/ 60 w 97"/>
                <a:gd name="T19" fmla="*/ 147 h 373"/>
                <a:gd name="T20" fmla="*/ 74 w 97"/>
                <a:gd name="T21" fmla="*/ 141 h 373"/>
                <a:gd name="T22" fmla="*/ 91 w 97"/>
                <a:gd name="T23" fmla="*/ 128 h 373"/>
                <a:gd name="T24" fmla="*/ 97 w 97"/>
                <a:gd name="T25" fmla="*/ 102 h 373"/>
                <a:gd name="T26" fmla="*/ 89 w 97"/>
                <a:gd name="T27" fmla="*/ 102 h 373"/>
                <a:gd name="T28" fmla="*/ 72 w 97"/>
                <a:gd name="T29" fmla="*/ 109 h 373"/>
                <a:gd name="T30" fmla="*/ 55 w 97"/>
                <a:gd name="T31" fmla="*/ 126 h 373"/>
                <a:gd name="T32" fmla="*/ 51 w 97"/>
                <a:gd name="T33" fmla="*/ 46 h 373"/>
                <a:gd name="T34" fmla="*/ 51 w 97"/>
                <a:gd name="T35" fmla="*/ 37 h 373"/>
                <a:gd name="T36" fmla="*/ 46 w 97"/>
                <a:gd name="T37" fmla="*/ 23 h 373"/>
                <a:gd name="T38" fmla="*/ 33 w 97"/>
                <a:gd name="T39" fmla="*/ 6 h 373"/>
                <a:gd name="T40" fmla="*/ 7 w 97"/>
                <a:gd name="T41" fmla="*/ 0 h 373"/>
                <a:gd name="T42" fmla="*/ 8 w 97"/>
                <a:gd name="T43" fmla="*/ 9 h 373"/>
                <a:gd name="T44" fmla="*/ 16 w 97"/>
                <a:gd name="T45" fmla="*/ 27 h 373"/>
                <a:gd name="T46" fmla="*/ 34 w 97"/>
                <a:gd name="T47" fmla="*/ 43 h 373"/>
                <a:gd name="T48" fmla="*/ 46 w 97"/>
                <a:gd name="T49" fmla="*/ 113 h 373"/>
                <a:gd name="T50" fmla="*/ 46 w 97"/>
                <a:gd name="T51" fmla="*/ 106 h 373"/>
                <a:gd name="T52" fmla="*/ 41 w 97"/>
                <a:gd name="T53" fmla="*/ 90 h 373"/>
                <a:gd name="T54" fmla="*/ 27 w 97"/>
                <a:gd name="T55" fmla="*/ 75 h 373"/>
                <a:gd name="T56" fmla="*/ 0 w 97"/>
                <a:gd name="T57" fmla="*/ 67 h 373"/>
                <a:gd name="T58" fmla="*/ 0 w 97"/>
                <a:gd name="T59" fmla="*/ 75 h 373"/>
                <a:gd name="T60" fmla="*/ 3 w 97"/>
                <a:gd name="T61" fmla="*/ 91 h 373"/>
                <a:gd name="T62" fmla="*/ 15 w 97"/>
                <a:gd name="T63" fmla="*/ 109 h 373"/>
                <a:gd name="T64" fmla="*/ 46 w 97"/>
                <a:gd name="T65" fmla="*/ 118 h 373"/>
                <a:gd name="T66" fmla="*/ 46 w 97"/>
                <a:gd name="T67" fmla="*/ 207 h 373"/>
                <a:gd name="T68" fmla="*/ 43 w 97"/>
                <a:gd name="T69" fmla="*/ 195 h 373"/>
                <a:gd name="T70" fmla="*/ 34 w 97"/>
                <a:gd name="T71" fmla="*/ 182 h 373"/>
                <a:gd name="T72" fmla="*/ 12 w 97"/>
                <a:gd name="T73" fmla="*/ 175 h 373"/>
                <a:gd name="T74" fmla="*/ 11 w 97"/>
                <a:gd name="T75" fmla="*/ 182 h 373"/>
                <a:gd name="T76" fmla="*/ 14 w 97"/>
                <a:gd name="T77" fmla="*/ 197 h 373"/>
                <a:gd name="T78" fmla="*/ 30 w 97"/>
                <a:gd name="T79" fmla="*/ 211 h 373"/>
                <a:gd name="T80" fmla="*/ 46 w 97"/>
                <a:gd name="T8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7" h="373">
                  <a:moveTo>
                    <a:pt x="51" y="373"/>
                  </a:moveTo>
                  <a:lnTo>
                    <a:pt x="51" y="237"/>
                  </a:lnTo>
                  <a:lnTo>
                    <a:pt x="54" y="237"/>
                  </a:lnTo>
                  <a:lnTo>
                    <a:pt x="60" y="237"/>
                  </a:lnTo>
                  <a:lnTo>
                    <a:pt x="66" y="236"/>
                  </a:lnTo>
                  <a:lnTo>
                    <a:pt x="74" y="232"/>
                  </a:lnTo>
                  <a:lnTo>
                    <a:pt x="82" y="226"/>
                  </a:lnTo>
                  <a:lnTo>
                    <a:pt x="91" y="218"/>
                  </a:lnTo>
                  <a:lnTo>
                    <a:pt x="95" y="207"/>
                  </a:lnTo>
                  <a:lnTo>
                    <a:pt x="97" y="193"/>
                  </a:lnTo>
                  <a:lnTo>
                    <a:pt x="95" y="193"/>
                  </a:lnTo>
                  <a:lnTo>
                    <a:pt x="89" y="193"/>
                  </a:lnTo>
                  <a:lnTo>
                    <a:pt x="81" y="194"/>
                  </a:lnTo>
                  <a:lnTo>
                    <a:pt x="72" y="197"/>
                  </a:lnTo>
                  <a:lnTo>
                    <a:pt x="64" y="205"/>
                  </a:lnTo>
                  <a:lnTo>
                    <a:pt x="55" y="215"/>
                  </a:lnTo>
                  <a:lnTo>
                    <a:pt x="51" y="232"/>
                  </a:lnTo>
                  <a:lnTo>
                    <a:pt x="51" y="147"/>
                  </a:lnTo>
                  <a:lnTo>
                    <a:pt x="54" y="147"/>
                  </a:lnTo>
                  <a:lnTo>
                    <a:pt x="60" y="147"/>
                  </a:lnTo>
                  <a:lnTo>
                    <a:pt x="66" y="144"/>
                  </a:lnTo>
                  <a:lnTo>
                    <a:pt x="74" y="141"/>
                  </a:lnTo>
                  <a:lnTo>
                    <a:pt x="82" y="136"/>
                  </a:lnTo>
                  <a:lnTo>
                    <a:pt x="91" y="128"/>
                  </a:lnTo>
                  <a:lnTo>
                    <a:pt x="95" y="117"/>
                  </a:lnTo>
                  <a:lnTo>
                    <a:pt x="97" y="102"/>
                  </a:lnTo>
                  <a:lnTo>
                    <a:pt x="95" y="102"/>
                  </a:lnTo>
                  <a:lnTo>
                    <a:pt x="89" y="102"/>
                  </a:lnTo>
                  <a:lnTo>
                    <a:pt x="81" y="105"/>
                  </a:lnTo>
                  <a:lnTo>
                    <a:pt x="72" y="109"/>
                  </a:lnTo>
                  <a:lnTo>
                    <a:pt x="64" y="116"/>
                  </a:lnTo>
                  <a:lnTo>
                    <a:pt x="55" y="126"/>
                  </a:lnTo>
                  <a:lnTo>
                    <a:pt x="51" y="141"/>
                  </a:lnTo>
                  <a:lnTo>
                    <a:pt x="51" y="46"/>
                  </a:lnTo>
                  <a:lnTo>
                    <a:pt x="51" y="43"/>
                  </a:lnTo>
                  <a:lnTo>
                    <a:pt x="51" y="37"/>
                  </a:lnTo>
                  <a:lnTo>
                    <a:pt x="49" y="31"/>
                  </a:lnTo>
                  <a:lnTo>
                    <a:pt x="46" y="23"/>
                  </a:lnTo>
                  <a:lnTo>
                    <a:pt x="41" y="15"/>
                  </a:lnTo>
                  <a:lnTo>
                    <a:pt x="33" y="6"/>
                  </a:lnTo>
                  <a:lnTo>
                    <a:pt x="22" y="2"/>
                  </a:lnTo>
                  <a:lnTo>
                    <a:pt x="7" y="0"/>
                  </a:lnTo>
                  <a:lnTo>
                    <a:pt x="7" y="2"/>
                  </a:lnTo>
                  <a:lnTo>
                    <a:pt x="8" y="9"/>
                  </a:lnTo>
                  <a:lnTo>
                    <a:pt x="11" y="17"/>
                  </a:lnTo>
                  <a:lnTo>
                    <a:pt x="16" y="27"/>
                  </a:lnTo>
                  <a:lnTo>
                    <a:pt x="23" y="36"/>
                  </a:lnTo>
                  <a:lnTo>
                    <a:pt x="34" y="43"/>
                  </a:lnTo>
                  <a:lnTo>
                    <a:pt x="46" y="46"/>
                  </a:lnTo>
                  <a:lnTo>
                    <a:pt x="46" y="113"/>
                  </a:lnTo>
                  <a:lnTo>
                    <a:pt x="46" y="112"/>
                  </a:lnTo>
                  <a:lnTo>
                    <a:pt x="46" y="106"/>
                  </a:lnTo>
                  <a:lnTo>
                    <a:pt x="43" y="98"/>
                  </a:lnTo>
                  <a:lnTo>
                    <a:pt x="41" y="90"/>
                  </a:lnTo>
                  <a:lnTo>
                    <a:pt x="35" y="82"/>
                  </a:lnTo>
                  <a:lnTo>
                    <a:pt x="27" y="75"/>
                  </a:lnTo>
                  <a:lnTo>
                    <a:pt x="16" y="70"/>
                  </a:lnTo>
                  <a:lnTo>
                    <a:pt x="0" y="67"/>
                  </a:lnTo>
                  <a:lnTo>
                    <a:pt x="0" y="70"/>
                  </a:lnTo>
                  <a:lnTo>
                    <a:pt x="0" y="75"/>
                  </a:lnTo>
                  <a:lnTo>
                    <a:pt x="0" y="82"/>
                  </a:lnTo>
                  <a:lnTo>
                    <a:pt x="3" y="91"/>
                  </a:lnTo>
                  <a:lnTo>
                    <a:pt x="7" y="100"/>
                  </a:lnTo>
                  <a:lnTo>
                    <a:pt x="15" y="109"/>
                  </a:lnTo>
                  <a:lnTo>
                    <a:pt x="28" y="114"/>
                  </a:lnTo>
                  <a:lnTo>
                    <a:pt x="46" y="118"/>
                  </a:lnTo>
                  <a:lnTo>
                    <a:pt x="46" y="209"/>
                  </a:lnTo>
                  <a:lnTo>
                    <a:pt x="46" y="207"/>
                  </a:lnTo>
                  <a:lnTo>
                    <a:pt x="45" y="202"/>
                  </a:lnTo>
                  <a:lnTo>
                    <a:pt x="43" y="195"/>
                  </a:lnTo>
                  <a:lnTo>
                    <a:pt x="39" y="188"/>
                  </a:lnTo>
                  <a:lnTo>
                    <a:pt x="34" y="182"/>
                  </a:lnTo>
                  <a:lnTo>
                    <a:pt x="24" y="178"/>
                  </a:lnTo>
                  <a:lnTo>
                    <a:pt x="12" y="175"/>
                  </a:lnTo>
                  <a:lnTo>
                    <a:pt x="12" y="178"/>
                  </a:lnTo>
                  <a:lnTo>
                    <a:pt x="11" y="182"/>
                  </a:lnTo>
                  <a:lnTo>
                    <a:pt x="11" y="188"/>
                  </a:lnTo>
                  <a:lnTo>
                    <a:pt x="14" y="197"/>
                  </a:lnTo>
                  <a:lnTo>
                    <a:pt x="19" y="205"/>
                  </a:lnTo>
                  <a:lnTo>
                    <a:pt x="30" y="211"/>
                  </a:lnTo>
                  <a:lnTo>
                    <a:pt x="46" y="215"/>
                  </a:lnTo>
                  <a:lnTo>
                    <a:pt x="46" y="373"/>
                  </a:lnTo>
                  <a:lnTo>
                    <a:pt x="51" y="373"/>
                  </a:lnTo>
                  <a:close/>
                </a:path>
              </a:pathLst>
            </a:custGeom>
            <a:solidFill>
              <a:srgbClr val="D7D7D7"/>
            </a:solidFill>
            <a:ln w="0">
              <a:solidFill>
                <a:srgbClr val="D7D7D7"/>
              </a:solidFill>
              <a:prstDash val="solid"/>
              <a:round/>
              <a:headEnd/>
              <a:tailEnd/>
            </a:ln>
          </p:spPr>
          <p:txBody>
            <a:bodyPr/>
            <a:lstStyle/>
            <a:p>
              <a:endParaRPr lang="zh-TW" altLang="en-US"/>
            </a:p>
          </p:txBody>
        </p:sp>
      </p:grpSp>
      <p:sp>
        <p:nvSpPr>
          <p:cNvPr id="1051" name="Freeform 27" descr="Dark upward diagonal"/>
          <p:cNvSpPr>
            <a:spLocks/>
          </p:cNvSpPr>
          <p:nvPr/>
        </p:nvSpPr>
        <p:spPr bwMode="gray">
          <a:xfrm>
            <a:off x="92075" y="82724"/>
            <a:ext cx="8956675" cy="179388"/>
          </a:xfrm>
          <a:custGeom>
            <a:avLst/>
            <a:gdLst>
              <a:gd name="T0" fmla="*/ 0 w 5639"/>
              <a:gd name="T1" fmla="*/ 0 h 113"/>
              <a:gd name="T2" fmla="*/ 5582 w 5639"/>
              <a:gd name="T3" fmla="*/ 0 h 113"/>
              <a:gd name="T4" fmla="*/ 5639 w 5639"/>
              <a:gd name="T5" fmla="*/ 45 h 113"/>
              <a:gd name="T6" fmla="*/ 5636 w 5639"/>
              <a:gd name="T7" fmla="*/ 113 h 113"/>
              <a:gd name="T8" fmla="*/ 0 w 5639"/>
              <a:gd name="T9" fmla="*/ 113 h 113"/>
              <a:gd name="T10" fmla="*/ 0 w 5639"/>
              <a:gd name="T11" fmla="*/ 0 h 113"/>
            </a:gdLst>
            <a:ahLst/>
            <a:cxnLst>
              <a:cxn ang="0">
                <a:pos x="T0" y="T1"/>
              </a:cxn>
              <a:cxn ang="0">
                <a:pos x="T2" y="T3"/>
              </a:cxn>
              <a:cxn ang="0">
                <a:pos x="T4" y="T5"/>
              </a:cxn>
              <a:cxn ang="0">
                <a:pos x="T6" y="T7"/>
              </a:cxn>
              <a:cxn ang="0">
                <a:pos x="T8" y="T9"/>
              </a:cxn>
              <a:cxn ang="0">
                <a:pos x="T10" y="T11"/>
              </a:cxn>
            </a:cxnLst>
            <a:rect l="0" t="0" r="r" b="b"/>
            <a:pathLst>
              <a:path w="5639" h="113">
                <a:moveTo>
                  <a:pt x="0" y="0"/>
                </a:moveTo>
                <a:lnTo>
                  <a:pt x="5582" y="0"/>
                </a:lnTo>
                <a:cubicBezTo>
                  <a:pt x="5630" y="3"/>
                  <a:pt x="5639" y="45"/>
                  <a:pt x="5639" y="45"/>
                </a:cubicBezTo>
                <a:lnTo>
                  <a:pt x="5636" y="113"/>
                </a:lnTo>
                <a:lnTo>
                  <a:pt x="0" y="113"/>
                </a:lnTo>
                <a:lnTo>
                  <a:pt x="0" y="0"/>
                </a:lnTo>
                <a:close/>
              </a:path>
            </a:pathLst>
          </a:custGeom>
          <a:pattFill prst="ltUpDiag">
            <a:fgClr>
              <a:srgbClr val="BDD597"/>
            </a:fgClr>
            <a:bgClr>
              <a:srgbClr val="9BBF5F"/>
            </a:bgClr>
          </a:pattFill>
          <a:ln w="9525">
            <a:solidFill>
              <a:schemeClr val="tx1"/>
            </a:solidFill>
            <a:round/>
            <a:headEnd/>
            <a:tailEnd/>
          </a:ln>
          <a:effectLst/>
        </p:spPr>
        <p:txBody>
          <a:bodyPr/>
          <a:lstStyle/>
          <a:p>
            <a:endParaRPr lang="zh-TW" altLang="en-US"/>
          </a:p>
        </p:txBody>
      </p:sp>
      <p:sp>
        <p:nvSpPr>
          <p:cNvPr id="1059" name="Freeform 35"/>
          <p:cNvSpPr>
            <a:spLocks/>
          </p:cNvSpPr>
          <p:nvPr/>
        </p:nvSpPr>
        <p:spPr bwMode="gray">
          <a:xfrm>
            <a:off x="6880671" y="1046560"/>
            <a:ext cx="2155825" cy="52388"/>
          </a:xfrm>
          <a:custGeom>
            <a:avLst/>
            <a:gdLst>
              <a:gd name="T0" fmla="*/ 0 w 1358"/>
              <a:gd name="T1" fmla="*/ 2 h 33"/>
              <a:gd name="T2" fmla="*/ 1358 w 1358"/>
              <a:gd name="T3" fmla="*/ 0 h 33"/>
              <a:gd name="T4" fmla="*/ 1356 w 1358"/>
              <a:gd name="T5" fmla="*/ 32 h 33"/>
              <a:gd name="T6" fmla="*/ 60 w 1358"/>
              <a:gd name="T7" fmla="*/ 33 h 33"/>
              <a:gd name="T8" fmla="*/ 0 w 1358"/>
              <a:gd name="T9" fmla="*/ 2 h 33"/>
            </a:gdLst>
            <a:ahLst/>
            <a:cxnLst>
              <a:cxn ang="0">
                <a:pos x="T0" y="T1"/>
              </a:cxn>
              <a:cxn ang="0">
                <a:pos x="T2" y="T3"/>
              </a:cxn>
              <a:cxn ang="0">
                <a:pos x="T4" y="T5"/>
              </a:cxn>
              <a:cxn ang="0">
                <a:pos x="T6" y="T7"/>
              </a:cxn>
              <a:cxn ang="0">
                <a:pos x="T8" y="T9"/>
              </a:cxn>
            </a:cxnLst>
            <a:rect l="0" t="0" r="r" b="b"/>
            <a:pathLst>
              <a:path w="1358" h="33">
                <a:moveTo>
                  <a:pt x="0" y="2"/>
                </a:moveTo>
                <a:lnTo>
                  <a:pt x="1358" y="0"/>
                </a:lnTo>
                <a:lnTo>
                  <a:pt x="1356" y="32"/>
                </a:lnTo>
                <a:lnTo>
                  <a:pt x="60" y="33"/>
                </a:lnTo>
                <a:lnTo>
                  <a:pt x="0" y="2"/>
                </a:lnTo>
                <a:close/>
              </a:path>
            </a:pathLst>
          </a:custGeom>
          <a:solidFill>
            <a:srgbClr val="FFFFFF">
              <a:alpha val="3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dirty="0"/>
          </a:p>
        </p:txBody>
      </p:sp>
      <p:sp>
        <p:nvSpPr>
          <p:cNvPr id="1027" name="Rectangle 3"/>
          <p:cNvSpPr>
            <a:spLocks noGrp="1" noChangeArrowheads="1"/>
          </p:cNvSpPr>
          <p:nvPr>
            <p:ph type="body" idx="1"/>
          </p:nvPr>
        </p:nvSpPr>
        <p:spPr bwMode="gray">
          <a:xfrm>
            <a:off x="457200" y="1196752"/>
            <a:ext cx="8229600" cy="507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smtClean="0"/>
              <a:t>按一下此處編輯母版文本樣式</a:t>
            </a:r>
          </a:p>
          <a:p>
            <a:pPr lvl="1"/>
            <a:r>
              <a:rPr lang="zh-CN" altLang="en-US" dirty="0" smtClean="0"/>
              <a:t>第二級</a:t>
            </a:r>
          </a:p>
          <a:p>
            <a:pPr lvl="2"/>
            <a:r>
              <a:rPr lang="zh-CN" altLang="en-US" dirty="0" smtClean="0"/>
              <a:t>第三級</a:t>
            </a:r>
          </a:p>
          <a:p>
            <a:pPr lvl="3"/>
            <a:r>
              <a:rPr lang="zh-CN" altLang="en-US" dirty="0" smtClean="0"/>
              <a:t>第四級</a:t>
            </a:r>
          </a:p>
          <a:p>
            <a:pPr lvl="4"/>
            <a:r>
              <a:rPr lang="zh-CN" altLang="en-US" dirty="0" smtClean="0"/>
              <a:t>第五級</a:t>
            </a:r>
          </a:p>
        </p:txBody>
      </p:sp>
      <p:sp>
        <p:nvSpPr>
          <p:cNvPr id="1028" name="Rectangle 4"/>
          <p:cNvSpPr>
            <a:spLocks noGrp="1" noChangeArrowheads="1"/>
          </p:cNvSpPr>
          <p:nvPr>
            <p:ph type="dt" sz="half" idx="2"/>
          </p:nvPr>
        </p:nvSpPr>
        <p:spPr bwMode="gray">
          <a:xfrm>
            <a:off x="3048000" y="6564709"/>
            <a:ext cx="1712913"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000">
                <a:solidFill>
                  <a:srgbClr val="FFFFFF"/>
                </a:solidFill>
                <a:ea typeface="宋体" pitchFamily="2" charset="-122"/>
              </a:defRPr>
            </a:lvl1pPr>
          </a:lstStyle>
          <a:p>
            <a:endParaRPr lang="en-US" altLang="zh-CN" dirty="0"/>
          </a:p>
        </p:txBody>
      </p:sp>
      <p:sp>
        <p:nvSpPr>
          <p:cNvPr id="1029" name="Rectangle 5"/>
          <p:cNvSpPr>
            <a:spLocks noGrp="1" noChangeArrowheads="1"/>
          </p:cNvSpPr>
          <p:nvPr>
            <p:ph type="ftr" sz="quarter" idx="3"/>
          </p:nvPr>
        </p:nvSpPr>
        <p:spPr bwMode="gray">
          <a:xfrm>
            <a:off x="4830763" y="6566297"/>
            <a:ext cx="2311400" cy="29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a:solidFill>
                  <a:srgbClr val="FFFFFF"/>
                </a:solidFill>
                <a:ea typeface="宋体" pitchFamily="2" charset="-122"/>
              </a:defRPr>
            </a:lvl1pPr>
          </a:lstStyle>
          <a:p>
            <a:endParaRPr lang="en-US" altLang="zh-CN" dirty="0"/>
          </a:p>
        </p:txBody>
      </p:sp>
      <p:sp>
        <p:nvSpPr>
          <p:cNvPr id="1030" name="Rectangle 6"/>
          <p:cNvSpPr>
            <a:spLocks noGrp="1" noChangeArrowheads="1"/>
          </p:cNvSpPr>
          <p:nvPr>
            <p:ph type="sldNum" sz="quarter" idx="4"/>
          </p:nvPr>
        </p:nvSpPr>
        <p:spPr bwMode="gray">
          <a:xfrm>
            <a:off x="7116763" y="6566297"/>
            <a:ext cx="1616075" cy="29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solidFill>
                  <a:srgbClr val="FFFFFF"/>
                </a:solidFill>
                <a:ea typeface="宋体" pitchFamily="2" charset="-122"/>
              </a:defRPr>
            </a:lvl1pPr>
          </a:lstStyle>
          <a:p>
            <a:fld id="{5C4AA103-0F8D-4925-B218-37303C7E835A}" type="slidenum">
              <a:rPr lang="zh-CN" altLang="en-US" smtClean="0"/>
              <a:pPr/>
              <a:t>‹#›</a:t>
            </a:fld>
            <a:endParaRPr lang="en-US" altLang="zh-CN" dirty="0"/>
          </a:p>
        </p:txBody>
      </p:sp>
      <p:sp>
        <p:nvSpPr>
          <p:cNvPr id="1061" name="Text Box 37"/>
          <p:cNvSpPr txBox="1">
            <a:spLocks noChangeArrowheads="1"/>
          </p:cNvSpPr>
          <p:nvPr/>
        </p:nvSpPr>
        <p:spPr bwMode="gray">
          <a:xfrm>
            <a:off x="144463" y="6546744"/>
            <a:ext cx="102463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100" i="1" dirty="0" smtClean="0">
                <a:solidFill>
                  <a:srgbClr val="FFFFFF"/>
                </a:solidFill>
                <a:latin typeface="Times New Roman" pitchFamily="18" charset="0"/>
                <a:ea typeface="宋体" pitchFamily="2" charset="-122"/>
              </a:rPr>
              <a:t>http://taibif.tw</a:t>
            </a:r>
            <a:endParaRPr lang="en-US" altLang="zh-CN" sz="1100" i="1" dirty="0">
              <a:solidFill>
                <a:srgbClr val="FFFFFF"/>
              </a:solidFill>
              <a:latin typeface="Times New Roman" pitchFamily="18" charset="0"/>
              <a:ea typeface="宋体" pitchFamily="2" charset="-122"/>
            </a:endParaRPr>
          </a:p>
        </p:txBody>
      </p:sp>
      <p:sp>
        <p:nvSpPr>
          <p:cNvPr id="1054" name="Rectangle 30" descr="7"/>
          <p:cNvSpPr>
            <a:spLocks noChangeArrowheads="1"/>
          </p:cNvSpPr>
          <p:nvPr/>
        </p:nvSpPr>
        <p:spPr bwMode="gray">
          <a:xfrm>
            <a:off x="7651899" y="453604"/>
            <a:ext cx="534988" cy="546100"/>
          </a:xfrm>
          <a:prstGeom prst="rect">
            <a:avLst/>
          </a:prstGeom>
          <a:blipFill dpi="0" rotWithShape="1">
            <a:blip r:embed="rId16"/>
            <a:srcRect/>
            <a:stretch>
              <a:fillRect/>
            </a:stretch>
          </a:blip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060" name="Rectangle 36"/>
          <p:cNvSpPr>
            <a:spLocks noChangeArrowheads="1"/>
          </p:cNvSpPr>
          <p:nvPr/>
        </p:nvSpPr>
        <p:spPr bwMode="gray">
          <a:xfrm>
            <a:off x="7032774" y="447849"/>
            <a:ext cx="534988" cy="546100"/>
          </a:xfrm>
          <a:prstGeom prst="rect">
            <a:avLst/>
          </a:prstGeom>
          <a:solidFill>
            <a:srgbClr val="00B050">
              <a:alpha val="29804"/>
            </a:srgbClr>
          </a:solidFill>
          <a:ln w="9525">
            <a:solidFill>
              <a:srgbClr val="FFFFFF"/>
            </a:solidFill>
            <a:miter lim="800000"/>
            <a:headEnd/>
            <a:tailEnd/>
          </a:ln>
          <a:effectLst/>
        </p:spPr>
        <p:txBody>
          <a:bodyPr wrap="none" anchor="ctr"/>
          <a:lstStyle/>
          <a:p>
            <a:endParaRPr lang="zh-TW" altLang="en-US"/>
          </a:p>
        </p:txBody>
      </p:sp>
      <p:pic>
        <p:nvPicPr>
          <p:cNvPr id="2051" name="Picture 3" descr="C:\Users\Elisha\Pictures\P3150529.JPG"/>
          <p:cNvPicPr>
            <a:picLocks noChangeAspect="1" noChangeArrowheads="1"/>
          </p:cNvPicPr>
          <p:nvPr/>
        </p:nvPicPr>
        <p:blipFill rotWithShape="1">
          <a:blip r:embed="rId17" cstate="print">
            <a:extLst>
              <a:ext uri="{BEBA8EAE-BF5A-486C-A8C5-ECC9F3942E4B}">
                <a14:imgProps xmlns:a14="http://schemas.microsoft.com/office/drawing/2010/main">
                  <a14:imgLayer r:embed="rId18">
                    <a14:imgEffect>
                      <a14:brightnessContrast bright="20000" contrast="-20000"/>
                    </a14:imgEffect>
                  </a14:imgLayer>
                </a14:imgProps>
              </a:ext>
              <a:ext uri="{28A0092B-C50C-407E-A947-70E740481C1C}">
                <a14:useLocalDpi xmlns:a14="http://schemas.microsoft.com/office/drawing/2010/main" val="0"/>
              </a:ext>
            </a:extLst>
          </a:blip>
          <a:srcRect l="18600" t="9367" r="16492" b="6170"/>
          <a:stretch/>
        </p:blipFill>
        <p:spPr bwMode="auto">
          <a:xfrm>
            <a:off x="8279466" y="465163"/>
            <a:ext cx="559188" cy="545753"/>
          </a:xfrm>
          <a:prstGeom prst="rect">
            <a:avLst/>
          </a:prstGeom>
          <a:noFill/>
          <a:ln>
            <a:solidFill>
              <a:srgbClr val="FFFFFF"/>
            </a:solidFill>
          </a:ln>
          <a:extLst>
            <a:ext uri="{909E8E84-426E-40DD-AFC4-6F175D3DCCD1}">
              <a14:hiddenFill xmlns:a14="http://schemas.microsoft.com/office/drawing/2010/main">
                <a:solidFill>
                  <a:srgbClr val="FFFFFF"/>
                </a:solidFill>
              </a14:hiddenFill>
            </a:ext>
          </a:extLst>
        </p:spPr>
      </p:pic>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hf hdr="0" ftr="0" dt="0"/>
  <p:txStyles>
    <p:titleStyle>
      <a:lvl1pPr algn="l" rtl="0" fontAlgn="base">
        <a:spcBef>
          <a:spcPct val="0"/>
        </a:spcBef>
        <a:spcAft>
          <a:spcPct val="0"/>
        </a:spcAft>
        <a:defRPr sz="3600" b="1">
          <a:solidFill>
            <a:srgbClr val="FFFFFF"/>
          </a:solidFill>
          <a:latin typeface="新細明體" pitchFamily="18" charset="-120"/>
          <a:ea typeface="新細明體" pitchFamily="18" charset="-120"/>
          <a:cs typeface="+mj-cs"/>
        </a:defRPr>
      </a:lvl1pPr>
      <a:lvl2pPr algn="l" rtl="0" fontAlgn="base">
        <a:spcBef>
          <a:spcPct val="0"/>
        </a:spcBef>
        <a:spcAft>
          <a:spcPct val="0"/>
        </a:spcAft>
        <a:defRPr sz="4400" b="1">
          <a:solidFill>
            <a:srgbClr val="FFFFFF"/>
          </a:solidFill>
          <a:latin typeface="Arial" pitchFamily="34" charset="0"/>
        </a:defRPr>
      </a:lvl2pPr>
      <a:lvl3pPr algn="l" rtl="0" fontAlgn="base">
        <a:spcBef>
          <a:spcPct val="0"/>
        </a:spcBef>
        <a:spcAft>
          <a:spcPct val="0"/>
        </a:spcAft>
        <a:defRPr sz="4400" b="1">
          <a:solidFill>
            <a:srgbClr val="FFFFFF"/>
          </a:solidFill>
          <a:latin typeface="Arial" pitchFamily="34" charset="0"/>
        </a:defRPr>
      </a:lvl3pPr>
      <a:lvl4pPr algn="l" rtl="0" fontAlgn="base">
        <a:spcBef>
          <a:spcPct val="0"/>
        </a:spcBef>
        <a:spcAft>
          <a:spcPct val="0"/>
        </a:spcAft>
        <a:defRPr sz="4400" b="1">
          <a:solidFill>
            <a:srgbClr val="FFFFFF"/>
          </a:solidFill>
          <a:latin typeface="Arial" pitchFamily="34" charset="0"/>
        </a:defRPr>
      </a:lvl4pPr>
      <a:lvl5pPr algn="l" rtl="0" fontAlgn="base">
        <a:spcBef>
          <a:spcPct val="0"/>
        </a:spcBef>
        <a:spcAft>
          <a:spcPct val="0"/>
        </a:spcAft>
        <a:defRPr sz="4400" b="1">
          <a:solidFill>
            <a:srgbClr val="FFFFFF"/>
          </a:solidFill>
          <a:latin typeface="Arial" pitchFamily="34" charset="0"/>
        </a:defRPr>
      </a:lvl5pPr>
      <a:lvl6pPr marL="457200" algn="l" rtl="0" fontAlgn="base">
        <a:spcBef>
          <a:spcPct val="0"/>
        </a:spcBef>
        <a:spcAft>
          <a:spcPct val="0"/>
        </a:spcAft>
        <a:defRPr sz="4400" b="1">
          <a:solidFill>
            <a:srgbClr val="FFFFFF"/>
          </a:solidFill>
          <a:latin typeface="Arial" pitchFamily="34" charset="0"/>
        </a:defRPr>
      </a:lvl6pPr>
      <a:lvl7pPr marL="914400" algn="l" rtl="0" fontAlgn="base">
        <a:spcBef>
          <a:spcPct val="0"/>
        </a:spcBef>
        <a:spcAft>
          <a:spcPct val="0"/>
        </a:spcAft>
        <a:defRPr sz="4400" b="1">
          <a:solidFill>
            <a:srgbClr val="FFFFFF"/>
          </a:solidFill>
          <a:latin typeface="Arial" pitchFamily="34" charset="0"/>
        </a:defRPr>
      </a:lvl7pPr>
      <a:lvl8pPr marL="1371600" algn="l" rtl="0" fontAlgn="base">
        <a:spcBef>
          <a:spcPct val="0"/>
        </a:spcBef>
        <a:spcAft>
          <a:spcPct val="0"/>
        </a:spcAft>
        <a:defRPr sz="4400" b="1">
          <a:solidFill>
            <a:srgbClr val="FFFFFF"/>
          </a:solidFill>
          <a:latin typeface="Arial" pitchFamily="34" charset="0"/>
        </a:defRPr>
      </a:lvl8pPr>
      <a:lvl9pPr marL="1828800" algn="l" rtl="0" fontAlgn="base">
        <a:spcBef>
          <a:spcPct val="0"/>
        </a:spcBef>
        <a:spcAft>
          <a:spcPct val="0"/>
        </a:spcAft>
        <a:defRPr sz="4400" b="1">
          <a:solidFill>
            <a:srgbClr val="FFFFFF"/>
          </a:solidFill>
          <a:latin typeface="Arial" pitchFamily="34" charset="0"/>
        </a:defRPr>
      </a:lvl9pPr>
    </p:titleStyle>
    <p:bodyStyle>
      <a:lvl1pPr marL="342900" indent="-342900" algn="l" rtl="0" fontAlgn="base">
        <a:spcBef>
          <a:spcPct val="20000"/>
        </a:spcBef>
        <a:spcAft>
          <a:spcPct val="0"/>
        </a:spcAft>
        <a:buChar char="•"/>
        <a:defRPr sz="3200">
          <a:solidFill>
            <a:srgbClr val="000000"/>
          </a:solidFill>
          <a:latin typeface="新細明體" pitchFamily="18" charset="-120"/>
          <a:ea typeface="新細明體" pitchFamily="18" charset="-120"/>
          <a:cs typeface="+mn-cs"/>
        </a:defRPr>
      </a:lvl1pPr>
      <a:lvl2pPr marL="742950" indent="-285750" algn="l" rtl="0" fontAlgn="base">
        <a:spcBef>
          <a:spcPct val="20000"/>
        </a:spcBef>
        <a:spcAft>
          <a:spcPct val="0"/>
        </a:spcAft>
        <a:buChar char="–"/>
        <a:defRPr sz="2800">
          <a:solidFill>
            <a:srgbClr val="000000"/>
          </a:solidFill>
          <a:latin typeface="新細明體" pitchFamily="18" charset="-120"/>
          <a:ea typeface="新細明體" pitchFamily="18" charset="-120"/>
        </a:defRPr>
      </a:lvl2pPr>
      <a:lvl3pPr marL="1143000" indent="-228600" algn="l" rtl="0" fontAlgn="base">
        <a:spcBef>
          <a:spcPct val="20000"/>
        </a:spcBef>
        <a:spcAft>
          <a:spcPct val="0"/>
        </a:spcAft>
        <a:buChar char="•"/>
        <a:defRPr sz="2400">
          <a:solidFill>
            <a:srgbClr val="000000"/>
          </a:solidFill>
          <a:latin typeface="新細明體" pitchFamily="18" charset="-120"/>
          <a:ea typeface="新細明體" pitchFamily="18" charset="-120"/>
        </a:defRPr>
      </a:lvl3pPr>
      <a:lvl4pPr marL="1600200" indent="-228600" algn="l" rtl="0" fontAlgn="base">
        <a:spcBef>
          <a:spcPct val="20000"/>
        </a:spcBef>
        <a:spcAft>
          <a:spcPct val="0"/>
        </a:spcAft>
        <a:buChar char="–"/>
        <a:defRPr sz="2000">
          <a:solidFill>
            <a:srgbClr val="000000"/>
          </a:solidFill>
          <a:latin typeface="新細明體" pitchFamily="18" charset="-120"/>
          <a:ea typeface="新細明體" pitchFamily="18" charset="-120"/>
        </a:defRPr>
      </a:lvl4pPr>
      <a:lvl5pPr marL="2057400" indent="-228600" algn="l" rtl="0" fontAlgn="base">
        <a:spcBef>
          <a:spcPct val="20000"/>
        </a:spcBef>
        <a:spcAft>
          <a:spcPct val="0"/>
        </a:spcAft>
        <a:buChar char="»"/>
        <a:defRPr sz="2000">
          <a:solidFill>
            <a:srgbClr val="000000"/>
          </a:solidFill>
          <a:latin typeface="新細明體" pitchFamily="18" charset="-120"/>
          <a:ea typeface="新細明體" pitchFamily="18" charset="-120"/>
        </a:defRPr>
      </a:lvl5pPr>
      <a:lvl6pPr marL="2514600" indent="-228600" algn="l" rtl="0" fontAlgn="base">
        <a:spcBef>
          <a:spcPct val="20000"/>
        </a:spcBef>
        <a:spcAft>
          <a:spcPct val="0"/>
        </a:spcAft>
        <a:buChar char="»"/>
        <a:defRPr sz="2000">
          <a:solidFill>
            <a:srgbClr val="000000"/>
          </a:solidFill>
          <a:latin typeface="+mn-lt"/>
        </a:defRPr>
      </a:lvl6pPr>
      <a:lvl7pPr marL="2971800" indent="-228600" algn="l" rtl="0" fontAlgn="base">
        <a:spcBef>
          <a:spcPct val="20000"/>
        </a:spcBef>
        <a:spcAft>
          <a:spcPct val="0"/>
        </a:spcAft>
        <a:buChar char="»"/>
        <a:defRPr sz="2000">
          <a:solidFill>
            <a:srgbClr val="000000"/>
          </a:solidFill>
          <a:latin typeface="+mn-lt"/>
        </a:defRPr>
      </a:lvl7pPr>
      <a:lvl8pPr marL="3429000" indent="-228600" algn="l" rtl="0" fontAlgn="base">
        <a:spcBef>
          <a:spcPct val="20000"/>
        </a:spcBef>
        <a:spcAft>
          <a:spcPct val="0"/>
        </a:spcAft>
        <a:buChar char="»"/>
        <a:defRPr sz="2000">
          <a:solidFill>
            <a:srgbClr val="000000"/>
          </a:solidFill>
          <a:latin typeface="+mn-lt"/>
        </a:defRPr>
      </a:lvl8pPr>
      <a:lvl9pPr marL="3886200" indent="-228600" algn="l" rtl="0" fontAlgn="base">
        <a:spcBef>
          <a:spcPct val="20000"/>
        </a:spcBef>
        <a:spcAft>
          <a:spcPct val="0"/>
        </a:spcAft>
        <a:buChar char="»"/>
        <a:defRPr sz="2000">
          <a:solidFill>
            <a:srgbClr val="000000"/>
          </a:solidFill>
          <a:latin typeface="+mn-lt"/>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2" name="Freeform 28"/>
          <p:cNvSpPr>
            <a:spLocks/>
          </p:cNvSpPr>
          <p:nvPr/>
        </p:nvSpPr>
        <p:spPr bwMode="gray">
          <a:xfrm>
            <a:off x="92075" y="292274"/>
            <a:ext cx="8955088" cy="816769"/>
          </a:xfrm>
          <a:custGeom>
            <a:avLst/>
            <a:gdLst>
              <a:gd name="T0" fmla="*/ 5446 w 5446"/>
              <a:gd name="T1" fmla="*/ 0 h 531"/>
              <a:gd name="T2" fmla="*/ 0 w 5446"/>
              <a:gd name="T3" fmla="*/ 0 h 531"/>
              <a:gd name="T4" fmla="*/ 2 w 5446"/>
              <a:gd name="T5" fmla="*/ 470 h 531"/>
              <a:gd name="T6" fmla="*/ 4078 w 5446"/>
              <a:gd name="T7" fmla="*/ 474 h 531"/>
              <a:gd name="T8" fmla="*/ 4178 w 5446"/>
              <a:gd name="T9" fmla="*/ 527 h 531"/>
              <a:gd name="T10" fmla="*/ 5446 w 5446"/>
              <a:gd name="T11" fmla="*/ 531 h 531"/>
              <a:gd name="T12" fmla="*/ 5446 w 5446"/>
              <a:gd name="T13" fmla="*/ 0 h 531"/>
            </a:gdLst>
            <a:ahLst/>
            <a:cxnLst>
              <a:cxn ang="0">
                <a:pos x="T0" y="T1"/>
              </a:cxn>
              <a:cxn ang="0">
                <a:pos x="T2" y="T3"/>
              </a:cxn>
              <a:cxn ang="0">
                <a:pos x="T4" y="T5"/>
              </a:cxn>
              <a:cxn ang="0">
                <a:pos x="T6" y="T7"/>
              </a:cxn>
              <a:cxn ang="0">
                <a:pos x="T8" y="T9"/>
              </a:cxn>
              <a:cxn ang="0">
                <a:pos x="T10" y="T11"/>
              </a:cxn>
              <a:cxn ang="0">
                <a:pos x="T12" y="T13"/>
              </a:cxn>
            </a:cxnLst>
            <a:rect l="0" t="0" r="r" b="b"/>
            <a:pathLst>
              <a:path w="5446" h="531">
                <a:moveTo>
                  <a:pt x="5446" y="0"/>
                </a:moveTo>
                <a:lnTo>
                  <a:pt x="0" y="0"/>
                </a:lnTo>
                <a:lnTo>
                  <a:pt x="2" y="470"/>
                </a:lnTo>
                <a:lnTo>
                  <a:pt x="4078" y="474"/>
                </a:lnTo>
                <a:lnTo>
                  <a:pt x="4178" y="527"/>
                </a:lnTo>
                <a:lnTo>
                  <a:pt x="5446" y="531"/>
                </a:lnTo>
                <a:lnTo>
                  <a:pt x="5446" y="0"/>
                </a:lnTo>
                <a:close/>
              </a:path>
            </a:pathLst>
          </a:custGeom>
          <a:solidFill>
            <a:srgbClr val="9BBF5F"/>
          </a:solidFill>
          <a:ln>
            <a:noFill/>
          </a:ln>
          <a:effectLst/>
        </p:spPr>
        <p:txBody>
          <a:bodyPr/>
          <a:lstStyle/>
          <a:p>
            <a:endParaRPr lang="zh-TW" altLang="en-US"/>
          </a:p>
        </p:txBody>
      </p:sp>
      <p:pic>
        <p:nvPicPr>
          <p:cNvPr id="53" name="Picture 2" descr="C:\Users\Elisha\Desktop\中央研究網站改版\images\frame\top.jpg"/>
          <p:cNvPicPr>
            <a:picLocks noChangeAspect="1" noChangeArrowheads="1"/>
          </p:cNvPicPr>
          <p:nvPr/>
        </p:nvPicPr>
        <p:blipFill rotWithShape="1">
          <a:blip r:embed="rId4">
            <a:extLst>
              <a:ext uri="{28A0092B-C50C-407E-A947-70E740481C1C}">
                <a14:useLocalDpi xmlns:a14="http://schemas.microsoft.com/office/drawing/2010/main" val="0"/>
              </a:ext>
            </a:extLst>
          </a:blip>
          <a:srcRect t="45385"/>
          <a:stretch/>
        </p:blipFill>
        <p:spPr bwMode="auto">
          <a:xfrm>
            <a:off x="97830" y="302098"/>
            <a:ext cx="8954095" cy="691852"/>
          </a:xfrm>
          <a:prstGeom prst="rect">
            <a:avLst/>
          </a:prstGeom>
          <a:noFill/>
          <a:extLst>
            <a:ext uri="{909E8E84-426E-40DD-AFC4-6F175D3DCCD1}">
              <a14:hiddenFill xmlns:a14="http://schemas.microsoft.com/office/drawing/2010/main">
                <a:solidFill>
                  <a:srgbClr val="FFFFFF"/>
                </a:solidFill>
              </a14:hiddenFill>
            </a:ext>
          </a:extLst>
        </p:spPr>
      </p:pic>
      <p:pic>
        <p:nvPicPr>
          <p:cNvPr id="54" name="圖片 53"/>
          <p:cNvPicPr>
            <a:picLocks noChangeAspect="1"/>
          </p:cNvPicPr>
          <p:nvPr/>
        </p:nvPicPr>
        <p:blipFill rotWithShape="1">
          <a:blip r:embed="rId5">
            <a:extLst>
              <a:ext uri="{28A0092B-C50C-407E-A947-70E740481C1C}">
                <a14:useLocalDpi xmlns:a14="http://schemas.microsoft.com/office/drawing/2010/main" val="0"/>
              </a:ext>
            </a:extLst>
          </a:blip>
          <a:srcRect t="48243" b="-1"/>
          <a:stretch/>
        </p:blipFill>
        <p:spPr>
          <a:xfrm>
            <a:off x="98996" y="307431"/>
            <a:ext cx="8952929" cy="715094"/>
          </a:xfrm>
          <a:prstGeom prst="rect">
            <a:avLst/>
          </a:prstGeom>
        </p:spPr>
      </p:pic>
      <p:sp>
        <p:nvSpPr>
          <p:cNvPr id="55" name="Freeform 27" descr="Dark upward diagonal"/>
          <p:cNvSpPr>
            <a:spLocks/>
          </p:cNvSpPr>
          <p:nvPr/>
        </p:nvSpPr>
        <p:spPr bwMode="gray">
          <a:xfrm>
            <a:off x="92075" y="82724"/>
            <a:ext cx="8956675" cy="179388"/>
          </a:xfrm>
          <a:custGeom>
            <a:avLst/>
            <a:gdLst>
              <a:gd name="T0" fmla="*/ 0 w 5639"/>
              <a:gd name="T1" fmla="*/ 0 h 113"/>
              <a:gd name="T2" fmla="*/ 5582 w 5639"/>
              <a:gd name="T3" fmla="*/ 0 h 113"/>
              <a:gd name="T4" fmla="*/ 5639 w 5639"/>
              <a:gd name="T5" fmla="*/ 45 h 113"/>
              <a:gd name="T6" fmla="*/ 5636 w 5639"/>
              <a:gd name="T7" fmla="*/ 113 h 113"/>
              <a:gd name="T8" fmla="*/ 0 w 5639"/>
              <a:gd name="T9" fmla="*/ 113 h 113"/>
              <a:gd name="T10" fmla="*/ 0 w 5639"/>
              <a:gd name="T11" fmla="*/ 0 h 113"/>
            </a:gdLst>
            <a:ahLst/>
            <a:cxnLst>
              <a:cxn ang="0">
                <a:pos x="T0" y="T1"/>
              </a:cxn>
              <a:cxn ang="0">
                <a:pos x="T2" y="T3"/>
              </a:cxn>
              <a:cxn ang="0">
                <a:pos x="T4" y="T5"/>
              </a:cxn>
              <a:cxn ang="0">
                <a:pos x="T6" y="T7"/>
              </a:cxn>
              <a:cxn ang="0">
                <a:pos x="T8" y="T9"/>
              </a:cxn>
              <a:cxn ang="0">
                <a:pos x="T10" y="T11"/>
              </a:cxn>
            </a:cxnLst>
            <a:rect l="0" t="0" r="r" b="b"/>
            <a:pathLst>
              <a:path w="5639" h="113">
                <a:moveTo>
                  <a:pt x="0" y="0"/>
                </a:moveTo>
                <a:lnTo>
                  <a:pt x="5582" y="0"/>
                </a:lnTo>
                <a:cubicBezTo>
                  <a:pt x="5630" y="3"/>
                  <a:pt x="5639" y="45"/>
                  <a:pt x="5639" y="45"/>
                </a:cubicBezTo>
                <a:lnTo>
                  <a:pt x="5636" y="113"/>
                </a:lnTo>
                <a:lnTo>
                  <a:pt x="0" y="113"/>
                </a:lnTo>
                <a:lnTo>
                  <a:pt x="0" y="0"/>
                </a:lnTo>
                <a:close/>
              </a:path>
            </a:pathLst>
          </a:custGeom>
          <a:pattFill prst="ltUpDiag">
            <a:fgClr>
              <a:srgbClr val="BDD597"/>
            </a:fgClr>
            <a:bgClr>
              <a:srgbClr val="9BBF5F"/>
            </a:bgClr>
          </a:pattFill>
          <a:ln w="9525">
            <a:solidFill>
              <a:schemeClr val="tx1"/>
            </a:solidFill>
            <a:round/>
            <a:headEnd/>
            <a:tailEnd/>
          </a:ln>
          <a:effectLst/>
        </p:spPr>
        <p:txBody>
          <a:bodyPr/>
          <a:lstStyle/>
          <a:p>
            <a:endParaRPr lang="zh-TW" altLang="en-US"/>
          </a:p>
        </p:txBody>
      </p:sp>
      <p:sp>
        <p:nvSpPr>
          <p:cNvPr id="56" name="Freeform 35"/>
          <p:cNvSpPr>
            <a:spLocks/>
          </p:cNvSpPr>
          <p:nvPr/>
        </p:nvSpPr>
        <p:spPr bwMode="gray">
          <a:xfrm>
            <a:off x="6880671" y="1046560"/>
            <a:ext cx="2155825" cy="52388"/>
          </a:xfrm>
          <a:custGeom>
            <a:avLst/>
            <a:gdLst>
              <a:gd name="T0" fmla="*/ 0 w 1358"/>
              <a:gd name="T1" fmla="*/ 2 h 33"/>
              <a:gd name="T2" fmla="*/ 1358 w 1358"/>
              <a:gd name="T3" fmla="*/ 0 h 33"/>
              <a:gd name="T4" fmla="*/ 1356 w 1358"/>
              <a:gd name="T5" fmla="*/ 32 h 33"/>
              <a:gd name="T6" fmla="*/ 60 w 1358"/>
              <a:gd name="T7" fmla="*/ 33 h 33"/>
              <a:gd name="T8" fmla="*/ 0 w 1358"/>
              <a:gd name="T9" fmla="*/ 2 h 33"/>
            </a:gdLst>
            <a:ahLst/>
            <a:cxnLst>
              <a:cxn ang="0">
                <a:pos x="T0" y="T1"/>
              </a:cxn>
              <a:cxn ang="0">
                <a:pos x="T2" y="T3"/>
              </a:cxn>
              <a:cxn ang="0">
                <a:pos x="T4" y="T5"/>
              </a:cxn>
              <a:cxn ang="0">
                <a:pos x="T6" y="T7"/>
              </a:cxn>
              <a:cxn ang="0">
                <a:pos x="T8" y="T9"/>
              </a:cxn>
            </a:cxnLst>
            <a:rect l="0" t="0" r="r" b="b"/>
            <a:pathLst>
              <a:path w="1358" h="33">
                <a:moveTo>
                  <a:pt x="0" y="2"/>
                </a:moveTo>
                <a:lnTo>
                  <a:pt x="1358" y="0"/>
                </a:lnTo>
                <a:lnTo>
                  <a:pt x="1356" y="32"/>
                </a:lnTo>
                <a:lnTo>
                  <a:pt x="60" y="33"/>
                </a:lnTo>
                <a:lnTo>
                  <a:pt x="0" y="2"/>
                </a:lnTo>
                <a:close/>
              </a:path>
            </a:pathLst>
          </a:custGeom>
          <a:solidFill>
            <a:srgbClr val="FFFFFF">
              <a:alpha val="3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dirty="0"/>
          </a:p>
        </p:txBody>
      </p:sp>
      <p:sp>
        <p:nvSpPr>
          <p:cNvPr id="36" name="矩形 35"/>
          <p:cNvSpPr/>
          <p:nvPr/>
        </p:nvSpPr>
        <p:spPr bwMode="auto">
          <a:xfrm>
            <a:off x="104002" y="6577116"/>
            <a:ext cx="8935997" cy="196747"/>
          </a:xfrm>
          <a:prstGeom prst="rect">
            <a:avLst/>
          </a:prstGeom>
          <a:solidFill>
            <a:srgbClr val="2B2B2B"/>
          </a:solidFill>
          <a:ln>
            <a:noFill/>
          </a:ln>
          <a:effectLst/>
        </p:spPr>
        <p:txBody>
          <a:bodyPr vert="horz" wrap="none" lIns="91440" tIns="45720" rIns="91440" bIns="45720" numCol="1" rtlCol="0" anchor="ctr" anchorCtr="0" compatLnSpc="1">
            <a:prstTxWarp prst="textNoShape">
              <a:avLst/>
            </a:prstTxWarp>
          </a:bodyPr>
          <a:lstStyle/>
          <a:p>
            <a:endParaRPr lang="zh-TW" altLang="en-US" smtClean="0">
              <a:solidFill>
                <a:srgbClr val="9BD3E5"/>
              </a:solidFill>
            </a:endParaRPr>
          </a:p>
        </p:txBody>
      </p:sp>
      <p:grpSp>
        <p:nvGrpSpPr>
          <p:cNvPr id="1031" name="Group 7"/>
          <p:cNvGrpSpPr>
            <a:grpSpLocks/>
          </p:cNvGrpSpPr>
          <p:nvPr/>
        </p:nvGrpSpPr>
        <p:grpSpPr bwMode="auto">
          <a:xfrm>
            <a:off x="6553200" y="6013450"/>
            <a:ext cx="2392363" cy="563563"/>
            <a:chOff x="1566" y="164"/>
            <a:chExt cx="1455" cy="425"/>
          </a:xfrm>
        </p:grpSpPr>
        <p:sp>
          <p:nvSpPr>
            <p:cNvPr id="1032" name="Freeform 8"/>
            <p:cNvSpPr>
              <a:spLocks/>
            </p:cNvSpPr>
            <p:nvPr/>
          </p:nvSpPr>
          <p:spPr bwMode="gray">
            <a:xfrm>
              <a:off x="1892" y="468"/>
              <a:ext cx="39" cy="121"/>
            </a:xfrm>
            <a:custGeom>
              <a:avLst/>
              <a:gdLst>
                <a:gd name="T0" fmla="*/ 37 w 39"/>
                <a:gd name="T1" fmla="*/ 36 h 121"/>
                <a:gd name="T2" fmla="*/ 35 w 39"/>
                <a:gd name="T3" fmla="*/ 36 h 121"/>
                <a:gd name="T4" fmla="*/ 30 w 39"/>
                <a:gd name="T5" fmla="*/ 36 h 121"/>
                <a:gd name="T6" fmla="*/ 22 w 39"/>
                <a:gd name="T7" fmla="*/ 34 h 121"/>
                <a:gd name="T8" fmla="*/ 15 w 39"/>
                <a:gd name="T9" fmla="*/ 30 h 121"/>
                <a:gd name="T10" fmla="*/ 7 w 39"/>
                <a:gd name="T11" fmla="*/ 23 h 121"/>
                <a:gd name="T12" fmla="*/ 3 w 39"/>
                <a:gd name="T13" fmla="*/ 13 h 121"/>
                <a:gd name="T14" fmla="*/ 0 w 39"/>
                <a:gd name="T15" fmla="*/ 0 h 121"/>
                <a:gd name="T16" fmla="*/ 3 w 39"/>
                <a:gd name="T17" fmla="*/ 0 h 121"/>
                <a:gd name="T18" fmla="*/ 7 w 39"/>
                <a:gd name="T19" fmla="*/ 1 h 121"/>
                <a:gd name="T20" fmla="*/ 15 w 39"/>
                <a:gd name="T21" fmla="*/ 3 h 121"/>
                <a:gd name="T22" fmla="*/ 23 w 39"/>
                <a:gd name="T23" fmla="*/ 5 h 121"/>
                <a:gd name="T24" fmla="*/ 30 w 39"/>
                <a:gd name="T25" fmla="*/ 11 h 121"/>
                <a:gd name="T26" fmla="*/ 37 w 39"/>
                <a:gd name="T27" fmla="*/ 20 h 121"/>
                <a:gd name="T28" fmla="*/ 39 w 39"/>
                <a:gd name="T29" fmla="*/ 34 h 121"/>
                <a:gd name="T30" fmla="*/ 39 w 39"/>
                <a:gd name="T31" fmla="*/ 121 h 121"/>
                <a:gd name="T32" fmla="*/ 37 w 39"/>
                <a:gd name="T33" fmla="*/ 121 h 121"/>
                <a:gd name="T34" fmla="*/ 37 w 39"/>
                <a:gd name="T35" fmla="*/ 3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121">
                  <a:moveTo>
                    <a:pt x="37" y="36"/>
                  </a:moveTo>
                  <a:lnTo>
                    <a:pt x="35" y="36"/>
                  </a:lnTo>
                  <a:lnTo>
                    <a:pt x="30" y="36"/>
                  </a:lnTo>
                  <a:lnTo>
                    <a:pt x="22" y="34"/>
                  </a:lnTo>
                  <a:lnTo>
                    <a:pt x="15" y="30"/>
                  </a:lnTo>
                  <a:lnTo>
                    <a:pt x="7" y="23"/>
                  </a:lnTo>
                  <a:lnTo>
                    <a:pt x="3" y="13"/>
                  </a:lnTo>
                  <a:lnTo>
                    <a:pt x="0" y="0"/>
                  </a:lnTo>
                  <a:lnTo>
                    <a:pt x="3" y="0"/>
                  </a:lnTo>
                  <a:lnTo>
                    <a:pt x="7" y="1"/>
                  </a:lnTo>
                  <a:lnTo>
                    <a:pt x="15" y="3"/>
                  </a:lnTo>
                  <a:lnTo>
                    <a:pt x="23" y="5"/>
                  </a:lnTo>
                  <a:lnTo>
                    <a:pt x="30" y="11"/>
                  </a:lnTo>
                  <a:lnTo>
                    <a:pt x="37" y="20"/>
                  </a:lnTo>
                  <a:lnTo>
                    <a:pt x="39" y="34"/>
                  </a:lnTo>
                  <a:lnTo>
                    <a:pt x="39" y="121"/>
                  </a:lnTo>
                  <a:lnTo>
                    <a:pt x="37" y="121"/>
                  </a:lnTo>
                  <a:lnTo>
                    <a:pt x="37" y="36"/>
                  </a:lnTo>
                  <a:close/>
                </a:path>
              </a:pathLst>
            </a:custGeom>
            <a:solidFill>
              <a:srgbClr val="D7D7D7"/>
            </a:solidFill>
            <a:ln w="0">
              <a:solidFill>
                <a:srgbClr val="D7D7D7"/>
              </a:solidFill>
              <a:prstDash val="solid"/>
              <a:round/>
              <a:headEnd/>
              <a:tailEnd/>
            </a:ln>
          </p:spPr>
          <p:txBody>
            <a:bodyPr/>
            <a:lstStyle/>
            <a:p>
              <a:endParaRPr lang="zh-TW" altLang="en-US">
                <a:solidFill>
                  <a:srgbClr val="9BD3E5"/>
                </a:solidFill>
              </a:endParaRPr>
            </a:p>
          </p:txBody>
        </p:sp>
        <p:sp>
          <p:nvSpPr>
            <p:cNvPr id="1033" name="Freeform 9"/>
            <p:cNvSpPr>
              <a:spLocks/>
            </p:cNvSpPr>
            <p:nvPr/>
          </p:nvSpPr>
          <p:spPr bwMode="gray">
            <a:xfrm>
              <a:off x="2271" y="450"/>
              <a:ext cx="45" cy="139"/>
            </a:xfrm>
            <a:custGeom>
              <a:avLst/>
              <a:gdLst>
                <a:gd name="T0" fmla="*/ 3 w 45"/>
                <a:gd name="T1" fmla="*/ 42 h 139"/>
                <a:gd name="T2" fmla="*/ 6 w 45"/>
                <a:gd name="T3" fmla="*/ 42 h 139"/>
                <a:gd name="T4" fmla="*/ 12 w 45"/>
                <a:gd name="T5" fmla="*/ 42 h 139"/>
                <a:gd name="T6" fmla="*/ 20 w 45"/>
                <a:gd name="T7" fmla="*/ 39 h 139"/>
                <a:gd name="T8" fmla="*/ 29 w 45"/>
                <a:gd name="T9" fmla="*/ 35 h 139"/>
                <a:gd name="T10" fmla="*/ 37 w 45"/>
                <a:gd name="T11" fmla="*/ 27 h 139"/>
                <a:gd name="T12" fmla="*/ 43 w 45"/>
                <a:gd name="T13" fmla="*/ 17 h 139"/>
                <a:gd name="T14" fmla="*/ 45 w 45"/>
                <a:gd name="T15" fmla="*/ 2 h 139"/>
                <a:gd name="T16" fmla="*/ 43 w 45"/>
                <a:gd name="T17" fmla="*/ 0 h 139"/>
                <a:gd name="T18" fmla="*/ 37 w 45"/>
                <a:gd name="T19" fmla="*/ 2 h 139"/>
                <a:gd name="T20" fmla="*/ 29 w 45"/>
                <a:gd name="T21" fmla="*/ 3 h 139"/>
                <a:gd name="T22" fmla="*/ 19 w 45"/>
                <a:gd name="T23" fmla="*/ 7 h 139"/>
                <a:gd name="T24" fmla="*/ 11 w 45"/>
                <a:gd name="T25" fmla="*/ 14 h 139"/>
                <a:gd name="T26" fmla="*/ 4 w 45"/>
                <a:gd name="T27" fmla="*/ 23 h 139"/>
                <a:gd name="T28" fmla="*/ 0 w 45"/>
                <a:gd name="T29" fmla="*/ 39 h 139"/>
                <a:gd name="T30" fmla="*/ 0 w 45"/>
                <a:gd name="T31" fmla="*/ 139 h 139"/>
                <a:gd name="T32" fmla="*/ 3 w 45"/>
                <a:gd name="T33" fmla="*/ 139 h 139"/>
                <a:gd name="T34" fmla="*/ 3 w 45"/>
                <a:gd name="T35"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 h="139">
                  <a:moveTo>
                    <a:pt x="3" y="42"/>
                  </a:moveTo>
                  <a:lnTo>
                    <a:pt x="6" y="42"/>
                  </a:lnTo>
                  <a:lnTo>
                    <a:pt x="12" y="42"/>
                  </a:lnTo>
                  <a:lnTo>
                    <a:pt x="20" y="39"/>
                  </a:lnTo>
                  <a:lnTo>
                    <a:pt x="29" y="35"/>
                  </a:lnTo>
                  <a:lnTo>
                    <a:pt x="37" y="27"/>
                  </a:lnTo>
                  <a:lnTo>
                    <a:pt x="43" y="17"/>
                  </a:lnTo>
                  <a:lnTo>
                    <a:pt x="45" y="2"/>
                  </a:lnTo>
                  <a:lnTo>
                    <a:pt x="43" y="0"/>
                  </a:lnTo>
                  <a:lnTo>
                    <a:pt x="37" y="2"/>
                  </a:lnTo>
                  <a:lnTo>
                    <a:pt x="29" y="3"/>
                  </a:lnTo>
                  <a:lnTo>
                    <a:pt x="19" y="7"/>
                  </a:lnTo>
                  <a:lnTo>
                    <a:pt x="11" y="14"/>
                  </a:lnTo>
                  <a:lnTo>
                    <a:pt x="4" y="23"/>
                  </a:lnTo>
                  <a:lnTo>
                    <a:pt x="0" y="39"/>
                  </a:lnTo>
                  <a:lnTo>
                    <a:pt x="0" y="139"/>
                  </a:lnTo>
                  <a:lnTo>
                    <a:pt x="3" y="139"/>
                  </a:lnTo>
                  <a:lnTo>
                    <a:pt x="3" y="42"/>
                  </a:lnTo>
                  <a:close/>
                </a:path>
              </a:pathLst>
            </a:custGeom>
            <a:solidFill>
              <a:srgbClr val="D7D7D7"/>
            </a:solidFill>
            <a:ln w="0">
              <a:solidFill>
                <a:srgbClr val="D7D7D7"/>
              </a:solidFill>
              <a:prstDash val="solid"/>
              <a:round/>
              <a:headEnd/>
              <a:tailEnd/>
            </a:ln>
          </p:spPr>
          <p:txBody>
            <a:bodyPr/>
            <a:lstStyle/>
            <a:p>
              <a:endParaRPr lang="zh-TW" altLang="en-US">
                <a:solidFill>
                  <a:srgbClr val="9BD3E5"/>
                </a:solidFill>
              </a:endParaRPr>
            </a:p>
          </p:txBody>
        </p:sp>
        <p:sp>
          <p:nvSpPr>
            <p:cNvPr id="1034" name="Freeform 10"/>
            <p:cNvSpPr>
              <a:spLocks/>
            </p:cNvSpPr>
            <p:nvPr/>
          </p:nvSpPr>
          <p:spPr bwMode="gray">
            <a:xfrm>
              <a:off x="1765" y="378"/>
              <a:ext cx="146" cy="211"/>
            </a:xfrm>
            <a:custGeom>
              <a:avLst/>
              <a:gdLst>
                <a:gd name="T0" fmla="*/ 68 w 146"/>
                <a:gd name="T1" fmla="*/ 67 h 211"/>
                <a:gd name="T2" fmla="*/ 67 w 146"/>
                <a:gd name="T3" fmla="*/ 67 h 211"/>
                <a:gd name="T4" fmla="*/ 60 w 146"/>
                <a:gd name="T5" fmla="*/ 66 h 211"/>
                <a:gd name="T6" fmla="*/ 50 w 146"/>
                <a:gd name="T7" fmla="*/ 64 h 211"/>
                <a:gd name="T8" fmla="*/ 41 w 146"/>
                <a:gd name="T9" fmla="*/ 62 h 211"/>
                <a:gd name="T10" fmla="*/ 29 w 146"/>
                <a:gd name="T11" fmla="*/ 55 h 211"/>
                <a:gd name="T12" fmla="*/ 18 w 146"/>
                <a:gd name="T13" fmla="*/ 47 h 211"/>
                <a:gd name="T14" fmla="*/ 10 w 146"/>
                <a:gd name="T15" fmla="*/ 35 h 211"/>
                <a:gd name="T16" fmla="*/ 3 w 146"/>
                <a:gd name="T17" fmla="*/ 20 h 211"/>
                <a:gd name="T18" fmla="*/ 0 w 146"/>
                <a:gd name="T19" fmla="*/ 0 h 211"/>
                <a:gd name="T20" fmla="*/ 3 w 146"/>
                <a:gd name="T21" fmla="*/ 0 h 211"/>
                <a:gd name="T22" fmla="*/ 10 w 146"/>
                <a:gd name="T23" fmla="*/ 0 h 211"/>
                <a:gd name="T24" fmla="*/ 19 w 146"/>
                <a:gd name="T25" fmla="*/ 0 h 211"/>
                <a:gd name="T26" fmla="*/ 30 w 146"/>
                <a:gd name="T27" fmla="*/ 2 h 211"/>
                <a:gd name="T28" fmla="*/ 41 w 146"/>
                <a:gd name="T29" fmla="*/ 6 h 211"/>
                <a:gd name="T30" fmla="*/ 53 w 146"/>
                <a:gd name="T31" fmla="*/ 14 h 211"/>
                <a:gd name="T32" fmla="*/ 62 w 146"/>
                <a:gd name="T33" fmla="*/ 25 h 211"/>
                <a:gd name="T34" fmla="*/ 69 w 146"/>
                <a:gd name="T35" fmla="*/ 41 h 211"/>
                <a:gd name="T36" fmla="*/ 73 w 146"/>
                <a:gd name="T37" fmla="*/ 62 h 211"/>
                <a:gd name="T38" fmla="*/ 73 w 146"/>
                <a:gd name="T39" fmla="*/ 60 h 211"/>
                <a:gd name="T40" fmla="*/ 73 w 146"/>
                <a:gd name="T41" fmla="*/ 55 h 211"/>
                <a:gd name="T42" fmla="*/ 75 w 146"/>
                <a:gd name="T43" fmla="*/ 45 h 211"/>
                <a:gd name="T44" fmla="*/ 79 w 146"/>
                <a:gd name="T45" fmla="*/ 36 h 211"/>
                <a:gd name="T46" fmla="*/ 84 w 146"/>
                <a:gd name="T47" fmla="*/ 25 h 211"/>
                <a:gd name="T48" fmla="*/ 92 w 146"/>
                <a:gd name="T49" fmla="*/ 16 h 211"/>
                <a:gd name="T50" fmla="*/ 106 w 146"/>
                <a:gd name="T51" fmla="*/ 8 h 211"/>
                <a:gd name="T52" fmla="*/ 123 w 146"/>
                <a:gd name="T53" fmla="*/ 2 h 211"/>
                <a:gd name="T54" fmla="*/ 146 w 146"/>
                <a:gd name="T55" fmla="*/ 0 h 211"/>
                <a:gd name="T56" fmla="*/ 145 w 146"/>
                <a:gd name="T57" fmla="*/ 2 h 211"/>
                <a:gd name="T58" fmla="*/ 145 w 146"/>
                <a:gd name="T59" fmla="*/ 8 h 211"/>
                <a:gd name="T60" fmla="*/ 143 w 146"/>
                <a:gd name="T61" fmla="*/ 17 h 211"/>
                <a:gd name="T62" fmla="*/ 139 w 146"/>
                <a:gd name="T63" fmla="*/ 28 h 211"/>
                <a:gd name="T64" fmla="*/ 134 w 146"/>
                <a:gd name="T65" fmla="*/ 39 h 211"/>
                <a:gd name="T66" fmla="*/ 126 w 146"/>
                <a:gd name="T67" fmla="*/ 49 h 211"/>
                <a:gd name="T68" fmla="*/ 114 w 146"/>
                <a:gd name="T69" fmla="*/ 59 h 211"/>
                <a:gd name="T70" fmla="*/ 98 w 146"/>
                <a:gd name="T71" fmla="*/ 64 h 211"/>
                <a:gd name="T72" fmla="*/ 79 w 146"/>
                <a:gd name="T73" fmla="*/ 67 h 211"/>
                <a:gd name="T74" fmla="*/ 79 w 146"/>
                <a:gd name="T75" fmla="*/ 211 h 211"/>
                <a:gd name="T76" fmla="*/ 68 w 146"/>
                <a:gd name="T77" fmla="*/ 211 h 211"/>
                <a:gd name="T78" fmla="*/ 68 w 146"/>
                <a:gd name="T79" fmla="*/ 67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6" h="211">
                  <a:moveTo>
                    <a:pt x="68" y="67"/>
                  </a:moveTo>
                  <a:lnTo>
                    <a:pt x="67" y="67"/>
                  </a:lnTo>
                  <a:lnTo>
                    <a:pt x="60" y="66"/>
                  </a:lnTo>
                  <a:lnTo>
                    <a:pt x="50" y="64"/>
                  </a:lnTo>
                  <a:lnTo>
                    <a:pt x="41" y="62"/>
                  </a:lnTo>
                  <a:lnTo>
                    <a:pt x="29" y="55"/>
                  </a:lnTo>
                  <a:lnTo>
                    <a:pt x="18" y="47"/>
                  </a:lnTo>
                  <a:lnTo>
                    <a:pt x="10" y="35"/>
                  </a:lnTo>
                  <a:lnTo>
                    <a:pt x="3" y="20"/>
                  </a:lnTo>
                  <a:lnTo>
                    <a:pt x="0" y="0"/>
                  </a:lnTo>
                  <a:lnTo>
                    <a:pt x="3" y="0"/>
                  </a:lnTo>
                  <a:lnTo>
                    <a:pt x="10" y="0"/>
                  </a:lnTo>
                  <a:lnTo>
                    <a:pt x="19" y="0"/>
                  </a:lnTo>
                  <a:lnTo>
                    <a:pt x="30" y="2"/>
                  </a:lnTo>
                  <a:lnTo>
                    <a:pt x="41" y="6"/>
                  </a:lnTo>
                  <a:lnTo>
                    <a:pt x="53" y="14"/>
                  </a:lnTo>
                  <a:lnTo>
                    <a:pt x="62" y="25"/>
                  </a:lnTo>
                  <a:lnTo>
                    <a:pt x="69" y="41"/>
                  </a:lnTo>
                  <a:lnTo>
                    <a:pt x="73" y="62"/>
                  </a:lnTo>
                  <a:lnTo>
                    <a:pt x="73" y="60"/>
                  </a:lnTo>
                  <a:lnTo>
                    <a:pt x="73" y="55"/>
                  </a:lnTo>
                  <a:lnTo>
                    <a:pt x="75" y="45"/>
                  </a:lnTo>
                  <a:lnTo>
                    <a:pt x="79" y="36"/>
                  </a:lnTo>
                  <a:lnTo>
                    <a:pt x="84" y="25"/>
                  </a:lnTo>
                  <a:lnTo>
                    <a:pt x="92" y="16"/>
                  </a:lnTo>
                  <a:lnTo>
                    <a:pt x="106" y="8"/>
                  </a:lnTo>
                  <a:lnTo>
                    <a:pt x="123" y="2"/>
                  </a:lnTo>
                  <a:lnTo>
                    <a:pt x="146" y="0"/>
                  </a:lnTo>
                  <a:lnTo>
                    <a:pt x="145" y="2"/>
                  </a:lnTo>
                  <a:lnTo>
                    <a:pt x="145" y="8"/>
                  </a:lnTo>
                  <a:lnTo>
                    <a:pt x="143" y="17"/>
                  </a:lnTo>
                  <a:lnTo>
                    <a:pt x="139" y="28"/>
                  </a:lnTo>
                  <a:lnTo>
                    <a:pt x="134" y="39"/>
                  </a:lnTo>
                  <a:lnTo>
                    <a:pt x="126" y="49"/>
                  </a:lnTo>
                  <a:lnTo>
                    <a:pt x="114" y="59"/>
                  </a:lnTo>
                  <a:lnTo>
                    <a:pt x="98" y="64"/>
                  </a:lnTo>
                  <a:lnTo>
                    <a:pt x="79" y="67"/>
                  </a:lnTo>
                  <a:lnTo>
                    <a:pt x="79" y="211"/>
                  </a:lnTo>
                  <a:lnTo>
                    <a:pt x="68" y="211"/>
                  </a:lnTo>
                  <a:lnTo>
                    <a:pt x="68" y="67"/>
                  </a:lnTo>
                  <a:close/>
                </a:path>
              </a:pathLst>
            </a:custGeom>
            <a:solidFill>
              <a:srgbClr val="D7D7D7"/>
            </a:solidFill>
            <a:ln w="0">
              <a:solidFill>
                <a:srgbClr val="D7D7D7"/>
              </a:solidFill>
              <a:prstDash val="solid"/>
              <a:round/>
              <a:headEnd/>
              <a:tailEnd/>
            </a:ln>
          </p:spPr>
          <p:txBody>
            <a:bodyPr/>
            <a:lstStyle/>
            <a:p>
              <a:endParaRPr lang="zh-TW" altLang="en-US">
                <a:solidFill>
                  <a:srgbClr val="9BD3E5"/>
                </a:solidFill>
              </a:endParaRPr>
            </a:p>
          </p:txBody>
        </p:sp>
        <p:sp>
          <p:nvSpPr>
            <p:cNvPr id="1035" name="Freeform 11"/>
            <p:cNvSpPr>
              <a:spLocks/>
            </p:cNvSpPr>
            <p:nvPr/>
          </p:nvSpPr>
          <p:spPr bwMode="gray">
            <a:xfrm>
              <a:off x="2792" y="378"/>
              <a:ext cx="144" cy="211"/>
            </a:xfrm>
            <a:custGeom>
              <a:avLst/>
              <a:gdLst>
                <a:gd name="T0" fmla="*/ 67 w 144"/>
                <a:gd name="T1" fmla="*/ 67 h 211"/>
                <a:gd name="T2" fmla="*/ 66 w 144"/>
                <a:gd name="T3" fmla="*/ 67 h 211"/>
                <a:gd name="T4" fmla="*/ 59 w 144"/>
                <a:gd name="T5" fmla="*/ 66 h 211"/>
                <a:gd name="T6" fmla="*/ 50 w 144"/>
                <a:gd name="T7" fmla="*/ 64 h 211"/>
                <a:gd name="T8" fmla="*/ 39 w 144"/>
                <a:gd name="T9" fmla="*/ 62 h 211"/>
                <a:gd name="T10" fmla="*/ 28 w 144"/>
                <a:gd name="T11" fmla="*/ 55 h 211"/>
                <a:gd name="T12" fmla="*/ 17 w 144"/>
                <a:gd name="T13" fmla="*/ 47 h 211"/>
                <a:gd name="T14" fmla="*/ 9 w 144"/>
                <a:gd name="T15" fmla="*/ 35 h 211"/>
                <a:gd name="T16" fmla="*/ 2 w 144"/>
                <a:gd name="T17" fmla="*/ 20 h 211"/>
                <a:gd name="T18" fmla="*/ 0 w 144"/>
                <a:gd name="T19" fmla="*/ 0 h 211"/>
                <a:gd name="T20" fmla="*/ 2 w 144"/>
                <a:gd name="T21" fmla="*/ 0 h 211"/>
                <a:gd name="T22" fmla="*/ 9 w 144"/>
                <a:gd name="T23" fmla="*/ 0 h 211"/>
                <a:gd name="T24" fmla="*/ 17 w 144"/>
                <a:gd name="T25" fmla="*/ 0 h 211"/>
                <a:gd name="T26" fmla="*/ 28 w 144"/>
                <a:gd name="T27" fmla="*/ 2 h 211"/>
                <a:gd name="T28" fmla="*/ 40 w 144"/>
                <a:gd name="T29" fmla="*/ 6 h 211"/>
                <a:gd name="T30" fmla="*/ 51 w 144"/>
                <a:gd name="T31" fmla="*/ 14 h 211"/>
                <a:gd name="T32" fmla="*/ 62 w 144"/>
                <a:gd name="T33" fmla="*/ 25 h 211"/>
                <a:gd name="T34" fmla="*/ 69 w 144"/>
                <a:gd name="T35" fmla="*/ 41 h 211"/>
                <a:gd name="T36" fmla="*/ 73 w 144"/>
                <a:gd name="T37" fmla="*/ 62 h 211"/>
                <a:gd name="T38" fmla="*/ 73 w 144"/>
                <a:gd name="T39" fmla="*/ 60 h 211"/>
                <a:gd name="T40" fmla="*/ 73 w 144"/>
                <a:gd name="T41" fmla="*/ 55 h 211"/>
                <a:gd name="T42" fmla="*/ 74 w 144"/>
                <a:gd name="T43" fmla="*/ 45 h 211"/>
                <a:gd name="T44" fmla="*/ 77 w 144"/>
                <a:gd name="T45" fmla="*/ 36 h 211"/>
                <a:gd name="T46" fmla="*/ 82 w 144"/>
                <a:gd name="T47" fmla="*/ 25 h 211"/>
                <a:gd name="T48" fmla="*/ 91 w 144"/>
                <a:gd name="T49" fmla="*/ 16 h 211"/>
                <a:gd name="T50" fmla="*/ 105 w 144"/>
                <a:gd name="T51" fmla="*/ 8 h 211"/>
                <a:gd name="T52" fmla="*/ 121 w 144"/>
                <a:gd name="T53" fmla="*/ 2 h 211"/>
                <a:gd name="T54" fmla="*/ 144 w 144"/>
                <a:gd name="T55" fmla="*/ 0 h 211"/>
                <a:gd name="T56" fmla="*/ 144 w 144"/>
                <a:gd name="T57" fmla="*/ 2 h 211"/>
                <a:gd name="T58" fmla="*/ 144 w 144"/>
                <a:gd name="T59" fmla="*/ 8 h 211"/>
                <a:gd name="T60" fmla="*/ 141 w 144"/>
                <a:gd name="T61" fmla="*/ 17 h 211"/>
                <a:gd name="T62" fmla="*/ 139 w 144"/>
                <a:gd name="T63" fmla="*/ 28 h 211"/>
                <a:gd name="T64" fmla="*/ 133 w 144"/>
                <a:gd name="T65" fmla="*/ 39 h 211"/>
                <a:gd name="T66" fmla="*/ 125 w 144"/>
                <a:gd name="T67" fmla="*/ 49 h 211"/>
                <a:gd name="T68" fmla="*/ 113 w 144"/>
                <a:gd name="T69" fmla="*/ 59 h 211"/>
                <a:gd name="T70" fmla="*/ 97 w 144"/>
                <a:gd name="T71" fmla="*/ 64 h 211"/>
                <a:gd name="T72" fmla="*/ 77 w 144"/>
                <a:gd name="T73" fmla="*/ 67 h 211"/>
                <a:gd name="T74" fmla="*/ 77 w 144"/>
                <a:gd name="T75" fmla="*/ 211 h 211"/>
                <a:gd name="T76" fmla="*/ 67 w 144"/>
                <a:gd name="T77" fmla="*/ 211 h 211"/>
                <a:gd name="T78" fmla="*/ 67 w 144"/>
                <a:gd name="T79" fmla="*/ 67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 h="211">
                  <a:moveTo>
                    <a:pt x="67" y="67"/>
                  </a:moveTo>
                  <a:lnTo>
                    <a:pt x="66" y="67"/>
                  </a:lnTo>
                  <a:lnTo>
                    <a:pt x="59" y="66"/>
                  </a:lnTo>
                  <a:lnTo>
                    <a:pt x="50" y="64"/>
                  </a:lnTo>
                  <a:lnTo>
                    <a:pt x="39" y="62"/>
                  </a:lnTo>
                  <a:lnTo>
                    <a:pt x="28" y="55"/>
                  </a:lnTo>
                  <a:lnTo>
                    <a:pt x="17" y="47"/>
                  </a:lnTo>
                  <a:lnTo>
                    <a:pt x="9" y="35"/>
                  </a:lnTo>
                  <a:lnTo>
                    <a:pt x="2" y="20"/>
                  </a:lnTo>
                  <a:lnTo>
                    <a:pt x="0" y="0"/>
                  </a:lnTo>
                  <a:lnTo>
                    <a:pt x="2" y="0"/>
                  </a:lnTo>
                  <a:lnTo>
                    <a:pt x="9" y="0"/>
                  </a:lnTo>
                  <a:lnTo>
                    <a:pt x="17" y="0"/>
                  </a:lnTo>
                  <a:lnTo>
                    <a:pt x="28" y="2"/>
                  </a:lnTo>
                  <a:lnTo>
                    <a:pt x="40" y="6"/>
                  </a:lnTo>
                  <a:lnTo>
                    <a:pt x="51" y="14"/>
                  </a:lnTo>
                  <a:lnTo>
                    <a:pt x="62" y="25"/>
                  </a:lnTo>
                  <a:lnTo>
                    <a:pt x="69" y="41"/>
                  </a:lnTo>
                  <a:lnTo>
                    <a:pt x="73" y="62"/>
                  </a:lnTo>
                  <a:lnTo>
                    <a:pt x="73" y="60"/>
                  </a:lnTo>
                  <a:lnTo>
                    <a:pt x="73" y="55"/>
                  </a:lnTo>
                  <a:lnTo>
                    <a:pt x="74" y="45"/>
                  </a:lnTo>
                  <a:lnTo>
                    <a:pt x="77" y="36"/>
                  </a:lnTo>
                  <a:lnTo>
                    <a:pt x="82" y="25"/>
                  </a:lnTo>
                  <a:lnTo>
                    <a:pt x="91" y="16"/>
                  </a:lnTo>
                  <a:lnTo>
                    <a:pt x="105" y="8"/>
                  </a:lnTo>
                  <a:lnTo>
                    <a:pt x="121" y="2"/>
                  </a:lnTo>
                  <a:lnTo>
                    <a:pt x="144" y="0"/>
                  </a:lnTo>
                  <a:lnTo>
                    <a:pt x="144" y="2"/>
                  </a:lnTo>
                  <a:lnTo>
                    <a:pt x="144" y="8"/>
                  </a:lnTo>
                  <a:lnTo>
                    <a:pt x="141" y="17"/>
                  </a:lnTo>
                  <a:lnTo>
                    <a:pt x="139" y="28"/>
                  </a:lnTo>
                  <a:lnTo>
                    <a:pt x="133" y="39"/>
                  </a:lnTo>
                  <a:lnTo>
                    <a:pt x="125" y="49"/>
                  </a:lnTo>
                  <a:lnTo>
                    <a:pt x="113" y="59"/>
                  </a:lnTo>
                  <a:lnTo>
                    <a:pt x="97" y="64"/>
                  </a:lnTo>
                  <a:lnTo>
                    <a:pt x="77" y="67"/>
                  </a:lnTo>
                  <a:lnTo>
                    <a:pt x="77" y="211"/>
                  </a:lnTo>
                  <a:lnTo>
                    <a:pt x="67" y="211"/>
                  </a:lnTo>
                  <a:lnTo>
                    <a:pt x="67" y="67"/>
                  </a:lnTo>
                  <a:close/>
                </a:path>
              </a:pathLst>
            </a:custGeom>
            <a:solidFill>
              <a:srgbClr val="D7D7D7"/>
            </a:solidFill>
            <a:ln w="0">
              <a:solidFill>
                <a:srgbClr val="D7D7D7"/>
              </a:solidFill>
              <a:prstDash val="solid"/>
              <a:round/>
              <a:headEnd/>
              <a:tailEnd/>
            </a:ln>
          </p:spPr>
          <p:txBody>
            <a:bodyPr/>
            <a:lstStyle/>
            <a:p>
              <a:endParaRPr lang="zh-TW" altLang="en-US">
                <a:solidFill>
                  <a:srgbClr val="9BD3E5"/>
                </a:solidFill>
              </a:endParaRPr>
            </a:p>
          </p:txBody>
        </p:sp>
        <p:sp>
          <p:nvSpPr>
            <p:cNvPr id="1036" name="Freeform 12"/>
            <p:cNvSpPr>
              <a:spLocks/>
            </p:cNvSpPr>
            <p:nvPr/>
          </p:nvSpPr>
          <p:spPr bwMode="gray">
            <a:xfrm>
              <a:off x="2631" y="457"/>
              <a:ext cx="89" cy="132"/>
            </a:xfrm>
            <a:custGeom>
              <a:avLst/>
              <a:gdLst>
                <a:gd name="T0" fmla="*/ 42 w 89"/>
                <a:gd name="T1" fmla="*/ 43 h 132"/>
                <a:gd name="T2" fmla="*/ 39 w 89"/>
                <a:gd name="T3" fmla="*/ 42 h 132"/>
                <a:gd name="T4" fmla="*/ 33 w 89"/>
                <a:gd name="T5" fmla="*/ 42 h 132"/>
                <a:gd name="T6" fmla="*/ 25 w 89"/>
                <a:gd name="T7" fmla="*/ 39 h 132"/>
                <a:gd name="T8" fmla="*/ 16 w 89"/>
                <a:gd name="T9" fmla="*/ 35 h 132"/>
                <a:gd name="T10" fmla="*/ 8 w 89"/>
                <a:gd name="T11" fmla="*/ 27 h 132"/>
                <a:gd name="T12" fmla="*/ 2 w 89"/>
                <a:gd name="T13" fmla="*/ 16 h 132"/>
                <a:gd name="T14" fmla="*/ 0 w 89"/>
                <a:gd name="T15" fmla="*/ 0 h 132"/>
                <a:gd name="T16" fmla="*/ 2 w 89"/>
                <a:gd name="T17" fmla="*/ 0 h 132"/>
                <a:gd name="T18" fmla="*/ 6 w 89"/>
                <a:gd name="T19" fmla="*/ 0 h 132"/>
                <a:gd name="T20" fmla="*/ 12 w 89"/>
                <a:gd name="T21" fmla="*/ 1 h 132"/>
                <a:gd name="T22" fmla="*/ 21 w 89"/>
                <a:gd name="T23" fmla="*/ 3 h 132"/>
                <a:gd name="T24" fmla="*/ 29 w 89"/>
                <a:gd name="T25" fmla="*/ 8 h 132"/>
                <a:gd name="T26" fmla="*/ 37 w 89"/>
                <a:gd name="T27" fmla="*/ 15 h 132"/>
                <a:gd name="T28" fmla="*/ 42 w 89"/>
                <a:gd name="T29" fmla="*/ 26 h 132"/>
                <a:gd name="T30" fmla="*/ 45 w 89"/>
                <a:gd name="T31" fmla="*/ 39 h 132"/>
                <a:gd name="T32" fmla="*/ 45 w 89"/>
                <a:gd name="T33" fmla="*/ 38 h 132"/>
                <a:gd name="T34" fmla="*/ 45 w 89"/>
                <a:gd name="T35" fmla="*/ 34 h 132"/>
                <a:gd name="T36" fmla="*/ 46 w 89"/>
                <a:gd name="T37" fmla="*/ 27 h 132"/>
                <a:gd name="T38" fmla="*/ 49 w 89"/>
                <a:gd name="T39" fmla="*/ 20 h 132"/>
                <a:gd name="T40" fmla="*/ 54 w 89"/>
                <a:gd name="T41" fmla="*/ 14 h 132"/>
                <a:gd name="T42" fmla="*/ 62 w 89"/>
                <a:gd name="T43" fmla="*/ 7 h 132"/>
                <a:gd name="T44" fmla="*/ 73 w 89"/>
                <a:gd name="T45" fmla="*/ 3 h 132"/>
                <a:gd name="T46" fmla="*/ 89 w 89"/>
                <a:gd name="T47" fmla="*/ 0 h 132"/>
                <a:gd name="T48" fmla="*/ 89 w 89"/>
                <a:gd name="T49" fmla="*/ 3 h 132"/>
                <a:gd name="T50" fmla="*/ 88 w 89"/>
                <a:gd name="T51" fmla="*/ 10 h 132"/>
                <a:gd name="T52" fmla="*/ 87 w 89"/>
                <a:gd name="T53" fmla="*/ 18 h 132"/>
                <a:gd name="T54" fmla="*/ 81 w 89"/>
                <a:gd name="T55" fmla="*/ 26 h 132"/>
                <a:gd name="T56" fmla="*/ 74 w 89"/>
                <a:gd name="T57" fmla="*/ 34 h 132"/>
                <a:gd name="T58" fmla="*/ 64 w 89"/>
                <a:gd name="T59" fmla="*/ 41 h 132"/>
                <a:gd name="T60" fmla="*/ 47 w 89"/>
                <a:gd name="T61" fmla="*/ 43 h 132"/>
                <a:gd name="T62" fmla="*/ 47 w 89"/>
                <a:gd name="T63" fmla="*/ 132 h 132"/>
                <a:gd name="T64" fmla="*/ 42 w 89"/>
                <a:gd name="T65" fmla="*/ 132 h 132"/>
                <a:gd name="T66" fmla="*/ 42 w 89"/>
                <a:gd name="T67" fmla="*/ 4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132">
                  <a:moveTo>
                    <a:pt x="42" y="43"/>
                  </a:moveTo>
                  <a:lnTo>
                    <a:pt x="39" y="42"/>
                  </a:lnTo>
                  <a:lnTo>
                    <a:pt x="33" y="42"/>
                  </a:lnTo>
                  <a:lnTo>
                    <a:pt x="25" y="39"/>
                  </a:lnTo>
                  <a:lnTo>
                    <a:pt x="16" y="35"/>
                  </a:lnTo>
                  <a:lnTo>
                    <a:pt x="8" y="27"/>
                  </a:lnTo>
                  <a:lnTo>
                    <a:pt x="2" y="16"/>
                  </a:lnTo>
                  <a:lnTo>
                    <a:pt x="0" y="0"/>
                  </a:lnTo>
                  <a:lnTo>
                    <a:pt x="2" y="0"/>
                  </a:lnTo>
                  <a:lnTo>
                    <a:pt x="6" y="0"/>
                  </a:lnTo>
                  <a:lnTo>
                    <a:pt x="12" y="1"/>
                  </a:lnTo>
                  <a:lnTo>
                    <a:pt x="21" y="3"/>
                  </a:lnTo>
                  <a:lnTo>
                    <a:pt x="29" y="8"/>
                  </a:lnTo>
                  <a:lnTo>
                    <a:pt x="37" y="15"/>
                  </a:lnTo>
                  <a:lnTo>
                    <a:pt x="42" y="26"/>
                  </a:lnTo>
                  <a:lnTo>
                    <a:pt x="45" y="39"/>
                  </a:lnTo>
                  <a:lnTo>
                    <a:pt x="45" y="38"/>
                  </a:lnTo>
                  <a:lnTo>
                    <a:pt x="45" y="34"/>
                  </a:lnTo>
                  <a:lnTo>
                    <a:pt x="46" y="27"/>
                  </a:lnTo>
                  <a:lnTo>
                    <a:pt x="49" y="20"/>
                  </a:lnTo>
                  <a:lnTo>
                    <a:pt x="54" y="14"/>
                  </a:lnTo>
                  <a:lnTo>
                    <a:pt x="62" y="7"/>
                  </a:lnTo>
                  <a:lnTo>
                    <a:pt x="73" y="3"/>
                  </a:lnTo>
                  <a:lnTo>
                    <a:pt x="89" y="0"/>
                  </a:lnTo>
                  <a:lnTo>
                    <a:pt x="89" y="3"/>
                  </a:lnTo>
                  <a:lnTo>
                    <a:pt x="88" y="10"/>
                  </a:lnTo>
                  <a:lnTo>
                    <a:pt x="87" y="18"/>
                  </a:lnTo>
                  <a:lnTo>
                    <a:pt x="81" y="26"/>
                  </a:lnTo>
                  <a:lnTo>
                    <a:pt x="74" y="34"/>
                  </a:lnTo>
                  <a:lnTo>
                    <a:pt x="64" y="41"/>
                  </a:lnTo>
                  <a:lnTo>
                    <a:pt x="47" y="43"/>
                  </a:lnTo>
                  <a:lnTo>
                    <a:pt x="47" y="132"/>
                  </a:lnTo>
                  <a:lnTo>
                    <a:pt x="42" y="132"/>
                  </a:lnTo>
                  <a:lnTo>
                    <a:pt x="42" y="43"/>
                  </a:lnTo>
                  <a:close/>
                </a:path>
              </a:pathLst>
            </a:custGeom>
            <a:solidFill>
              <a:srgbClr val="D7D7D7"/>
            </a:solidFill>
            <a:ln w="0">
              <a:solidFill>
                <a:srgbClr val="D7D7D7"/>
              </a:solidFill>
              <a:prstDash val="solid"/>
              <a:round/>
              <a:headEnd/>
              <a:tailEnd/>
            </a:ln>
          </p:spPr>
          <p:txBody>
            <a:bodyPr/>
            <a:lstStyle/>
            <a:p>
              <a:endParaRPr lang="zh-TW" altLang="en-US">
                <a:solidFill>
                  <a:srgbClr val="9BD3E5"/>
                </a:solidFill>
              </a:endParaRPr>
            </a:p>
          </p:txBody>
        </p:sp>
        <p:sp>
          <p:nvSpPr>
            <p:cNvPr id="1037" name="Freeform 13"/>
            <p:cNvSpPr>
              <a:spLocks/>
            </p:cNvSpPr>
            <p:nvPr/>
          </p:nvSpPr>
          <p:spPr bwMode="gray">
            <a:xfrm>
              <a:off x="2430" y="403"/>
              <a:ext cx="88" cy="186"/>
            </a:xfrm>
            <a:custGeom>
              <a:avLst/>
              <a:gdLst>
                <a:gd name="T0" fmla="*/ 43 w 88"/>
                <a:gd name="T1" fmla="*/ 43 h 186"/>
                <a:gd name="T2" fmla="*/ 41 w 88"/>
                <a:gd name="T3" fmla="*/ 43 h 186"/>
                <a:gd name="T4" fmla="*/ 35 w 88"/>
                <a:gd name="T5" fmla="*/ 43 h 186"/>
                <a:gd name="T6" fmla="*/ 27 w 88"/>
                <a:gd name="T7" fmla="*/ 41 h 186"/>
                <a:gd name="T8" fmla="*/ 18 w 88"/>
                <a:gd name="T9" fmla="*/ 35 h 186"/>
                <a:gd name="T10" fmla="*/ 8 w 88"/>
                <a:gd name="T11" fmla="*/ 28 h 186"/>
                <a:gd name="T12" fmla="*/ 3 w 88"/>
                <a:gd name="T13" fmla="*/ 16 h 186"/>
                <a:gd name="T14" fmla="*/ 0 w 88"/>
                <a:gd name="T15" fmla="*/ 0 h 186"/>
                <a:gd name="T16" fmla="*/ 3 w 88"/>
                <a:gd name="T17" fmla="*/ 0 h 186"/>
                <a:gd name="T18" fmla="*/ 8 w 88"/>
                <a:gd name="T19" fmla="*/ 0 h 186"/>
                <a:gd name="T20" fmla="*/ 17 w 88"/>
                <a:gd name="T21" fmla="*/ 1 h 186"/>
                <a:gd name="T22" fmla="*/ 26 w 88"/>
                <a:gd name="T23" fmla="*/ 6 h 186"/>
                <a:gd name="T24" fmla="*/ 35 w 88"/>
                <a:gd name="T25" fmla="*/ 12 h 186"/>
                <a:gd name="T26" fmla="*/ 42 w 88"/>
                <a:gd name="T27" fmla="*/ 24 h 186"/>
                <a:gd name="T28" fmla="*/ 48 w 88"/>
                <a:gd name="T29" fmla="*/ 41 h 186"/>
                <a:gd name="T30" fmla="*/ 48 w 88"/>
                <a:gd name="T31" fmla="*/ 90 h 186"/>
                <a:gd name="T32" fmla="*/ 48 w 88"/>
                <a:gd name="T33" fmla="*/ 88 h 186"/>
                <a:gd name="T34" fmla="*/ 48 w 88"/>
                <a:gd name="T35" fmla="*/ 82 h 186"/>
                <a:gd name="T36" fmla="*/ 50 w 88"/>
                <a:gd name="T37" fmla="*/ 74 h 186"/>
                <a:gd name="T38" fmla="*/ 54 w 88"/>
                <a:gd name="T39" fmla="*/ 66 h 186"/>
                <a:gd name="T40" fmla="*/ 61 w 88"/>
                <a:gd name="T41" fmla="*/ 58 h 186"/>
                <a:gd name="T42" fmla="*/ 72 w 88"/>
                <a:gd name="T43" fmla="*/ 53 h 186"/>
                <a:gd name="T44" fmla="*/ 87 w 88"/>
                <a:gd name="T45" fmla="*/ 50 h 186"/>
                <a:gd name="T46" fmla="*/ 88 w 88"/>
                <a:gd name="T47" fmla="*/ 51 h 186"/>
                <a:gd name="T48" fmla="*/ 88 w 88"/>
                <a:gd name="T49" fmla="*/ 57 h 186"/>
                <a:gd name="T50" fmla="*/ 87 w 88"/>
                <a:gd name="T51" fmla="*/ 64 h 186"/>
                <a:gd name="T52" fmla="*/ 84 w 88"/>
                <a:gd name="T53" fmla="*/ 72 h 186"/>
                <a:gd name="T54" fmla="*/ 80 w 88"/>
                <a:gd name="T55" fmla="*/ 80 h 186"/>
                <a:gd name="T56" fmla="*/ 73 w 88"/>
                <a:gd name="T57" fmla="*/ 86 h 186"/>
                <a:gd name="T58" fmla="*/ 62 w 88"/>
                <a:gd name="T59" fmla="*/ 92 h 186"/>
                <a:gd name="T60" fmla="*/ 48 w 88"/>
                <a:gd name="T61" fmla="*/ 93 h 186"/>
                <a:gd name="T62" fmla="*/ 48 w 88"/>
                <a:gd name="T63" fmla="*/ 186 h 186"/>
                <a:gd name="T64" fmla="*/ 43 w 88"/>
                <a:gd name="T65" fmla="*/ 186 h 186"/>
                <a:gd name="T66" fmla="*/ 43 w 88"/>
                <a:gd name="T67" fmla="*/ 143 h 186"/>
                <a:gd name="T68" fmla="*/ 42 w 88"/>
                <a:gd name="T69" fmla="*/ 143 h 186"/>
                <a:gd name="T70" fmla="*/ 37 w 88"/>
                <a:gd name="T71" fmla="*/ 142 h 186"/>
                <a:gd name="T72" fmla="*/ 29 w 88"/>
                <a:gd name="T73" fmla="*/ 140 h 186"/>
                <a:gd name="T74" fmla="*/ 22 w 88"/>
                <a:gd name="T75" fmla="*/ 136 h 186"/>
                <a:gd name="T76" fmla="*/ 14 w 88"/>
                <a:gd name="T77" fmla="*/ 130 h 186"/>
                <a:gd name="T78" fmla="*/ 8 w 88"/>
                <a:gd name="T79" fmla="*/ 120 h 186"/>
                <a:gd name="T80" fmla="*/ 7 w 88"/>
                <a:gd name="T81" fmla="*/ 105 h 186"/>
                <a:gd name="T82" fmla="*/ 8 w 88"/>
                <a:gd name="T83" fmla="*/ 105 h 186"/>
                <a:gd name="T84" fmla="*/ 12 w 88"/>
                <a:gd name="T85" fmla="*/ 107 h 186"/>
                <a:gd name="T86" fmla="*/ 19 w 88"/>
                <a:gd name="T87" fmla="*/ 108 h 186"/>
                <a:gd name="T88" fmla="*/ 26 w 88"/>
                <a:gd name="T89" fmla="*/ 111 h 186"/>
                <a:gd name="T90" fmla="*/ 34 w 88"/>
                <a:gd name="T91" fmla="*/ 117 h 186"/>
                <a:gd name="T92" fmla="*/ 39 w 88"/>
                <a:gd name="T93" fmla="*/ 127 h 186"/>
                <a:gd name="T94" fmla="*/ 43 w 88"/>
                <a:gd name="T95" fmla="*/ 140 h 186"/>
                <a:gd name="T96" fmla="*/ 43 w 88"/>
                <a:gd name="T97" fmla="*/ 4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 h="186">
                  <a:moveTo>
                    <a:pt x="43" y="43"/>
                  </a:moveTo>
                  <a:lnTo>
                    <a:pt x="41" y="43"/>
                  </a:lnTo>
                  <a:lnTo>
                    <a:pt x="35" y="43"/>
                  </a:lnTo>
                  <a:lnTo>
                    <a:pt x="27" y="41"/>
                  </a:lnTo>
                  <a:lnTo>
                    <a:pt x="18" y="35"/>
                  </a:lnTo>
                  <a:lnTo>
                    <a:pt x="8" y="28"/>
                  </a:lnTo>
                  <a:lnTo>
                    <a:pt x="3" y="16"/>
                  </a:lnTo>
                  <a:lnTo>
                    <a:pt x="0" y="0"/>
                  </a:lnTo>
                  <a:lnTo>
                    <a:pt x="3" y="0"/>
                  </a:lnTo>
                  <a:lnTo>
                    <a:pt x="8" y="0"/>
                  </a:lnTo>
                  <a:lnTo>
                    <a:pt x="17" y="1"/>
                  </a:lnTo>
                  <a:lnTo>
                    <a:pt x="26" y="6"/>
                  </a:lnTo>
                  <a:lnTo>
                    <a:pt x="35" y="12"/>
                  </a:lnTo>
                  <a:lnTo>
                    <a:pt x="42" y="24"/>
                  </a:lnTo>
                  <a:lnTo>
                    <a:pt x="48" y="41"/>
                  </a:lnTo>
                  <a:lnTo>
                    <a:pt x="48" y="90"/>
                  </a:lnTo>
                  <a:lnTo>
                    <a:pt x="48" y="88"/>
                  </a:lnTo>
                  <a:lnTo>
                    <a:pt x="48" y="82"/>
                  </a:lnTo>
                  <a:lnTo>
                    <a:pt x="50" y="74"/>
                  </a:lnTo>
                  <a:lnTo>
                    <a:pt x="54" y="66"/>
                  </a:lnTo>
                  <a:lnTo>
                    <a:pt x="61" y="58"/>
                  </a:lnTo>
                  <a:lnTo>
                    <a:pt x="72" y="53"/>
                  </a:lnTo>
                  <a:lnTo>
                    <a:pt x="87" y="50"/>
                  </a:lnTo>
                  <a:lnTo>
                    <a:pt x="88" y="51"/>
                  </a:lnTo>
                  <a:lnTo>
                    <a:pt x="88" y="57"/>
                  </a:lnTo>
                  <a:lnTo>
                    <a:pt x="87" y="64"/>
                  </a:lnTo>
                  <a:lnTo>
                    <a:pt x="84" y="72"/>
                  </a:lnTo>
                  <a:lnTo>
                    <a:pt x="80" y="80"/>
                  </a:lnTo>
                  <a:lnTo>
                    <a:pt x="73" y="86"/>
                  </a:lnTo>
                  <a:lnTo>
                    <a:pt x="62" y="92"/>
                  </a:lnTo>
                  <a:lnTo>
                    <a:pt x="48" y="93"/>
                  </a:lnTo>
                  <a:lnTo>
                    <a:pt x="48" y="186"/>
                  </a:lnTo>
                  <a:lnTo>
                    <a:pt x="43" y="186"/>
                  </a:lnTo>
                  <a:lnTo>
                    <a:pt x="43" y="143"/>
                  </a:lnTo>
                  <a:lnTo>
                    <a:pt x="42" y="143"/>
                  </a:lnTo>
                  <a:lnTo>
                    <a:pt x="37" y="142"/>
                  </a:lnTo>
                  <a:lnTo>
                    <a:pt x="29" y="140"/>
                  </a:lnTo>
                  <a:lnTo>
                    <a:pt x="22" y="136"/>
                  </a:lnTo>
                  <a:lnTo>
                    <a:pt x="14" y="130"/>
                  </a:lnTo>
                  <a:lnTo>
                    <a:pt x="8" y="120"/>
                  </a:lnTo>
                  <a:lnTo>
                    <a:pt x="7" y="105"/>
                  </a:lnTo>
                  <a:lnTo>
                    <a:pt x="8" y="105"/>
                  </a:lnTo>
                  <a:lnTo>
                    <a:pt x="12" y="107"/>
                  </a:lnTo>
                  <a:lnTo>
                    <a:pt x="19" y="108"/>
                  </a:lnTo>
                  <a:lnTo>
                    <a:pt x="26" y="111"/>
                  </a:lnTo>
                  <a:lnTo>
                    <a:pt x="34" y="117"/>
                  </a:lnTo>
                  <a:lnTo>
                    <a:pt x="39" y="127"/>
                  </a:lnTo>
                  <a:lnTo>
                    <a:pt x="43" y="140"/>
                  </a:lnTo>
                  <a:lnTo>
                    <a:pt x="43" y="43"/>
                  </a:lnTo>
                  <a:close/>
                </a:path>
              </a:pathLst>
            </a:custGeom>
            <a:solidFill>
              <a:srgbClr val="D7D7D7"/>
            </a:solidFill>
            <a:ln w="0">
              <a:solidFill>
                <a:srgbClr val="D7D7D7"/>
              </a:solidFill>
              <a:prstDash val="solid"/>
              <a:round/>
              <a:headEnd/>
              <a:tailEnd/>
            </a:ln>
          </p:spPr>
          <p:txBody>
            <a:bodyPr/>
            <a:lstStyle/>
            <a:p>
              <a:endParaRPr lang="zh-TW" altLang="en-US">
                <a:solidFill>
                  <a:srgbClr val="9BD3E5"/>
                </a:solidFill>
              </a:endParaRPr>
            </a:p>
          </p:txBody>
        </p:sp>
        <p:sp>
          <p:nvSpPr>
            <p:cNvPr id="1038" name="Freeform 14"/>
            <p:cNvSpPr>
              <a:spLocks/>
            </p:cNvSpPr>
            <p:nvPr/>
          </p:nvSpPr>
          <p:spPr bwMode="gray">
            <a:xfrm>
              <a:off x="1914" y="233"/>
              <a:ext cx="166" cy="356"/>
            </a:xfrm>
            <a:custGeom>
              <a:avLst/>
              <a:gdLst>
                <a:gd name="T0" fmla="*/ 85 w 166"/>
                <a:gd name="T1" fmla="*/ 84 h 356"/>
                <a:gd name="T2" fmla="*/ 101 w 166"/>
                <a:gd name="T3" fmla="*/ 81 h 356"/>
                <a:gd name="T4" fmla="*/ 124 w 166"/>
                <a:gd name="T5" fmla="*/ 73 h 356"/>
                <a:gd name="T6" fmla="*/ 148 w 166"/>
                <a:gd name="T7" fmla="*/ 56 h 356"/>
                <a:gd name="T8" fmla="*/ 163 w 166"/>
                <a:gd name="T9" fmla="*/ 23 h 356"/>
                <a:gd name="T10" fmla="*/ 163 w 166"/>
                <a:gd name="T11" fmla="*/ 0 h 356"/>
                <a:gd name="T12" fmla="*/ 148 w 166"/>
                <a:gd name="T13" fmla="*/ 0 h 356"/>
                <a:gd name="T14" fmla="*/ 125 w 166"/>
                <a:gd name="T15" fmla="*/ 6 h 356"/>
                <a:gd name="T16" fmla="*/ 101 w 166"/>
                <a:gd name="T17" fmla="*/ 22 h 356"/>
                <a:gd name="T18" fmla="*/ 82 w 166"/>
                <a:gd name="T19" fmla="*/ 54 h 356"/>
                <a:gd name="T20" fmla="*/ 77 w 166"/>
                <a:gd name="T21" fmla="*/ 173 h 356"/>
                <a:gd name="T22" fmla="*/ 77 w 166"/>
                <a:gd name="T23" fmla="*/ 165 h 356"/>
                <a:gd name="T24" fmla="*/ 71 w 166"/>
                <a:gd name="T25" fmla="*/ 146 h 356"/>
                <a:gd name="T26" fmla="*/ 60 w 166"/>
                <a:gd name="T27" fmla="*/ 123 h 356"/>
                <a:gd name="T28" fmla="*/ 38 w 166"/>
                <a:gd name="T29" fmla="*/ 104 h 356"/>
                <a:gd name="T30" fmla="*/ 0 w 166"/>
                <a:gd name="T31" fmla="*/ 96 h 356"/>
                <a:gd name="T32" fmla="*/ 0 w 166"/>
                <a:gd name="T33" fmla="*/ 103 h 356"/>
                <a:gd name="T34" fmla="*/ 0 w 166"/>
                <a:gd name="T35" fmla="*/ 120 h 356"/>
                <a:gd name="T36" fmla="*/ 8 w 166"/>
                <a:gd name="T37" fmla="*/ 143 h 356"/>
                <a:gd name="T38" fmla="*/ 24 w 166"/>
                <a:gd name="T39" fmla="*/ 163 h 356"/>
                <a:gd name="T40" fmla="*/ 55 w 166"/>
                <a:gd name="T41" fmla="*/ 177 h 356"/>
                <a:gd name="T42" fmla="*/ 77 w 166"/>
                <a:gd name="T43" fmla="*/ 356 h 356"/>
                <a:gd name="T44" fmla="*/ 82 w 166"/>
                <a:gd name="T45" fmla="*/ 274 h 356"/>
                <a:gd name="T46" fmla="*/ 91 w 166"/>
                <a:gd name="T47" fmla="*/ 273 h 356"/>
                <a:gd name="T48" fmla="*/ 112 w 166"/>
                <a:gd name="T49" fmla="*/ 267 h 356"/>
                <a:gd name="T50" fmla="*/ 135 w 166"/>
                <a:gd name="T51" fmla="*/ 252 h 356"/>
                <a:gd name="T52" fmla="*/ 151 w 166"/>
                <a:gd name="T53" fmla="*/ 224 h 356"/>
                <a:gd name="T54" fmla="*/ 152 w 166"/>
                <a:gd name="T55" fmla="*/ 203 h 356"/>
                <a:gd name="T56" fmla="*/ 137 w 166"/>
                <a:gd name="T57" fmla="*/ 204 h 356"/>
                <a:gd name="T58" fmla="*/ 117 w 166"/>
                <a:gd name="T59" fmla="*/ 211 h 356"/>
                <a:gd name="T60" fmla="*/ 97 w 166"/>
                <a:gd name="T61" fmla="*/ 231 h 356"/>
                <a:gd name="T62" fmla="*/ 82 w 166"/>
                <a:gd name="T63" fmla="*/ 267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6" h="356">
                  <a:moveTo>
                    <a:pt x="82" y="84"/>
                  </a:moveTo>
                  <a:lnTo>
                    <a:pt x="85" y="84"/>
                  </a:lnTo>
                  <a:lnTo>
                    <a:pt x="91" y="84"/>
                  </a:lnTo>
                  <a:lnTo>
                    <a:pt x="101" y="81"/>
                  </a:lnTo>
                  <a:lnTo>
                    <a:pt x="112" y="78"/>
                  </a:lnTo>
                  <a:lnTo>
                    <a:pt x="124" y="73"/>
                  </a:lnTo>
                  <a:lnTo>
                    <a:pt x="136" y="66"/>
                  </a:lnTo>
                  <a:lnTo>
                    <a:pt x="148" y="56"/>
                  </a:lnTo>
                  <a:lnTo>
                    <a:pt x="156" y="42"/>
                  </a:lnTo>
                  <a:lnTo>
                    <a:pt x="163" y="23"/>
                  </a:lnTo>
                  <a:lnTo>
                    <a:pt x="166" y="2"/>
                  </a:lnTo>
                  <a:lnTo>
                    <a:pt x="163" y="0"/>
                  </a:lnTo>
                  <a:lnTo>
                    <a:pt x="158" y="0"/>
                  </a:lnTo>
                  <a:lnTo>
                    <a:pt x="148" y="0"/>
                  </a:lnTo>
                  <a:lnTo>
                    <a:pt x="137" y="3"/>
                  </a:lnTo>
                  <a:lnTo>
                    <a:pt x="125" y="6"/>
                  </a:lnTo>
                  <a:lnTo>
                    <a:pt x="113" y="12"/>
                  </a:lnTo>
                  <a:lnTo>
                    <a:pt x="101" y="22"/>
                  </a:lnTo>
                  <a:lnTo>
                    <a:pt x="90" y="35"/>
                  </a:lnTo>
                  <a:lnTo>
                    <a:pt x="82" y="54"/>
                  </a:lnTo>
                  <a:lnTo>
                    <a:pt x="77" y="78"/>
                  </a:lnTo>
                  <a:lnTo>
                    <a:pt x="77" y="173"/>
                  </a:lnTo>
                  <a:lnTo>
                    <a:pt x="77" y="170"/>
                  </a:lnTo>
                  <a:lnTo>
                    <a:pt x="77" y="165"/>
                  </a:lnTo>
                  <a:lnTo>
                    <a:pt x="74" y="157"/>
                  </a:lnTo>
                  <a:lnTo>
                    <a:pt x="71" y="146"/>
                  </a:lnTo>
                  <a:lnTo>
                    <a:pt x="67" y="134"/>
                  </a:lnTo>
                  <a:lnTo>
                    <a:pt x="60" y="123"/>
                  </a:lnTo>
                  <a:lnTo>
                    <a:pt x="50" y="112"/>
                  </a:lnTo>
                  <a:lnTo>
                    <a:pt x="38" y="104"/>
                  </a:lnTo>
                  <a:lnTo>
                    <a:pt x="20" y="97"/>
                  </a:lnTo>
                  <a:lnTo>
                    <a:pt x="0" y="96"/>
                  </a:lnTo>
                  <a:lnTo>
                    <a:pt x="0" y="97"/>
                  </a:lnTo>
                  <a:lnTo>
                    <a:pt x="0" y="103"/>
                  </a:lnTo>
                  <a:lnTo>
                    <a:pt x="0" y="111"/>
                  </a:lnTo>
                  <a:lnTo>
                    <a:pt x="0" y="120"/>
                  </a:lnTo>
                  <a:lnTo>
                    <a:pt x="2" y="131"/>
                  </a:lnTo>
                  <a:lnTo>
                    <a:pt x="8" y="143"/>
                  </a:lnTo>
                  <a:lnTo>
                    <a:pt x="15" y="154"/>
                  </a:lnTo>
                  <a:lnTo>
                    <a:pt x="24" y="163"/>
                  </a:lnTo>
                  <a:lnTo>
                    <a:pt x="38" y="171"/>
                  </a:lnTo>
                  <a:lnTo>
                    <a:pt x="55" y="177"/>
                  </a:lnTo>
                  <a:lnTo>
                    <a:pt x="77" y="178"/>
                  </a:lnTo>
                  <a:lnTo>
                    <a:pt x="77" y="356"/>
                  </a:lnTo>
                  <a:lnTo>
                    <a:pt x="82" y="356"/>
                  </a:lnTo>
                  <a:lnTo>
                    <a:pt x="82" y="274"/>
                  </a:lnTo>
                  <a:lnTo>
                    <a:pt x="85" y="273"/>
                  </a:lnTo>
                  <a:lnTo>
                    <a:pt x="91" y="273"/>
                  </a:lnTo>
                  <a:lnTo>
                    <a:pt x="101" y="271"/>
                  </a:lnTo>
                  <a:lnTo>
                    <a:pt x="112" y="267"/>
                  </a:lnTo>
                  <a:lnTo>
                    <a:pt x="124" y="262"/>
                  </a:lnTo>
                  <a:lnTo>
                    <a:pt x="135" y="252"/>
                  </a:lnTo>
                  <a:lnTo>
                    <a:pt x="144" y="240"/>
                  </a:lnTo>
                  <a:lnTo>
                    <a:pt x="151" y="224"/>
                  </a:lnTo>
                  <a:lnTo>
                    <a:pt x="154" y="203"/>
                  </a:lnTo>
                  <a:lnTo>
                    <a:pt x="152" y="203"/>
                  </a:lnTo>
                  <a:lnTo>
                    <a:pt x="145" y="203"/>
                  </a:lnTo>
                  <a:lnTo>
                    <a:pt x="137" y="204"/>
                  </a:lnTo>
                  <a:lnTo>
                    <a:pt x="128" y="207"/>
                  </a:lnTo>
                  <a:lnTo>
                    <a:pt x="117" y="211"/>
                  </a:lnTo>
                  <a:lnTo>
                    <a:pt x="106" y="219"/>
                  </a:lnTo>
                  <a:lnTo>
                    <a:pt x="97" y="231"/>
                  </a:lnTo>
                  <a:lnTo>
                    <a:pt x="89" y="247"/>
                  </a:lnTo>
                  <a:lnTo>
                    <a:pt x="82" y="267"/>
                  </a:lnTo>
                  <a:lnTo>
                    <a:pt x="82" y="84"/>
                  </a:lnTo>
                  <a:close/>
                </a:path>
              </a:pathLst>
            </a:custGeom>
            <a:solidFill>
              <a:srgbClr val="D7D7D7"/>
            </a:solidFill>
            <a:ln w="0">
              <a:solidFill>
                <a:srgbClr val="D7D7D7"/>
              </a:solidFill>
              <a:prstDash val="solid"/>
              <a:round/>
              <a:headEnd/>
              <a:tailEnd/>
            </a:ln>
          </p:spPr>
          <p:txBody>
            <a:bodyPr/>
            <a:lstStyle/>
            <a:p>
              <a:endParaRPr lang="zh-TW" altLang="en-US">
                <a:solidFill>
                  <a:srgbClr val="9BD3E5"/>
                </a:solidFill>
              </a:endParaRPr>
            </a:p>
          </p:txBody>
        </p:sp>
        <p:sp>
          <p:nvSpPr>
            <p:cNvPr id="1039" name="Freeform 15"/>
            <p:cNvSpPr>
              <a:spLocks/>
            </p:cNvSpPr>
            <p:nvPr/>
          </p:nvSpPr>
          <p:spPr bwMode="gray">
            <a:xfrm>
              <a:off x="2514" y="379"/>
              <a:ext cx="92" cy="210"/>
            </a:xfrm>
            <a:custGeom>
              <a:avLst/>
              <a:gdLst>
                <a:gd name="T0" fmla="*/ 43 w 92"/>
                <a:gd name="T1" fmla="*/ 162 h 210"/>
                <a:gd name="T2" fmla="*/ 36 w 92"/>
                <a:gd name="T3" fmla="*/ 160 h 210"/>
                <a:gd name="T4" fmla="*/ 23 w 92"/>
                <a:gd name="T5" fmla="*/ 155 h 210"/>
                <a:gd name="T6" fmla="*/ 12 w 92"/>
                <a:gd name="T7" fmla="*/ 141 h 210"/>
                <a:gd name="T8" fmla="*/ 12 w 92"/>
                <a:gd name="T9" fmla="*/ 129 h 210"/>
                <a:gd name="T10" fmla="*/ 23 w 92"/>
                <a:gd name="T11" fmla="*/ 132 h 210"/>
                <a:gd name="T12" fmla="*/ 38 w 92"/>
                <a:gd name="T13" fmla="*/ 145 h 210"/>
                <a:gd name="T14" fmla="*/ 43 w 92"/>
                <a:gd name="T15" fmla="*/ 108 h 210"/>
                <a:gd name="T16" fmla="*/ 35 w 92"/>
                <a:gd name="T17" fmla="*/ 106 h 210"/>
                <a:gd name="T18" fmla="*/ 20 w 92"/>
                <a:gd name="T19" fmla="*/ 101 h 210"/>
                <a:gd name="T20" fmla="*/ 7 w 92"/>
                <a:gd name="T21" fmla="*/ 83 h 210"/>
                <a:gd name="T22" fmla="*/ 7 w 92"/>
                <a:gd name="T23" fmla="*/ 70 h 210"/>
                <a:gd name="T24" fmla="*/ 17 w 92"/>
                <a:gd name="T25" fmla="*/ 71 h 210"/>
                <a:gd name="T26" fmla="*/ 31 w 92"/>
                <a:gd name="T27" fmla="*/ 81 h 210"/>
                <a:gd name="T28" fmla="*/ 43 w 92"/>
                <a:gd name="T29" fmla="*/ 105 h 210"/>
                <a:gd name="T30" fmla="*/ 40 w 92"/>
                <a:gd name="T31" fmla="*/ 43 h 210"/>
                <a:gd name="T32" fmla="*/ 26 w 92"/>
                <a:gd name="T33" fmla="*/ 39 h 210"/>
                <a:gd name="T34" fmla="*/ 8 w 92"/>
                <a:gd name="T35" fmla="*/ 27 h 210"/>
                <a:gd name="T36" fmla="*/ 0 w 92"/>
                <a:gd name="T37" fmla="*/ 0 h 210"/>
                <a:gd name="T38" fmla="*/ 7 w 92"/>
                <a:gd name="T39" fmla="*/ 0 h 210"/>
                <a:gd name="T40" fmla="*/ 23 w 92"/>
                <a:gd name="T41" fmla="*/ 5 h 210"/>
                <a:gd name="T42" fmla="*/ 39 w 92"/>
                <a:gd name="T43" fmla="*/ 23 h 210"/>
                <a:gd name="T44" fmla="*/ 46 w 92"/>
                <a:gd name="T45" fmla="*/ 38 h 210"/>
                <a:gd name="T46" fmla="*/ 51 w 92"/>
                <a:gd name="T47" fmla="*/ 24 h 210"/>
                <a:gd name="T48" fmla="*/ 66 w 92"/>
                <a:gd name="T49" fmla="*/ 8 h 210"/>
                <a:gd name="T50" fmla="*/ 92 w 92"/>
                <a:gd name="T51" fmla="*/ 0 h 210"/>
                <a:gd name="T52" fmla="*/ 90 w 92"/>
                <a:gd name="T53" fmla="*/ 8 h 210"/>
                <a:gd name="T54" fmla="*/ 82 w 92"/>
                <a:gd name="T55" fmla="*/ 25 h 210"/>
                <a:gd name="T56" fmla="*/ 63 w 92"/>
                <a:gd name="T57" fmla="*/ 40 h 210"/>
                <a:gd name="T58" fmla="*/ 49 w 92"/>
                <a:gd name="T59" fmla="*/ 124 h 210"/>
                <a:gd name="T60" fmla="*/ 50 w 92"/>
                <a:gd name="T61" fmla="*/ 116 h 210"/>
                <a:gd name="T62" fmla="*/ 59 w 92"/>
                <a:gd name="T63" fmla="*/ 100 h 210"/>
                <a:gd name="T64" fmla="*/ 81 w 92"/>
                <a:gd name="T65" fmla="*/ 92 h 210"/>
                <a:gd name="T66" fmla="*/ 80 w 92"/>
                <a:gd name="T67" fmla="*/ 98 h 210"/>
                <a:gd name="T68" fmla="*/ 73 w 92"/>
                <a:gd name="T69" fmla="*/ 114 h 210"/>
                <a:gd name="T70" fmla="*/ 59 w 92"/>
                <a:gd name="T71" fmla="*/ 127 h 210"/>
                <a:gd name="T72" fmla="*/ 49 w 92"/>
                <a:gd name="T73"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210">
                  <a:moveTo>
                    <a:pt x="43" y="210"/>
                  </a:moveTo>
                  <a:lnTo>
                    <a:pt x="43" y="162"/>
                  </a:lnTo>
                  <a:lnTo>
                    <a:pt x="40" y="162"/>
                  </a:lnTo>
                  <a:lnTo>
                    <a:pt x="36" y="160"/>
                  </a:lnTo>
                  <a:lnTo>
                    <a:pt x="30" y="159"/>
                  </a:lnTo>
                  <a:lnTo>
                    <a:pt x="23" y="155"/>
                  </a:lnTo>
                  <a:lnTo>
                    <a:pt x="16" y="150"/>
                  </a:lnTo>
                  <a:lnTo>
                    <a:pt x="12" y="141"/>
                  </a:lnTo>
                  <a:lnTo>
                    <a:pt x="11" y="129"/>
                  </a:lnTo>
                  <a:lnTo>
                    <a:pt x="12" y="129"/>
                  </a:lnTo>
                  <a:lnTo>
                    <a:pt x="16" y="129"/>
                  </a:lnTo>
                  <a:lnTo>
                    <a:pt x="23" y="132"/>
                  </a:lnTo>
                  <a:lnTo>
                    <a:pt x="31" y="137"/>
                  </a:lnTo>
                  <a:lnTo>
                    <a:pt x="38" y="145"/>
                  </a:lnTo>
                  <a:lnTo>
                    <a:pt x="43" y="159"/>
                  </a:lnTo>
                  <a:lnTo>
                    <a:pt x="43" y="108"/>
                  </a:lnTo>
                  <a:lnTo>
                    <a:pt x="40" y="108"/>
                  </a:lnTo>
                  <a:lnTo>
                    <a:pt x="35" y="106"/>
                  </a:lnTo>
                  <a:lnTo>
                    <a:pt x="28" y="105"/>
                  </a:lnTo>
                  <a:lnTo>
                    <a:pt x="20" y="101"/>
                  </a:lnTo>
                  <a:lnTo>
                    <a:pt x="12" y="94"/>
                  </a:lnTo>
                  <a:lnTo>
                    <a:pt x="7" y="83"/>
                  </a:lnTo>
                  <a:lnTo>
                    <a:pt x="5" y="70"/>
                  </a:lnTo>
                  <a:lnTo>
                    <a:pt x="7" y="70"/>
                  </a:lnTo>
                  <a:lnTo>
                    <a:pt x="11" y="70"/>
                  </a:lnTo>
                  <a:lnTo>
                    <a:pt x="17" y="71"/>
                  </a:lnTo>
                  <a:lnTo>
                    <a:pt x="24" y="74"/>
                  </a:lnTo>
                  <a:lnTo>
                    <a:pt x="31" y="81"/>
                  </a:lnTo>
                  <a:lnTo>
                    <a:pt x="38" y="90"/>
                  </a:lnTo>
                  <a:lnTo>
                    <a:pt x="43" y="105"/>
                  </a:lnTo>
                  <a:lnTo>
                    <a:pt x="43" y="43"/>
                  </a:lnTo>
                  <a:lnTo>
                    <a:pt x="40" y="43"/>
                  </a:lnTo>
                  <a:lnTo>
                    <a:pt x="34" y="42"/>
                  </a:lnTo>
                  <a:lnTo>
                    <a:pt x="26" y="39"/>
                  </a:lnTo>
                  <a:lnTo>
                    <a:pt x="16" y="35"/>
                  </a:lnTo>
                  <a:lnTo>
                    <a:pt x="8" y="27"/>
                  </a:lnTo>
                  <a:lnTo>
                    <a:pt x="1" y="16"/>
                  </a:lnTo>
                  <a:lnTo>
                    <a:pt x="0" y="0"/>
                  </a:lnTo>
                  <a:lnTo>
                    <a:pt x="1" y="0"/>
                  </a:lnTo>
                  <a:lnTo>
                    <a:pt x="7" y="0"/>
                  </a:lnTo>
                  <a:lnTo>
                    <a:pt x="13" y="1"/>
                  </a:lnTo>
                  <a:lnTo>
                    <a:pt x="23" y="5"/>
                  </a:lnTo>
                  <a:lnTo>
                    <a:pt x="31" y="12"/>
                  </a:lnTo>
                  <a:lnTo>
                    <a:pt x="39" y="23"/>
                  </a:lnTo>
                  <a:lnTo>
                    <a:pt x="46" y="40"/>
                  </a:lnTo>
                  <a:lnTo>
                    <a:pt x="46" y="38"/>
                  </a:lnTo>
                  <a:lnTo>
                    <a:pt x="49" y="32"/>
                  </a:lnTo>
                  <a:lnTo>
                    <a:pt x="51" y="24"/>
                  </a:lnTo>
                  <a:lnTo>
                    <a:pt x="58" y="15"/>
                  </a:lnTo>
                  <a:lnTo>
                    <a:pt x="66" y="8"/>
                  </a:lnTo>
                  <a:lnTo>
                    <a:pt x="77" y="1"/>
                  </a:lnTo>
                  <a:lnTo>
                    <a:pt x="92" y="0"/>
                  </a:lnTo>
                  <a:lnTo>
                    <a:pt x="92" y="1"/>
                  </a:lnTo>
                  <a:lnTo>
                    <a:pt x="90" y="8"/>
                  </a:lnTo>
                  <a:lnTo>
                    <a:pt x="88" y="16"/>
                  </a:lnTo>
                  <a:lnTo>
                    <a:pt x="82" y="25"/>
                  </a:lnTo>
                  <a:lnTo>
                    <a:pt x="74" y="34"/>
                  </a:lnTo>
                  <a:lnTo>
                    <a:pt x="63" y="40"/>
                  </a:lnTo>
                  <a:lnTo>
                    <a:pt x="49" y="43"/>
                  </a:lnTo>
                  <a:lnTo>
                    <a:pt x="49" y="124"/>
                  </a:lnTo>
                  <a:lnTo>
                    <a:pt x="49" y="121"/>
                  </a:lnTo>
                  <a:lnTo>
                    <a:pt x="50" y="116"/>
                  </a:lnTo>
                  <a:lnTo>
                    <a:pt x="53" y="108"/>
                  </a:lnTo>
                  <a:lnTo>
                    <a:pt x="59" y="100"/>
                  </a:lnTo>
                  <a:lnTo>
                    <a:pt x="67" y="94"/>
                  </a:lnTo>
                  <a:lnTo>
                    <a:pt x="81" y="92"/>
                  </a:lnTo>
                  <a:lnTo>
                    <a:pt x="81" y="93"/>
                  </a:lnTo>
                  <a:lnTo>
                    <a:pt x="80" y="98"/>
                  </a:lnTo>
                  <a:lnTo>
                    <a:pt x="77" y="106"/>
                  </a:lnTo>
                  <a:lnTo>
                    <a:pt x="73" y="114"/>
                  </a:lnTo>
                  <a:lnTo>
                    <a:pt x="67" y="121"/>
                  </a:lnTo>
                  <a:lnTo>
                    <a:pt x="59" y="127"/>
                  </a:lnTo>
                  <a:lnTo>
                    <a:pt x="49" y="129"/>
                  </a:lnTo>
                  <a:lnTo>
                    <a:pt x="49" y="210"/>
                  </a:lnTo>
                  <a:lnTo>
                    <a:pt x="43" y="210"/>
                  </a:lnTo>
                  <a:close/>
                </a:path>
              </a:pathLst>
            </a:custGeom>
            <a:solidFill>
              <a:srgbClr val="D7D7D7"/>
            </a:solidFill>
            <a:ln w="0">
              <a:solidFill>
                <a:srgbClr val="D7D7D7"/>
              </a:solidFill>
              <a:prstDash val="solid"/>
              <a:round/>
              <a:headEnd/>
              <a:tailEnd/>
            </a:ln>
          </p:spPr>
          <p:txBody>
            <a:bodyPr/>
            <a:lstStyle/>
            <a:p>
              <a:endParaRPr lang="zh-TW" altLang="en-US">
                <a:solidFill>
                  <a:srgbClr val="9BD3E5"/>
                </a:solidFill>
              </a:endParaRPr>
            </a:p>
          </p:txBody>
        </p:sp>
        <p:sp>
          <p:nvSpPr>
            <p:cNvPr id="1040" name="Freeform 16"/>
            <p:cNvSpPr>
              <a:spLocks/>
            </p:cNvSpPr>
            <p:nvPr/>
          </p:nvSpPr>
          <p:spPr bwMode="gray">
            <a:xfrm>
              <a:off x="1566" y="297"/>
              <a:ext cx="128" cy="292"/>
            </a:xfrm>
            <a:custGeom>
              <a:avLst/>
              <a:gdLst>
                <a:gd name="T0" fmla="*/ 61 w 128"/>
                <a:gd name="T1" fmla="*/ 225 h 292"/>
                <a:gd name="T2" fmla="*/ 54 w 128"/>
                <a:gd name="T3" fmla="*/ 225 h 292"/>
                <a:gd name="T4" fmla="*/ 38 w 128"/>
                <a:gd name="T5" fmla="*/ 219 h 292"/>
                <a:gd name="T6" fmla="*/ 23 w 128"/>
                <a:gd name="T7" fmla="*/ 206 h 292"/>
                <a:gd name="T8" fmla="*/ 15 w 128"/>
                <a:gd name="T9" fmla="*/ 180 h 292"/>
                <a:gd name="T10" fmla="*/ 23 w 128"/>
                <a:gd name="T11" fmla="*/ 180 h 292"/>
                <a:gd name="T12" fmla="*/ 38 w 128"/>
                <a:gd name="T13" fmla="*/ 186 h 292"/>
                <a:gd name="T14" fmla="*/ 54 w 128"/>
                <a:gd name="T15" fmla="*/ 205 h 292"/>
                <a:gd name="T16" fmla="*/ 61 w 128"/>
                <a:gd name="T17" fmla="*/ 151 h 292"/>
                <a:gd name="T18" fmla="*/ 52 w 128"/>
                <a:gd name="T19" fmla="*/ 149 h 292"/>
                <a:gd name="T20" fmla="*/ 34 w 128"/>
                <a:gd name="T21" fmla="*/ 144 h 292"/>
                <a:gd name="T22" fmla="*/ 16 w 128"/>
                <a:gd name="T23" fmla="*/ 128 h 292"/>
                <a:gd name="T24" fmla="*/ 8 w 128"/>
                <a:gd name="T25" fmla="*/ 98 h 292"/>
                <a:gd name="T26" fmla="*/ 15 w 128"/>
                <a:gd name="T27" fmla="*/ 97 h 292"/>
                <a:gd name="T28" fmla="*/ 29 w 128"/>
                <a:gd name="T29" fmla="*/ 101 h 292"/>
                <a:gd name="T30" fmla="*/ 47 w 128"/>
                <a:gd name="T31" fmla="*/ 116 h 292"/>
                <a:gd name="T32" fmla="*/ 61 w 128"/>
                <a:gd name="T33" fmla="*/ 147 h 292"/>
                <a:gd name="T34" fmla="*/ 58 w 128"/>
                <a:gd name="T35" fmla="*/ 60 h 292"/>
                <a:gd name="T36" fmla="*/ 44 w 128"/>
                <a:gd name="T37" fmla="*/ 58 h 292"/>
                <a:gd name="T38" fmla="*/ 25 w 128"/>
                <a:gd name="T39" fmla="*/ 50 h 292"/>
                <a:gd name="T40" fmla="*/ 8 w 128"/>
                <a:gd name="T41" fmla="*/ 32 h 292"/>
                <a:gd name="T42" fmla="*/ 0 w 128"/>
                <a:gd name="T43" fmla="*/ 0 h 292"/>
                <a:gd name="T44" fmla="*/ 8 w 128"/>
                <a:gd name="T45" fmla="*/ 0 h 292"/>
                <a:gd name="T46" fmla="*/ 27 w 128"/>
                <a:gd name="T47" fmla="*/ 5 h 292"/>
                <a:gd name="T48" fmla="*/ 48 w 128"/>
                <a:gd name="T49" fmla="*/ 21 h 292"/>
                <a:gd name="T50" fmla="*/ 65 w 128"/>
                <a:gd name="T51" fmla="*/ 56 h 292"/>
                <a:gd name="T52" fmla="*/ 66 w 128"/>
                <a:gd name="T53" fmla="*/ 48 h 292"/>
                <a:gd name="T54" fmla="*/ 77 w 128"/>
                <a:gd name="T55" fmla="*/ 28 h 292"/>
                <a:gd name="T56" fmla="*/ 96 w 128"/>
                <a:gd name="T57" fmla="*/ 9 h 292"/>
                <a:gd name="T58" fmla="*/ 128 w 128"/>
                <a:gd name="T59" fmla="*/ 0 h 292"/>
                <a:gd name="T60" fmla="*/ 127 w 128"/>
                <a:gd name="T61" fmla="*/ 9 h 292"/>
                <a:gd name="T62" fmla="*/ 119 w 128"/>
                <a:gd name="T63" fmla="*/ 31 h 292"/>
                <a:gd name="T64" fmla="*/ 101 w 128"/>
                <a:gd name="T65" fmla="*/ 51 h 292"/>
                <a:gd name="T66" fmla="*/ 67 w 128"/>
                <a:gd name="T67" fmla="*/ 60 h 292"/>
                <a:gd name="T68" fmla="*/ 69 w 128"/>
                <a:gd name="T69" fmla="*/ 170 h 292"/>
                <a:gd name="T70" fmla="*/ 73 w 128"/>
                <a:gd name="T71" fmla="*/ 155 h 292"/>
                <a:gd name="T72" fmla="*/ 86 w 128"/>
                <a:gd name="T73" fmla="*/ 136 h 292"/>
                <a:gd name="T74" fmla="*/ 113 w 128"/>
                <a:gd name="T75" fmla="*/ 128 h 292"/>
                <a:gd name="T76" fmla="*/ 112 w 128"/>
                <a:gd name="T77" fmla="*/ 136 h 292"/>
                <a:gd name="T78" fmla="*/ 105 w 128"/>
                <a:gd name="T79" fmla="*/ 153 h 292"/>
                <a:gd name="T80" fmla="*/ 92 w 128"/>
                <a:gd name="T81" fmla="*/ 172 h 292"/>
                <a:gd name="T82" fmla="*/ 67 w 128"/>
                <a:gd name="T83" fmla="*/ 180 h 292"/>
                <a:gd name="T84" fmla="*/ 61 w 128"/>
                <a:gd name="T85" fmla="*/ 29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292">
                  <a:moveTo>
                    <a:pt x="61" y="292"/>
                  </a:moveTo>
                  <a:lnTo>
                    <a:pt x="61" y="225"/>
                  </a:lnTo>
                  <a:lnTo>
                    <a:pt x="58" y="225"/>
                  </a:lnTo>
                  <a:lnTo>
                    <a:pt x="54" y="225"/>
                  </a:lnTo>
                  <a:lnTo>
                    <a:pt x="46" y="222"/>
                  </a:lnTo>
                  <a:lnTo>
                    <a:pt x="38" y="219"/>
                  </a:lnTo>
                  <a:lnTo>
                    <a:pt x="29" y="214"/>
                  </a:lnTo>
                  <a:lnTo>
                    <a:pt x="23" y="206"/>
                  </a:lnTo>
                  <a:lnTo>
                    <a:pt x="17" y="195"/>
                  </a:lnTo>
                  <a:lnTo>
                    <a:pt x="15" y="180"/>
                  </a:lnTo>
                  <a:lnTo>
                    <a:pt x="17" y="180"/>
                  </a:lnTo>
                  <a:lnTo>
                    <a:pt x="23" y="180"/>
                  </a:lnTo>
                  <a:lnTo>
                    <a:pt x="29" y="182"/>
                  </a:lnTo>
                  <a:lnTo>
                    <a:pt x="38" y="186"/>
                  </a:lnTo>
                  <a:lnTo>
                    <a:pt x="47" y="194"/>
                  </a:lnTo>
                  <a:lnTo>
                    <a:pt x="54" y="205"/>
                  </a:lnTo>
                  <a:lnTo>
                    <a:pt x="61" y="221"/>
                  </a:lnTo>
                  <a:lnTo>
                    <a:pt x="61" y="151"/>
                  </a:lnTo>
                  <a:lnTo>
                    <a:pt x="58" y="149"/>
                  </a:lnTo>
                  <a:lnTo>
                    <a:pt x="52" y="149"/>
                  </a:lnTo>
                  <a:lnTo>
                    <a:pt x="44" y="147"/>
                  </a:lnTo>
                  <a:lnTo>
                    <a:pt x="34" y="144"/>
                  </a:lnTo>
                  <a:lnTo>
                    <a:pt x="24" y="137"/>
                  </a:lnTo>
                  <a:lnTo>
                    <a:pt x="16" y="128"/>
                  </a:lnTo>
                  <a:lnTo>
                    <a:pt x="11" y="114"/>
                  </a:lnTo>
                  <a:lnTo>
                    <a:pt x="8" y="98"/>
                  </a:lnTo>
                  <a:lnTo>
                    <a:pt x="9" y="97"/>
                  </a:lnTo>
                  <a:lnTo>
                    <a:pt x="15" y="97"/>
                  </a:lnTo>
                  <a:lnTo>
                    <a:pt x="21" y="98"/>
                  </a:lnTo>
                  <a:lnTo>
                    <a:pt x="29" y="101"/>
                  </a:lnTo>
                  <a:lnTo>
                    <a:pt x="39" y="106"/>
                  </a:lnTo>
                  <a:lnTo>
                    <a:pt x="47" y="116"/>
                  </a:lnTo>
                  <a:lnTo>
                    <a:pt x="55" y="128"/>
                  </a:lnTo>
                  <a:lnTo>
                    <a:pt x="61" y="147"/>
                  </a:lnTo>
                  <a:lnTo>
                    <a:pt x="61" y="60"/>
                  </a:lnTo>
                  <a:lnTo>
                    <a:pt x="58" y="60"/>
                  </a:lnTo>
                  <a:lnTo>
                    <a:pt x="52" y="59"/>
                  </a:lnTo>
                  <a:lnTo>
                    <a:pt x="44" y="58"/>
                  </a:lnTo>
                  <a:lnTo>
                    <a:pt x="35" y="55"/>
                  </a:lnTo>
                  <a:lnTo>
                    <a:pt x="25" y="50"/>
                  </a:lnTo>
                  <a:lnTo>
                    <a:pt x="16" y="43"/>
                  </a:lnTo>
                  <a:lnTo>
                    <a:pt x="8" y="32"/>
                  </a:lnTo>
                  <a:lnTo>
                    <a:pt x="3" y="19"/>
                  </a:lnTo>
                  <a:lnTo>
                    <a:pt x="0" y="0"/>
                  </a:lnTo>
                  <a:lnTo>
                    <a:pt x="3" y="0"/>
                  </a:lnTo>
                  <a:lnTo>
                    <a:pt x="8" y="0"/>
                  </a:lnTo>
                  <a:lnTo>
                    <a:pt x="16" y="1"/>
                  </a:lnTo>
                  <a:lnTo>
                    <a:pt x="27" y="5"/>
                  </a:lnTo>
                  <a:lnTo>
                    <a:pt x="38" y="10"/>
                  </a:lnTo>
                  <a:lnTo>
                    <a:pt x="48" y="21"/>
                  </a:lnTo>
                  <a:lnTo>
                    <a:pt x="56" y="36"/>
                  </a:lnTo>
                  <a:lnTo>
                    <a:pt x="65" y="56"/>
                  </a:lnTo>
                  <a:lnTo>
                    <a:pt x="65" y="54"/>
                  </a:lnTo>
                  <a:lnTo>
                    <a:pt x="66" y="48"/>
                  </a:lnTo>
                  <a:lnTo>
                    <a:pt x="70" y="39"/>
                  </a:lnTo>
                  <a:lnTo>
                    <a:pt x="77" y="28"/>
                  </a:lnTo>
                  <a:lnTo>
                    <a:pt x="85" y="19"/>
                  </a:lnTo>
                  <a:lnTo>
                    <a:pt x="96" y="9"/>
                  </a:lnTo>
                  <a:lnTo>
                    <a:pt x="110" y="2"/>
                  </a:lnTo>
                  <a:lnTo>
                    <a:pt x="128" y="0"/>
                  </a:lnTo>
                  <a:lnTo>
                    <a:pt x="128" y="2"/>
                  </a:lnTo>
                  <a:lnTo>
                    <a:pt x="127" y="9"/>
                  </a:lnTo>
                  <a:lnTo>
                    <a:pt x="124" y="19"/>
                  </a:lnTo>
                  <a:lnTo>
                    <a:pt x="119" y="31"/>
                  </a:lnTo>
                  <a:lnTo>
                    <a:pt x="112" y="41"/>
                  </a:lnTo>
                  <a:lnTo>
                    <a:pt x="101" y="51"/>
                  </a:lnTo>
                  <a:lnTo>
                    <a:pt x="86" y="58"/>
                  </a:lnTo>
                  <a:lnTo>
                    <a:pt x="67" y="60"/>
                  </a:lnTo>
                  <a:lnTo>
                    <a:pt x="67" y="172"/>
                  </a:lnTo>
                  <a:lnTo>
                    <a:pt x="69" y="170"/>
                  </a:lnTo>
                  <a:lnTo>
                    <a:pt x="70" y="164"/>
                  </a:lnTo>
                  <a:lnTo>
                    <a:pt x="73" y="155"/>
                  </a:lnTo>
                  <a:lnTo>
                    <a:pt x="78" y="145"/>
                  </a:lnTo>
                  <a:lnTo>
                    <a:pt x="86" y="136"/>
                  </a:lnTo>
                  <a:lnTo>
                    <a:pt x="97" y="130"/>
                  </a:lnTo>
                  <a:lnTo>
                    <a:pt x="113" y="128"/>
                  </a:lnTo>
                  <a:lnTo>
                    <a:pt x="113" y="130"/>
                  </a:lnTo>
                  <a:lnTo>
                    <a:pt x="112" y="136"/>
                  </a:lnTo>
                  <a:lnTo>
                    <a:pt x="109" y="144"/>
                  </a:lnTo>
                  <a:lnTo>
                    <a:pt x="105" y="153"/>
                  </a:lnTo>
                  <a:lnTo>
                    <a:pt x="100" y="163"/>
                  </a:lnTo>
                  <a:lnTo>
                    <a:pt x="92" y="172"/>
                  </a:lnTo>
                  <a:lnTo>
                    <a:pt x="82" y="178"/>
                  </a:lnTo>
                  <a:lnTo>
                    <a:pt x="67" y="180"/>
                  </a:lnTo>
                  <a:lnTo>
                    <a:pt x="67" y="292"/>
                  </a:lnTo>
                  <a:lnTo>
                    <a:pt x="61" y="292"/>
                  </a:lnTo>
                  <a:close/>
                </a:path>
              </a:pathLst>
            </a:custGeom>
            <a:solidFill>
              <a:srgbClr val="D7D7D7"/>
            </a:solidFill>
            <a:ln w="0">
              <a:solidFill>
                <a:srgbClr val="D7D7D7"/>
              </a:solidFill>
              <a:prstDash val="solid"/>
              <a:round/>
              <a:headEnd/>
              <a:tailEnd/>
            </a:ln>
          </p:spPr>
          <p:txBody>
            <a:bodyPr/>
            <a:lstStyle/>
            <a:p>
              <a:endParaRPr lang="zh-TW" altLang="en-US">
                <a:solidFill>
                  <a:srgbClr val="9BD3E5"/>
                </a:solidFill>
              </a:endParaRPr>
            </a:p>
          </p:txBody>
        </p:sp>
        <p:sp>
          <p:nvSpPr>
            <p:cNvPr id="1041" name="Freeform 17"/>
            <p:cNvSpPr>
              <a:spLocks/>
            </p:cNvSpPr>
            <p:nvPr/>
          </p:nvSpPr>
          <p:spPr bwMode="gray">
            <a:xfrm>
              <a:off x="2596" y="332"/>
              <a:ext cx="68" cy="257"/>
            </a:xfrm>
            <a:custGeom>
              <a:avLst/>
              <a:gdLst>
                <a:gd name="T0" fmla="*/ 31 w 68"/>
                <a:gd name="T1" fmla="*/ 164 h 257"/>
                <a:gd name="T2" fmla="*/ 23 w 68"/>
                <a:gd name="T3" fmla="*/ 163 h 257"/>
                <a:gd name="T4" fmla="*/ 8 w 68"/>
                <a:gd name="T5" fmla="*/ 155 h 257"/>
                <a:gd name="T6" fmla="*/ 0 w 68"/>
                <a:gd name="T7" fmla="*/ 132 h 257"/>
                <a:gd name="T8" fmla="*/ 7 w 68"/>
                <a:gd name="T9" fmla="*/ 132 h 257"/>
                <a:gd name="T10" fmla="*/ 22 w 68"/>
                <a:gd name="T11" fmla="*/ 139 h 257"/>
                <a:gd name="T12" fmla="*/ 31 w 68"/>
                <a:gd name="T13" fmla="*/ 160 h 257"/>
                <a:gd name="T14" fmla="*/ 29 w 68"/>
                <a:gd name="T15" fmla="*/ 101 h 257"/>
                <a:gd name="T16" fmla="*/ 16 w 68"/>
                <a:gd name="T17" fmla="*/ 97 h 257"/>
                <a:gd name="T18" fmla="*/ 3 w 68"/>
                <a:gd name="T19" fmla="*/ 83 h 257"/>
                <a:gd name="T20" fmla="*/ 3 w 68"/>
                <a:gd name="T21" fmla="*/ 70 h 257"/>
                <a:gd name="T22" fmla="*/ 15 w 68"/>
                <a:gd name="T23" fmla="*/ 74 h 257"/>
                <a:gd name="T24" fmla="*/ 27 w 68"/>
                <a:gd name="T25" fmla="*/ 86 h 257"/>
                <a:gd name="T26" fmla="*/ 31 w 68"/>
                <a:gd name="T27" fmla="*/ 31 h 257"/>
                <a:gd name="T28" fmla="*/ 33 w 68"/>
                <a:gd name="T29" fmla="*/ 23 h 257"/>
                <a:gd name="T30" fmla="*/ 41 w 68"/>
                <a:gd name="T31" fmla="*/ 8 h 257"/>
                <a:gd name="T32" fmla="*/ 62 w 68"/>
                <a:gd name="T33" fmla="*/ 0 h 257"/>
                <a:gd name="T34" fmla="*/ 61 w 68"/>
                <a:gd name="T35" fmla="*/ 8 h 257"/>
                <a:gd name="T36" fmla="*/ 53 w 68"/>
                <a:gd name="T37" fmla="*/ 23 h 257"/>
                <a:gd name="T38" fmla="*/ 35 w 68"/>
                <a:gd name="T39" fmla="*/ 31 h 257"/>
                <a:gd name="T40" fmla="*/ 35 w 68"/>
                <a:gd name="T41" fmla="*/ 75 h 257"/>
                <a:gd name="T42" fmla="*/ 39 w 68"/>
                <a:gd name="T43" fmla="*/ 62 h 257"/>
                <a:gd name="T44" fmla="*/ 54 w 68"/>
                <a:gd name="T45" fmla="*/ 48 h 257"/>
                <a:gd name="T46" fmla="*/ 68 w 68"/>
                <a:gd name="T47" fmla="*/ 48 h 257"/>
                <a:gd name="T48" fmla="*/ 66 w 68"/>
                <a:gd name="T49" fmla="*/ 59 h 257"/>
                <a:gd name="T50" fmla="*/ 58 w 68"/>
                <a:gd name="T51" fmla="*/ 72 h 257"/>
                <a:gd name="T52" fmla="*/ 35 w 68"/>
                <a:gd name="T53" fmla="*/ 82 h 257"/>
                <a:gd name="T54" fmla="*/ 35 w 68"/>
                <a:gd name="T55" fmla="*/ 143 h 257"/>
                <a:gd name="T56" fmla="*/ 38 w 68"/>
                <a:gd name="T57" fmla="*/ 132 h 257"/>
                <a:gd name="T58" fmla="*/ 49 w 68"/>
                <a:gd name="T59" fmla="*/ 122 h 257"/>
                <a:gd name="T60" fmla="*/ 60 w 68"/>
                <a:gd name="T61" fmla="*/ 122 h 257"/>
                <a:gd name="T62" fmla="*/ 58 w 68"/>
                <a:gd name="T63" fmla="*/ 133 h 257"/>
                <a:gd name="T64" fmla="*/ 47 w 68"/>
                <a:gd name="T65" fmla="*/ 144 h 257"/>
                <a:gd name="T66" fmla="*/ 35 w 68"/>
                <a:gd name="T6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 h="257">
                  <a:moveTo>
                    <a:pt x="31" y="257"/>
                  </a:moveTo>
                  <a:lnTo>
                    <a:pt x="31" y="164"/>
                  </a:lnTo>
                  <a:lnTo>
                    <a:pt x="29" y="163"/>
                  </a:lnTo>
                  <a:lnTo>
                    <a:pt x="23" y="163"/>
                  </a:lnTo>
                  <a:lnTo>
                    <a:pt x="16" y="160"/>
                  </a:lnTo>
                  <a:lnTo>
                    <a:pt x="8" y="155"/>
                  </a:lnTo>
                  <a:lnTo>
                    <a:pt x="3" y="145"/>
                  </a:lnTo>
                  <a:lnTo>
                    <a:pt x="0" y="132"/>
                  </a:lnTo>
                  <a:lnTo>
                    <a:pt x="3" y="132"/>
                  </a:lnTo>
                  <a:lnTo>
                    <a:pt x="7" y="132"/>
                  </a:lnTo>
                  <a:lnTo>
                    <a:pt x="15" y="135"/>
                  </a:lnTo>
                  <a:lnTo>
                    <a:pt x="22" y="139"/>
                  </a:lnTo>
                  <a:lnTo>
                    <a:pt x="27" y="147"/>
                  </a:lnTo>
                  <a:lnTo>
                    <a:pt x="31" y="160"/>
                  </a:lnTo>
                  <a:lnTo>
                    <a:pt x="31" y="101"/>
                  </a:lnTo>
                  <a:lnTo>
                    <a:pt x="29" y="101"/>
                  </a:lnTo>
                  <a:lnTo>
                    <a:pt x="23" y="99"/>
                  </a:lnTo>
                  <a:lnTo>
                    <a:pt x="16" y="97"/>
                  </a:lnTo>
                  <a:lnTo>
                    <a:pt x="8" y="91"/>
                  </a:lnTo>
                  <a:lnTo>
                    <a:pt x="3" y="83"/>
                  </a:lnTo>
                  <a:lnTo>
                    <a:pt x="0" y="70"/>
                  </a:lnTo>
                  <a:lnTo>
                    <a:pt x="3" y="70"/>
                  </a:lnTo>
                  <a:lnTo>
                    <a:pt x="7" y="71"/>
                  </a:lnTo>
                  <a:lnTo>
                    <a:pt x="15" y="74"/>
                  </a:lnTo>
                  <a:lnTo>
                    <a:pt x="22" y="78"/>
                  </a:lnTo>
                  <a:lnTo>
                    <a:pt x="27" y="86"/>
                  </a:lnTo>
                  <a:lnTo>
                    <a:pt x="31" y="97"/>
                  </a:lnTo>
                  <a:lnTo>
                    <a:pt x="31" y="31"/>
                  </a:lnTo>
                  <a:lnTo>
                    <a:pt x="31" y="28"/>
                  </a:lnTo>
                  <a:lnTo>
                    <a:pt x="33" y="23"/>
                  </a:lnTo>
                  <a:lnTo>
                    <a:pt x="35" y="15"/>
                  </a:lnTo>
                  <a:lnTo>
                    <a:pt x="41" y="8"/>
                  </a:lnTo>
                  <a:lnTo>
                    <a:pt x="50" y="2"/>
                  </a:lnTo>
                  <a:lnTo>
                    <a:pt x="62" y="0"/>
                  </a:lnTo>
                  <a:lnTo>
                    <a:pt x="62" y="2"/>
                  </a:lnTo>
                  <a:lnTo>
                    <a:pt x="61" y="8"/>
                  </a:lnTo>
                  <a:lnTo>
                    <a:pt x="58" y="15"/>
                  </a:lnTo>
                  <a:lnTo>
                    <a:pt x="53" y="23"/>
                  </a:lnTo>
                  <a:lnTo>
                    <a:pt x="46" y="28"/>
                  </a:lnTo>
                  <a:lnTo>
                    <a:pt x="35" y="31"/>
                  </a:lnTo>
                  <a:lnTo>
                    <a:pt x="35" y="78"/>
                  </a:lnTo>
                  <a:lnTo>
                    <a:pt x="35" y="75"/>
                  </a:lnTo>
                  <a:lnTo>
                    <a:pt x="37" y="70"/>
                  </a:lnTo>
                  <a:lnTo>
                    <a:pt x="39" y="62"/>
                  </a:lnTo>
                  <a:lnTo>
                    <a:pt x="45" y="55"/>
                  </a:lnTo>
                  <a:lnTo>
                    <a:pt x="54" y="48"/>
                  </a:lnTo>
                  <a:lnTo>
                    <a:pt x="66" y="47"/>
                  </a:lnTo>
                  <a:lnTo>
                    <a:pt x="68" y="48"/>
                  </a:lnTo>
                  <a:lnTo>
                    <a:pt x="68" y="52"/>
                  </a:lnTo>
                  <a:lnTo>
                    <a:pt x="66" y="59"/>
                  </a:lnTo>
                  <a:lnTo>
                    <a:pt x="64" y="66"/>
                  </a:lnTo>
                  <a:lnTo>
                    <a:pt x="58" y="72"/>
                  </a:lnTo>
                  <a:lnTo>
                    <a:pt x="50" y="78"/>
                  </a:lnTo>
                  <a:lnTo>
                    <a:pt x="35" y="82"/>
                  </a:lnTo>
                  <a:lnTo>
                    <a:pt x="35" y="144"/>
                  </a:lnTo>
                  <a:lnTo>
                    <a:pt x="35" y="143"/>
                  </a:lnTo>
                  <a:lnTo>
                    <a:pt x="37" y="139"/>
                  </a:lnTo>
                  <a:lnTo>
                    <a:pt x="38" y="132"/>
                  </a:lnTo>
                  <a:lnTo>
                    <a:pt x="42" y="126"/>
                  </a:lnTo>
                  <a:lnTo>
                    <a:pt x="49" y="122"/>
                  </a:lnTo>
                  <a:lnTo>
                    <a:pt x="58" y="121"/>
                  </a:lnTo>
                  <a:lnTo>
                    <a:pt x="60" y="122"/>
                  </a:lnTo>
                  <a:lnTo>
                    <a:pt x="60" y="126"/>
                  </a:lnTo>
                  <a:lnTo>
                    <a:pt x="58" y="133"/>
                  </a:lnTo>
                  <a:lnTo>
                    <a:pt x="56" y="139"/>
                  </a:lnTo>
                  <a:lnTo>
                    <a:pt x="47" y="144"/>
                  </a:lnTo>
                  <a:lnTo>
                    <a:pt x="35" y="148"/>
                  </a:lnTo>
                  <a:lnTo>
                    <a:pt x="35" y="257"/>
                  </a:lnTo>
                  <a:lnTo>
                    <a:pt x="31" y="257"/>
                  </a:lnTo>
                  <a:close/>
                </a:path>
              </a:pathLst>
            </a:custGeom>
            <a:solidFill>
              <a:srgbClr val="D7D7D7"/>
            </a:solidFill>
            <a:ln w="0">
              <a:solidFill>
                <a:srgbClr val="D7D7D7"/>
              </a:solidFill>
              <a:prstDash val="solid"/>
              <a:round/>
              <a:headEnd/>
              <a:tailEnd/>
            </a:ln>
          </p:spPr>
          <p:txBody>
            <a:bodyPr/>
            <a:lstStyle/>
            <a:p>
              <a:endParaRPr lang="zh-TW" altLang="en-US">
                <a:solidFill>
                  <a:srgbClr val="9BD3E5"/>
                </a:solidFill>
              </a:endParaRPr>
            </a:p>
          </p:txBody>
        </p:sp>
        <p:sp>
          <p:nvSpPr>
            <p:cNvPr id="1042" name="Freeform 18"/>
            <p:cNvSpPr>
              <a:spLocks/>
            </p:cNvSpPr>
            <p:nvPr/>
          </p:nvSpPr>
          <p:spPr bwMode="gray">
            <a:xfrm>
              <a:off x="1672" y="164"/>
              <a:ext cx="111" cy="425"/>
            </a:xfrm>
            <a:custGeom>
              <a:avLst/>
              <a:gdLst>
                <a:gd name="T0" fmla="*/ 52 w 111"/>
                <a:gd name="T1" fmla="*/ 272 h 425"/>
                <a:gd name="T2" fmla="*/ 44 w 111"/>
                <a:gd name="T3" fmla="*/ 270 h 425"/>
                <a:gd name="T4" fmla="*/ 26 w 111"/>
                <a:gd name="T5" fmla="*/ 265 h 425"/>
                <a:gd name="T6" fmla="*/ 8 w 111"/>
                <a:gd name="T7" fmla="*/ 249 h 425"/>
                <a:gd name="T8" fmla="*/ 0 w 111"/>
                <a:gd name="T9" fmla="*/ 219 h 425"/>
                <a:gd name="T10" fmla="*/ 8 w 111"/>
                <a:gd name="T11" fmla="*/ 219 h 425"/>
                <a:gd name="T12" fmla="*/ 25 w 111"/>
                <a:gd name="T13" fmla="*/ 223 h 425"/>
                <a:gd name="T14" fmla="*/ 41 w 111"/>
                <a:gd name="T15" fmla="*/ 235 h 425"/>
                <a:gd name="T16" fmla="*/ 52 w 111"/>
                <a:gd name="T17" fmla="*/ 265 h 425"/>
                <a:gd name="T18" fmla="*/ 50 w 111"/>
                <a:gd name="T19" fmla="*/ 168 h 425"/>
                <a:gd name="T20" fmla="*/ 35 w 111"/>
                <a:gd name="T21" fmla="*/ 165 h 425"/>
                <a:gd name="T22" fmla="*/ 17 w 111"/>
                <a:gd name="T23" fmla="*/ 156 h 425"/>
                <a:gd name="T24" fmla="*/ 3 w 111"/>
                <a:gd name="T25" fmla="*/ 134 h 425"/>
                <a:gd name="T26" fmla="*/ 3 w 111"/>
                <a:gd name="T27" fmla="*/ 116 h 425"/>
                <a:gd name="T28" fmla="*/ 19 w 111"/>
                <a:gd name="T29" fmla="*/ 120 h 425"/>
                <a:gd name="T30" fmla="*/ 39 w 111"/>
                <a:gd name="T31" fmla="*/ 133 h 425"/>
                <a:gd name="T32" fmla="*/ 52 w 111"/>
                <a:gd name="T33" fmla="*/ 161 h 425"/>
                <a:gd name="T34" fmla="*/ 53 w 111"/>
                <a:gd name="T35" fmla="*/ 50 h 425"/>
                <a:gd name="T36" fmla="*/ 54 w 111"/>
                <a:gd name="T37" fmla="*/ 36 h 425"/>
                <a:gd name="T38" fmla="*/ 65 w 111"/>
                <a:gd name="T39" fmla="*/ 17 h 425"/>
                <a:gd name="T40" fmla="*/ 87 w 111"/>
                <a:gd name="T41" fmla="*/ 3 h 425"/>
                <a:gd name="T42" fmla="*/ 103 w 111"/>
                <a:gd name="T43" fmla="*/ 3 h 425"/>
                <a:gd name="T44" fmla="*/ 99 w 111"/>
                <a:gd name="T45" fmla="*/ 21 h 425"/>
                <a:gd name="T46" fmla="*/ 84 w 111"/>
                <a:gd name="T47" fmla="*/ 42 h 425"/>
                <a:gd name="T48" fmla="*/ 58 w 111"/>
                <a:gd name="T49" fmla="*/ 52 h 425"/>
                <a:gd name="T50" fmla="*/ 58 w 111"/>
                <a:gd name="T51" fmla="*/ 127 h 425"/>
                <a:gd name="T52" fmla="*/ 61 w 111"/>
                <a:gd name="T53" fmla="*/ 112 h 425"/>
                <a:gd name="T54" fmla="*/ 72 w 111"/>
                <a:gd name="T55" fmla="*/ 94 h 425"/>
                <a:gd name="T56" fmla="*/ 93 w 111"/>
                <a:gd name="T57" fmla="*/ 80 h 425"/>
                <a:gd name="T58" fmla="*/ 111 w 111"/>
                <a:gd name="T59" fmla="*/ 80 h 425"/>
                <a:gd name="T60" fmla="*/ 111 w 111"/>
                <a:gd name="T61" fmla="*/ 91 h 425"/>
                <a:gd name="T62" fmla="*/ 107 w 111"/>
                <a:gd name="T63" fmla="*/ 108 h 425"/>
                <a:gd name="T64" fmla="*/ 91 w 111"/>
                <a:gd name="T65" fmla="*/ 126 h 425"/>
                <a:gd name="T66" fmla="*/ 58 w 111"/>
                <a:gd name="T67" fmla="*/ 135 h 425"/>
                <a:gd name="T68" fmla="*/ 58 w 111"/>
                <a:gd name="T69" fmla="*/ 236 h 425"/>
                <a:gd name="T70" fmla="*/ 61 w 111"/>
                <a:gd name="T71" fmla="*/ 223 h 425"/>
                <a:gd name="T72" fmla="*/ 73 w 111"/>
                <a:gd name="T73" fmla="*/ 208 h 425"/>
                <a:gd name="T74" fmla="*/ 97 w 111"/>
                <a:gd name="T75" fmla="*/ 200 h 425"/>
                <a:gd name="T76" fmla="*/ 99 w 111"/>
                <a:gd name="T77" fmla="*/ 207 h 425"/>
                <a:gd name="T78" fmla="*/ 97 w 111"/>
                <a:gd name="T79" fmla="*/ 220 h 425"/>
                <a:gd name="T80" fmla="*/ 87 w 111"/>
                <a:gd name="T81" fmla="*/ 235 h 425"/>
                <a:gd name="T82" fmla="*/ 58 w 111"/>
                <a:gd name="T83" fmla="*/ 245 h 425"/>
                <a:gd name="T84" fmla="*/ 52 w 111"/>
                <a:gd name="T85"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1" h="425">
                  <a:moveTo>
                    <a:pt x="52" y="425"/>
                  </a:moveTo>
                  <a:lnTo>
                    <a:pt x="52" y="272"/>
                  </a:lnTo>
                  <a:lnTo>
                    <a:pt x="50" y="270"/>
                  </a:lnTo>
                  <a:lnTo>
                    <a:pt x="44" y="270"/>
                  </a:lnTo>
                  <a:lnTo>
                    <a:pt x="35" y="269"/>
                  </a:lnTo>
                  <a:lnTo>
                    <a:pt x="26" y="265"/>
                  </a:lnTo>
                  <a:lnTo>
                    <a:pt x="17" y="258"/>
                  </a:lnTo>
                  <a:lnTo>
                    <a:pt x="8" y="249"/>
                  </a:lnTo>
                  <a:lnTo>
                    <a:pt x="3" y="236"/>
                  </a:lnTo>
                  <a:lnTo>
                    <a:pt x="0" y="219"/>
                  </a:lnTo>
                  <a:lnTo>
                    <a:pt x="3" y="219"/>
                  </a:lnTo>
                  <a:lnTo>
                    <a:pt x="8" y="219"/>
                  </a:lnTo>
                  <a:lnTo>
                    <a:pt x="15" y="220"/>
                  </a:lnTo>
                  <a:lnTo>
                    <a:pt x="25" y="223"/>
                  </a:lnTo>
                  <a:lnTo>
                    <a:pt x="33" y="227"/>
                  </a:lnTo>
                  <a:lnTo>
                    <a:pt x="41" y="235"/>
                  </a:lnTo>
                  <a:lnTo>
                    <a:pt x="48" y="247"/>
                  </a:lnTo>
                  <a:lnTo>
                    <a:pt x="52" y="265"/>
                  </a:lnTo>
                  <a:lnTo>
                    <a:pt x="52" y="168"/>
                  </a:lnTo>
                  <a:lnTo>
                    <a:pt x="50" y="168"/>
                  </a:lnTo>
                  <a:lnTo>
                    <a:pt x="44" y="168"/>
                  </a:lnTo>
                  <a:lnTo>
                    <a:pt x="35" y="165"/>
                  </a:lnTo>
                  <a:lnTo>
                    <a:pt x="26" y="161"/>
                  </a:lnTo>
                  <a:lnTo>
                    <a:pt x="17" y="156"/>
                  </a:lnTo>
                  <a:lnTo>
                    <a:pt x="8" y="146"/>
                  </a:lnTo>
                  <a:lnTo>
                    <a:pt x="3" y="134"/>
                  </a:lnTo>
                  <a:lnTo>
                    <a:pt x="0" y="116"/>
                  </a:lnTo>
                  <a:lnTo>
                    <a:pt x="3" y="116"/>
                  </a:lnTo>
                  <a:lnTo>
                    <a:pt x="10" y="118"/>
                  </a:lnTo>
                  <a:lnTo>
                    <a:pt x="19" y="120"/>
                  </a:lnTo>
                  <a:lnTo>
                    <a:pt x="29" y="125"/>
                  </a:lnTo>
                  <a:lnTo>
                    <a:pt x="39" y="133"/>
                  </a:lnTo>
                  <a:lnTo>
                    <a:pt x="48" y="145"/>
                  </a:lnTo>
                  <a:lnTo>
                    <a:pt x="52" y="161"/>
                  </a:lnTo>
                  <a:lnTo>
                    <a:pt x="52" y="52"/>
                  </a:lnTo>
                  <a:lnTo>
                    <a:pt x="53" y="50"/>
                  </a:lnTo>
                  <a:lnTo>
                    <a:pt x="53" y="44"/>
                  </a:lnTo>
                  <a:lnTo>
                    <a:pt x="54" y="36"/>
                  </a:lnTo>
                  <a:lnTo>
                    <a:pt x="58" y="26"/>
                  </a:lnTo>
                  <a:lnTo>
                    <a:pt x="65" y="17"/>
                  </a:lnTo>
                  <a:lnTo>
                    <a:pt x="75" y="9"/>
                  </a:lnTo>
                  <a:lnTo>
                    <a:pt x="87" y="3"/>
                  </a:lnTo>
                  <a:lnTo>
                    <a:pt x="104" y="0"/>
                  </a:lnTo>
                  <a:lnTo>
                    <a:pt x="103" y="3"/>
                  </a:lnTo>
                  <a:lnTo>
                    <a:pt x="102" y="11"/>
                  </a:lnTo>
                  <a:lnTo>
                    <a:pt x="99" y="21"/>
                  </a:lnTo>
                  <a:lnTo>
                    <a:pt x="92" y="32"/>
                  </a:lnTo>
                  <a:lnTo>
                    <a:pt x="84" y="42"/>
                  </a:lnTo>
                  <a:lnTo>
                    <a:pt x="73" y="49"/>
                  </a:lnTo>
                  <a:lnTo>
                    <a:pt x="58" y="52"/>
                  </a:lnTo>
                  <a:lnTo>
                    <a:pt x="58" y="130"/>
                  </a:lnTo>
                  <a:lnTo>
                    <a:pt x="58" y="127"/>
                  </a:lnTo>
                  <a:lnTo>
                    <a:pt x="60" y="122"/>
                  </a:lnTo>
                  <a:lnTo>
                    <a:pt x="61" y="112"/>
                  </a:lnTo>
                  <a:lnTo>
                    <a:pt x="65" y="103"/>
                  </a:lnTo>
                  <a:lnTo>
                    <a:pt x="72" y="94"/>
                  </a:lnTo>
                  <a:lnTo>
                    <a:pt x="80" y="85"/>
                  </a:lnTo>
                  <a:lnTo>
                    <a:pt x="93" y="80"/>
                  </a:lnTo>
                  <a:lnTo>
                    <a:pt x="110" y="77"/>
                  </a:lnTo>
                  <a:lnTo>
                    <a:pt x="111" y="80"/>
                  </a:lnTo>
                  <a:lnTo>
                    <a:pt x="111" y="84"/>
                  </a:lnTo>
                  <a:lnTo>
                    <a:pt x="111" y="91"/>
                  </a:lnTo>
                  <a:lnTo>
                    <a:pt x="110" y="100"/>
                  </a:lnTo>
                  <a:lnTo>
                    <a:pt x="107" y="108"/>
                  </a:lnTo>
                  <a:lnTo>
                    <a:pt x="100" y="118"/>
                  </a:lnTo>
                  <a:lnTo>
                    <a:pt x="91" y="126"/>
                  </a:lnTo>
                  <a:lnTo>
                    <a:pt x="77" y="133"/>
                  </a:lnTo>
                  <a:lnTo>
                    <a:pt x="58" y="135"/>
                  </a:lnTo>
                  <a:lnTo>
                    <a:pt x="58" y="239"/>
                  </a:lnTo>
                  <a:lnTo>
                    <a:pt x="58" y="236"/>
                  </a:lnTo>
                  <a:lnTo>
                    <a:pt x="60" y="231"/>
                  </a:lnTo>
                  <a:lnTo>
                    <a:pt x="61" y="223"/>
                  </a:lnTo>
                  <a:lnTo>
                    <a:pt x="66" y="215"/>
                  </a:lnTo>
                  <a:lnTo>
                    <a:pt x="73" y="208"/>
                  </a:lnTo>
                  <a:lnTo>
                    <a:pt x="83" y="203"/>
                  </a:lnTo>
                  <a:lnTo>
                    <a:pt x="97" y="200"/>
                  </a:lnTo>
                  <a:lnTo>
                    <a:pt x="97" y="201"/>
                  </a:lnTo>
                  <a:lnTo>
                    <a:pt x="99" y="207"/>
                  </a:lnTo>
                  <a:lnTo>
                    <a:pt x="99" y="212"/>
                  </a:lnTo>
                  <a:lnTo>
                    <a:pt x="97" y="220"/>
                  </a:lnTo>
                  <a:lnTo>
                    <a:pt x="93" y="228"/>
                  </a:lnTo>
                  <a:lnTo>
                    <a:pt x="87" y="235"/>
                  </a:lnTo>
                  <a:lnTo>
                    <a:pt x="75" y="242"/>
                  </a:lnTo>
                  <a:lnTo>
                    <a:pt x="58" y="245"/>
                  </a:lnTo>
                  <a:lnTo>
                    <a:pt x="58" y="425"/>
                  </a:lnTo>
                  <a:lnTo>
                    <a:pt x="52" y="425"/>
                  </a:lnTo>
                  <a:close/>
                </a:path>
              </a:pathLst>
            </a:custGeom>
            <a:solidFill>
              <a:srgbClr val="D7D7D7"/>
            </a:solidFill>
            <a:ln w="0">
              <a:solidFill>
                <a:srgbClr val="D7D7D7"/>
              </a:solidFill>
              <a:prstDash val="solid"/>
              <a:round/>
              <a:headEnd/>
              <a:tailEnd/>
            </a:ln>
          </p:spPr>
          <p:txBody>
            <a:bodyPr/>
            <a:lstStyle/>
            <a:p>
              <a:endParaRPr lang="zh-TW" altLang="en-US">
                <a:solidFill>
                  <a:srgbClr val="9BD3E5"/>
                </a:solidFill>
              </a:endParaRPr>
            </a:p>
          </p:txBody>
        </p:sp>
        <p:sp>
          <p:nvSpPr>
            <p:cNvPr id="1043" name="Freeform 19"/>
            <p:cNvSpPr>
              <a:spLocks/>
            </p:cNvSpPr>
            <p:nvPr/>
          </p:nvSpPr>
          <p:spPr bwMode="gray">
            <a:xfrm>
              <a:off x="2065" y="361"/>
              <a:ext cx="100" cy="228"/>
            </a:xfrm>
            <a:custGeom>
              <a:avLst/>
              <a:gdLst>
                <a:gd name="T0" fmla="*/ 52 w 100"/>
                <a:gd name="T1" fmla="*/ 176 h 228"/>
                <a:gd name="T2" fmla="*/ 59 w 100"/>
                <a:gd name="T3" fmla="*/ 176 h 228"/>
                <a:gd name="T4" fmla="*/ 74 w 100"/>
                <a:gd name="T5" fmla="*/ 169 h 228"/>
                <a:gd name="T6" fmla="*/ 86 w 100"/>
                <a:gd name="T7" fmla="*/ 154 h 228"/>
                <a:gd name="T8" fmla="*/ 86 w 100"/>
                <a:gd name="T9" fmla="*/ 141 h 228"/>
                <a:gd name="T10" fmla="*/ 74 w 100"/>
                <a:gd name="T11" fmla="*/ 143 h 228"/>
                <a:gd name="T12" fmla="*/ 58 w 100"/>
                <a:gd name="T13" fmla="*/ 158 h 228"/>
                <a:gd name="T14" fmla="*/ 52 w 100"/>
                <a:gd name="T15" fmla="*/ 118 h 228"/>
                <a:gd name="T16" fmla="*/ 61 w 100"/>
                <a:gd name="T17" fmla="*/ 116 h 228"/>
                <a:gd name="T18" fmla="*/ 78 w 100"/>
                <a:gd name="T19" fmla="*/ 110 h 228"/>
                <a:gd name="T20" fmla="*/ 92 w 100"/>
                <a:gd name="T21" fmla="*/ 92 h 228"/>
                <a:gd name="T22" fmla="*/ 92 w 100"/>
                <a:gd name="T23" fmla="*/ 77 h 228"/>
                <a:gd name="T24" fmla="*/ 81 w 100"/>
                <a:gd name="T25" fmla="*/ 79 h 228"/>
                <a:gd name="T26" fmla="*/ 65 w 100"/>
                <a:gd name="T27" fmla="*/ 88 h 228"/>
                <a:gd name="T28" fmla="*/ 52 w 100"/>
                <a:gd name="T29" fmla="*/ 115 h 228"/>
                <a:gd name="T30" fmla="*/ 55 w 100"/>
                <a:gd name="T31" fmla="*/ 48 h 228"/>
                <a:gd name="T32" fmla="*/ 67 w 100"/>
                <a:gd name="T33" fmla="*/ 45 h 228"/>
                <a:gd name="T34" fmla="*/ 85 w 100"/>
                <a:gd name="T35" fmla="*/ 37 h 228"/>
                <a:gd name="T36" fmla="*/ 97 w 100"/>
                <a:gd name="T37" fmla="*/ 17 h 228"/>
                <a:gd name="T38" fmla="*/ 97 w 100"/>
                <a:gd name="T39" fmla="*/ 0 h 228"/>
                <a:gd name="T40" fmla="*/ 83 w 100"/>
                <a:gd name="T41" fmla="*/ 3 h 228"/>
                <a:gd name="T42" fmla="*/ 65 w 100"/>
                <a:gd name="T43" fmla="*/ 14 h 228"/>
                <a:gd name="T44" fmla="*/ 50 w 100"/>
                <a:gd name="T45" fmla="*/ 45 h 228"/>
                <a:gd name="T46" fmla="*/ 47 w 100"/>
                <a:gd name="T47" fmla="*/ 35 h 228"/>
                <a:gd name="T48" fmla="*/ 38 w 100"/>
                <a:gd name="T49" fmla="*/ 18 h 228"/>
                <a:gd name="T50" fmla="*/ 16 w 100"/>
                <a:gd name="T51" fmla="*/ 3 h 228"/>
                <a:gd name="T52" fmla="*/ 1 w 100"/>
                <a:gd name="T53" fmla="*/ 3 h 228"/>
                <a:gd name="T54" fmla="*/ 5 w 100"/>
                <a:gd name="T55" fmla="*/ 19 h 228"/>
                <a:gd name="T56" fmla="*/ 19 w 100"/>
                <a:gd name="T57" fmla="*/ 38 h 228"/>
                <a:gd name="T58" fmla="*/ 47 w 100"/>
                <a:gd name="T59" fmla="*/ 48 h 228"/>
                <a:gd name="T60" fmla="*/ 47 w 100"/>
                <a:gd name="T61" fmla="*/ 132 h 228"/>
                <a:gd name="T62" fmla="*/ 42 w 100"/>
                <a:gd name="T63" fmla="*/ 118 h 228"/>
                <a:gd name="T64" fmla="*/ 25 w 100"/>
                <a:gd name="T65" fmla="*/ 103 h 228"/>
                <a:gd name="T66" fmla="*/ 12 w 100"/>
                <a:gd name="T67" fmla="*/ 103 h 228"/>
                <a:gd name="T68" fmla="*/ 16 w 100"/>
                <a:gd name="T69" fmla="*/ 116 h 228"/>
                <a:gd name="T70" fmla="*/ 25 w 100"/>
                <a:gd name="T71" fmla="*/ 132 h 228"/>
                <a:gd name="T72" fmla="*/ 47 w 100"/>
                <a:gd name="T73" fmla="*/ 141 h 228"/>
                <a:gd name="T74" fmla="*/ 52 w 100"/>
                <a:gd name="T75"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0" h="228">
                  <a:moveTo>
                    <a:pt x="52" y="228"/>
                  </a:moveTo>
                  <a:lnTo>
                    <a:pt x="52" y="176"/>
                  </a:lnTo>
                  <a:lnTo>
                    <a:pt x="55" y="176"/>
                  </a:lnTo>
                  <a:lnTo>
                    <a:pt x="59" y="176"/>
                  </a:lnTo>
                  <a:lnTo>
                    <a:pt x="67" y="173"/>
                  </a:lnTo>
                  <a:lnTo>
                    <a:pt x="74" y="169"/>
                  </a:lnTo>
                  <a:lnTo>
                    <a:pt x="81" y="163"/>
                  </a:lnTo>
                  <a:lnTo>
                    <a:pt x="86" y="154"/>
                  </a:lnTo>
                  <a:lnTo>
                    <a:pt x="88" y="141"/>
                  </a:lnTo>
                  <a:lnTo>
                    <a:pt x="86" y="141"/>
                  </a:lnTo>
                  <a:lnTo>
                    <a:pt x="81" y="142"/>
                  </a:lnTo>
                  <a:lnTo>
                    <a:pt x="74" y="143"/>
                  </a:lnTo>
                  <a:lnTo>
                    <a:pt x="66" y="149"/>
                  </a:lnTo>
                  <a:lnTo>
                    <a:pt x="58" y="158"/>
                  </a:lnTo>
                  <a:lnTo>
                    <a:pt x="52" y="173"/>
                  </a:lnTo>
                  <a:lnTo>
                    <a:pt x="52" y="118"/>
                  </a:lnTo>
                  <a:lnTo>
                    <a:pt x="55" y="118"/>
                  </a:lnTo>
                  <a:lnTo>
                    <a:pt x="61" y="116"/>
                  </a:lnTo>
                  <a:lnTo>
                    <a:pt x="69" y="115"/>
                  </a:lnTo>
                  <a:lnTo>
                    <a:pt x="78" y="110"/>
                  </a:lnTo>
                  <a:lnTo>
                    <a:pt x="86" y="103"/>
                  </a:lnTo>
                  <a:lnTo>
                    <a:pt x="92" y="92"/>
                  </a:lnTo>
                  <a:lnTo>
                    <a:pt x="94" y="77"/>
                  </a:lnTo>
                  <a:lnTo>
                    <a:pt x="92" y="77"/>
                  </a:lnTo>
                  <a:lnTo>
                    <a:pt x="88" y="77"/>
                  </a:lnTo>
                  <a:lnTo>
                    <a:pt x="81" y="79"/>
                  </a:lnTo>
                  <a:lnTo>
                    <a:pt x="73" y="81"/>
                  </a:lnTo>
                  <a:lnTo>
                    <a:pt x="65" y="88"/>
                  </a:lnTo>
                  <a:lnTo>
                    <a:pt x="58" y="99"/>
                  </a:lnTo>
                  <a:lnTo>
                    <a:pt x="52" y="115"/>
                  </a:lnTo>
                  <a:lnTo>
                    <a:pt x="52" y="48"/>
                  </a:lnTo>
                  <a:lnTo>
                    <a:pt x="55" y="48"/>
                  </a:lnTo>
                  <a:lnTo>
                    <a:pt x="61" y="48"/>
                  </a:lnTo>
                  <a:lnTo>
                    <a:pt x="67" y="45"/>
                  </a:lnTo>
                  <a:lnTo>
                    <a:pt x="77" y="42"/>
                  </a:lnTo>
                  <a:lnTo>
                    <a:pt x="85" y="37"/>
                  </a:lnTo>
                  <a:lnTo>
                    <a:pt x="92" y="27"/>
                  </a:lnTo>
                  <a:lnTo>
                    <a:pt x="97" y="17"/>
                  </a:lnTo>
                  <a:lnTo>
                    <a:pt x="100" y="0"/>
                  </a:lnTo>
                  <a:lnTo>
                    <a:pt x="97" y="0"/>
                  </a:lnTo>
                  <a:lnTo>
                    <a:pt x="92" y="0"/>
                  </a:lnTo>
                  <a:lnTo>
                    <a:pt x="83" y="3"/>
                  </a:lnTo>
                  <a:lnTo>
                    <a:pt x="74" y="7"/>
                  </a:lnTo>
                  <a:lnTo>
                    <a:pt x="65" y="14"/>
                  </a:lnTo>
                  <a:lnTo>
                    <a:pt x="56" y="27"/>
                  </a:lnTo>
                  <a:lnTo>
                    <a:pt x="50" y="45"/>
                  </a:lnTo>
                  <a:lnTo>
                    <a:pt x="50" y="42"/>
                  </a:lnTo>
                  <a:lnTo>
                    <a:pt x="47" y="35"/>
                  </a:lnTo>
                  <a:lnTo>
                    <a:pt x="43" y="27"/>
                  </a:lnTo>
                  <a:lnTo>
                    <a:pt x="38" y="18"/>
                  </a:lnTo>
                  <a:lnTo>
                    <a:pt x="28" y="10"/>
                  </a:lnTo>
                  <a:lnTo>
                    <a:pt x="16" y="3"/>
                  </a:lnTo>
                  <a:lnTo>
                    <a:pt x="0" y="0"/>
                  </a:lnTo>
                  <a:lnTo>
                    <a:pt x="1" y="3"/>
                  </a:lnTo>
                  <a:lnTo>
                    <a:pt x="3" y="10"/>
                  </a:lnTo>
                  <a:lnTo>
                    <a:pt x="5" y="19"/>
                  </a:lnTo>
                  <a:lnTo>
                    <a:pt x="11" y="29"/>
                  </a:lnTo>
                  <a:lnTo>
                    <a:pt x="19" y="38"/>
                  </a:lnTo>
                  <a:lnTo>
                    <a:pt x="31" y="45"/>
                  </a:lnTo>
                  <a:lnTo>
                    <a:pt x="47" y="48"/>
                  </a:lnTo>
                  <a:lnTo>
                    <a:pt x="47" y="135"/>
                  </a:lnTo>
                  <a:lnTo>
                    <a:pt x="47" y="132"/>
                  </a:lnTo>
                  <a:lnTo>
                    <a:pt x="46" y="126"/>
                  </a:lnTo>
                  <a:lnTo>
                    <a:pt x="42" y="118"/>
                  </a:lnTo>
                  <a:lnTo>
                    <a:pt x="35" y="110"/>
                  </a:lnTo>
                  <a:lnTo>
                    <a:pt x="25" y="103"/>
                  </a:lnTo>
                  <a:lnTo>
                    <a:pt x="12" y="100"/>
                  </a:lnTo>
                  <a:lnTo>
                    <a:pt x="12" y="103"/>
                  </a:lnTo>
                  <a:lnTo>
                    <a:pt x="13" y="108"/>
                  </a:lnTo>
                  <a:lnTo>
                    <a:pt x="16" y="116"/>
                  </a:lnTo>
                  <a:lnTo>
                    <a:pt x="20" y="124"/>
                  </a:lnTo>
                  <a:lnTo>
                    <a:pt x="25" y="132"/>
                  </a:lnTo>
                  <a:lnTo>
                    <a:pt x="35" y="139"/>
                  </a:lnTo>
                  <a:lnTo>
                    <a:pt x="47" y="141"/>
                  </a:lnTo>
                  <a:lnTo>
                    <a:pt x="47" y="228"/>
                  </a:lnTo>
                  <a:lnTo>
                    <a:pt x="52" y="228"/>
                  </a:lnTo>
                  <a:close/>
                </a:path>
              </a:pathLst>
            </a:custGeom>
            <a:solidFill>
              <a:srgbClr val="D7D7D7"/>
            </a:solidFill>
            <a:ln w="0">
              <a:solidFill>
                <a:srgbClr val="D7D7D7"/>
              </a:solidFill>
              <a:prstDash val="solid"/>
              <a:round/>
              <a:headEnd/>
              <a:tailEnd/>
            </a:ln>
          </p:spPr>
          <p:txBody>
            <a:bodyPr/>
            <a:lstStyle/>
            <a:p>
              <a:endParaRPr lang="zh-TW" altLang="en-US">
                <a:solidFill>
                  <a:srgbClr val="9BD3E5"/>
                </a:solidFill>
              </a:endParaRPr>
            </a:p>
          </p:txBody>
        </p:sp>
        <p:sp>
          <p:nvSpPr>
            <p:cNvPr id="1044" name="Freeform 20"/>
            <p:cNvSpPr>
              <a:spLocks/>
            </p:cNvSpPr>
            <p:nvPr/>
          </p:nvSpPr>
          <p:spPr bwMode="gray">
            <a:xfrm>
              <a:off x="2921" y="361"/>
              <a:ext cx="100" cy="228"/>
            </a:xfrm>
            <a:custGeom>
              <a:avLst/>
              <a:gdLst>
                <a:gd name="T0" fmla="*/ 53 w 100"/>
                <a:gd name="T1" fmla="*/ 176 h 228"/>
                <a:gd name="T2" fmla="*/ 60 w 100"/>
                <a:gd name="T3" fmla="*/ 176 h 228"/>
                <a:gd name="T4" fmla="*/ 74 w 100"/>
                <a:gd name="T5" fmla="*/ 169 h 228"/>
                <a:gd name="T6" fmla="*/ 87 w 100"/>
                <a:gd name="T7" fmla="*/ 154 h 228"/>
                <a:gd name="T8" fmla="*/ 87 w 100"/>
                <a:gd name="T9" fmla="*/ 141 h 228"/>
                <a:gd name="T10" fmla="*/ 74 w 100"/>
                <a:gd name="T11" fmla="*/ 143 h 228"/>
                <a:gd name="T12" fmla="*/ 60 w 100"/>
                <a:gd name="T13" fmla="*/ 158 h 228"/>
                <a:gd name="T14" fmla="*/ 53 w 100"/>
                <a:gd name="T15" fmla="*/ 118 h 228"/>
                <a:gd name="T16" fmla="*/ 61 w 100"/>
                <a:gd name="T17" fmla="*/ 116 h 228"/>
                <a:gd name="T18" fmla="*/ 78 w 100"/>
                <a:gd name="T19" fmla="*/ 110 h 228"/>
                <a:gd name="T20" fmla="*/ 92 w 100"/>
                <a:gd name="T21" fmla="*/ 92 h 228"/>
                <a:gd name="T22" fmla="*/ 92 w 100"/>
                <a:gd name="T23" fmla="*/ 77 h 228"/>
                <a:gd name="T24" fmla="*/ 81 w 100"/>
                <a:gd name="T25" fmla="*/ 79 h 228"/>
                <a:gd name="T26" fmla="*/ 65 w 100"/>
                <a:gd name="T27" fmla="*/ 88 h 228"/>
                <a:gd name="T28" fmla="*/ 53 w 100"/>
                <a:gd name="T29" fmla="*/ 115 h 228"/>
                <a:gd name="T30" fmla="*/ 56 w 100"/>
                <a:gd name="T31" fmla="*/ 48 h 228"/>
                <a:gd name="T32" fmla="*/ 68 w 100"/>
                <a:gd name="T33" fmla="*/ 45 h 228"/>
                <a:gd name="T34" fmla="*/ 85 w 100"/>
                <a:gd name="T35" fmla="*/ 37 h 228"/>
                <a:gd name="T36" fmla="*/ 97 w 100"/>
                <a:gd name="T37" fmla="*/ 17 h 228"/>
                <a:gd name="T38" fmla="*/ 97 w 100"/>
                <a:gd name="T39" fmla="*/ 0 h 228"/>
                <a:gd name="T40" fmla="*/ 84 w 100"/>
                <a:gd name="T41" fmla="*/ 3 h 228"/>
                <a:gd name="T42" fmla="*/ 65 w 100"/>
                <a:gd name="T43" fmla="*/ 14 h 228"/>
                <a:gd name="T44" fmla="*/ 50 w 100"/>
                <a:gd name="T45" fmla="*/ 45 h 228"/>
                <a:gd name="T46" fmla="*/ 47 w 100"/>
                <a:gd name="T47" fmla="*/ 35 h 228"/>
                <a:gd name="T48" fmla="*/ 38 w 100"/>
                <a:gd name="T49" fmla="*/ 18 h 228"/>
                <a:gd name="T50" fmla="*/ 16 w 100"/>
                <a:gd name="T51" fmla="*/ 3 h 228"/>
                <a:gd name="T52" fmla="*/ 2 w 100"/>
                <a:gd name="T53" fmla="*/ 3 h 228"/>
                <a:gd name="T54" fmla="*/ 6 w 100"/>
                <a:gd name="T55" fmla="*/ 19 h 228"/>
                <a:gd name="T56" fmla="*/ 19 w 100"/>
                <a:gd name="T57" fmla="*/ 38 h 228"/>
                <a:gd name="T58" fmla="*/ 47 w 100"/>
                <a:gd name="T59" fmla="*/ 48 h 228"/>
                <a:gd name="T60" fmla="*/ 47 w 100"/>
                <a:gd name="T61" fmla="*/ 132 h 228"/>
                <a:gd name="T62" fmla="*/ 42 w 100"/>
                <a:gd name="T63" fmla="*/ 118 h 228"/>
                <a:gd name="T64" fmla="*/ 26 w 100"/>
                <a:gd name="T65" fmla="*/ 103 h 228"/>
                <a:gd name="T66" fmla="*/ 12 w 100"/>
                <a:gd name="T67" fmla="*/ 103 h 228"/>
                <a:gd name="T68" fmla="*/ 16 w 100"/>
                <a:gd name="T69" fmla="*/ 116 h 228"/>
                <a:gd name="T70" fmla="*/ 26 w 100"/>
                <a:gd name="T71" fmla="*/ 132 h 228"/>
                <a:gd name="T72" fmla="*/ 47 w 100"/>
                <a:gd name="T73" fmla="*/ 141 h 228"/>
                <a:gd name="T74" fmla="*/ 53 w 100"/>
                <a:gd name="T75"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0" h="228">
                  <a:moveTo>
                    <a:pt x="53" y="228"/>
                  </a:moveTo>
                  <a:lnTo>
                    <a:pt x="53" y="176"/>
                  </a:lnTo>
                  <a:lnTo>
                    <a:pt x="56" y="176"/>
                  </a:lnTo>
                  <a:lnTo>
                    <a:pt x="60" y="176"/>
                  </a:lnTo>
                  <a:lnTo>
                    <a:pt x="68" y="173"/>
                  </a:lnTo>
                  <a:lnTo>
                    <a:pt x="74" y="169"/>
                  </a:lnTo>
                  <a:lnTo>
                    <a:pt x="81" y="163"/>
                  </a:lnTo>
                  <a:lnTo>
                    <a:pt x="87" y="154"/>
                  </a:lnTo>
                  <a:lnTo>
                    <a:pt x="88" y="141"/>
                  </a:lnTo>
                  <a:lnTo>
                    <a:pt x="87" y="141"/>
                  </a:lnTo>
                  <a:lnTo>
                    <a:pt x="81" y="142"/>
                  </a:lnTo>
                  <a:lnTo>
                    <a:pt x="74" y="143"/>
                  </a:lnTo>
                  <a:lnTo>
                    <a:pt x="66" y="149"/>
                  </a:lnTo>
                  <a:lnTo>
                    <a:pt x="60" y="158"/>
                  </a:lnTo>
                  <a:lnTo>
                    <a:pt x="53" y="173"/>
                  </a:lnTo>
                  <a:lnTo>
                    <a:pt x="53" y="118"/>
                  </a:lnTo>
                  <a:lnTo>
                    <a:pt x="56" y="118"/>
                  </a:lnTo>
                  <a:lnTo>
                    <a:pt x="61" y="116"/>
                  </a:lnTo>
                  <a:lnTo>
                    <a:pt x="69" y="115"/>
                  </a:lnTo>
                  <a:lnTo>
                    <a:pt x="78" y="110"/>
                  </a:lnTo>
                  <a:lnTo>
                    <a:pt x="87" y="103"/>
                  </a:lnTo>
                  <a:lnTo>
                    <a:pt x="92" y="92"/>
                  </a:lnTo>
                  <a:lnTo>
                    <a:pt x="95" y="77"/>
                  </a:lnTo>
                  <a:lnTo>
                    <a:pt x="92" y="77"/>
                  </a:lnTo>
                  <a:lnTo>
                    <a:pt x="88" y="77"/>
                  </a:lnTo>
                  <a:lnTo>
                    <a:pt x="81" y="79"/>
                  </a:lnTo>
                  <a:lnTo>
                    <a:pt x="73" y="81"/>
                  </a:lnTo>
                  <a:lnTo>
                    <a:pt x="65" y="88"/>
                  </a:lnTo>
                  <a:lnTo>
                    <a:pt x="58" y="99"/>
                  </a:lnTo>
                  <a:lnTo>
                    <a:pt x="53" y="115"/>
                  </a:lnTo>
                  <a:lnTo>
                    <a:pt x="53" y="48"/>
                  </a:lnTo>
                  <a:lnTo>
                    <a:pt x="56" y="48"/>
                  </a:lnTo>
                  <a:lnTo>
                    <a:pt x="61" y="48"/>
                  </a:lnTo>
                  <a:lnTo>
                    <a:pt x="68" y="45"/>
                  </a:lnTo>
                  <a:lnTo>
                    <a:pt x="77" y="42"/>
                  </a:lnTo>
                  <a:lnTo>
                    <a:pt x="85" y="37"/>
                  </a:lnTo>
                  <a:lnTo>
                    <a:pt x="93" y="27"/>
                  </a:lnTo>
                  <a:lnTo>
                    <a:pt x="97" y="17"/>
                  </a:lnTo>
                  <a:lnTo>
                    <a:pt x="100" y="0"/>
                  </a:lnTo>
                  <a:lnTo>
                    <a:pt x="97" y="0"/>
                  </a:lnTo>
                  <a:lnTo>
                    <a:pt x="92" y="0"/>
                  </a:lnTo>
                  <a:lnTo>
                    <a:pt x="84" y="3"/>
                  </a:lnTo>
                  <a:lnTo>
                    <a:pt x="74" y="7"/>
                  </a:lnTo>
                  <a:lnTo>
                    <a:pt x="65" y="14"/>
                  </a:lnTo>
                  <a:lnTo>
                    <a:pt x="57" y="27"/>
                  </a:lnTo>
                  <a:lnTo>
                    <a:pt x="50" y="45"/>
                  </a:lnTo>
                  <a:lnTo>
                    <a:pt x="50" y="42"/>
                  </a:lnTo>
                  <a:lnTo>
                    <a:pt x="47" y="35"/>
                  </a:lnTo>
                  <a:lnTo>
                    <a:pt x="43" y="27"/>
                  </a:lnTo>
                  <a:lnTo>
                    <a:pt x="38" y="18"/>
                  </a:lnTo>
                  <a:lnTo>
                    <a:pt x="29" y="10"/>
                  </a:lnTo>
                  <a:lnTo>
                    <a:pt x="16" y="3"/>
                  </a:lnTo>
                  <a:lnTo>
                    <a:pt x="0" y="0"/>
                  </a:lnTo>
                  <a:lnTo>
                    <a:pt x="2" y="3"/>
                  </a:lnTo>
                  <a:lnTo>
                    <a:pt x="3" y="10"/>
                  </a:lnTo>
                  <a:lnTo>
                    <a:pt x="6" y="19"/>
                  </a:lnTo>
                  <a:lnTo>
                    <a:pt x="11" y="29"/>
                  </a:lnTo>
                  <a:lnTo>
                    <a:pt x="19" y="38"/>
                  </a:lnTo>
                  <a:lnTo>
                    <a:pt x="31" y="45"/>
                  </a:lnTo>
                  <a:lnTo>
                    <a:pt x="47" y="48"/>
                  </a:lnTo>
                  <a:lnTo>
                    <a:pt x="47" y="135"/>
                  </a:lnTo>
                  <a:lnTo>
                    <a:pt x="47" y="132"/>
                  </a:lnTo>
                  <a:lnTo>
                    <a:pt x="46" y="126"/>
                  </a:lnTo>
                  <a:lnTo>
                    <a:pt x="42" y="118"/>
                  </a:lnTo>
                  <a:lnTo>
                    <a:pt x="35" y="110"/>
                  </a:lnTo>
                  <a:lnTo>
                    <a:pt x="26" y="103"/>
                  </a:lnTo>
                  <a:lnTo>
                    <a:pt x="12" y="100"/>
                  </a:lnTo>
                  <a:lnTo>
                    <a:pt x="12" y="103"/>
                  </a:lnTo>
                  <a:lnTo>
                    <a:pt x="14" y="108"/>
                  </a:lnTo>
                  <a:lnTo>
                    <a:pt x="16" y="116"/>
                  </a:lnTo>
                  <a:lnTo>
                    <a:pt x="20" y="124"/>
                  </a:lnTo>
                  <a:lnTo>
                    <a:pt x="26" y="132"/>
                  </a:lnTo>
                  <a:lnTo>
                    <a:pt x="35" y="139"/>
                  </a:lnTo>
                  <a:lnTo>
                    <a:pt x="47" y="141"/>
                  </a:lnTo>
                  <a:lnTo>
                    <a:pt x="47" y="228"/>
                  </a:lnTo>
                  <a:lnTo>
                    <a:pt x="53" y="228"/>
                  </a:lnTo>
                  <a:close/>
                </a:path>
              </a:pathLst>
            </a:custGeom>
            <a:solidFill>
              <a:srgbClr val="D7D7D7"/>
            </a:solidFill>
            <a:ln w="0">
              <a:solidFill>
                <a:srgbClr val="D7D7D7"/>
              </a:solidFill>
              <a:prstDash val="solid"/>
              <a:round/>
              <a:headEnd/>
              <a:tailEnd/>
            </a:ln>
          </p:spPr>
          <p:txBody>
            <a:bodyPr/>
            <a:lstStyle/>
            <a:p>
              <a:endParaRPr lang="zh-TW" altLang="en-US">
                <a:solidFill>
                  <a:srgbClr val="9BD3E5"/>
                </a:solidFill>
              </a:endParaRPr>
            </a:p>
          </p:txBody>
        </p:sp>
        <p:sp>
          <p:nvSpPr>
            <p:cNvPr id="1045" name="Freeform 21"/>
            <p:cNvSpPr>
              <a:spLocks/>
            </p:cNvSpPr>
            <p:nvPr/>
          </p:nvSpPr>
          <p:spPr bwMode="gray">
            <a:xfrm>
              <a:off x="2273" y="187"/>
              <a:ext cx="175" cy="402"/>
            </a:xfrm>
            <a:custGeom>
              <a:avLst/>
              <a:gdLst>
                <a:gd name="T0" fmla="*/ 93 w 175"/>
                <a:gd name="T1" fmla="*/ 309 h 402"/>
                <a:gd name="T2" fmla="*/ 101 w 175"/>
                <a:gd name="T3" fmla="*/ 309 h 402"/>
                <a:gd name="T4" fmla="*/ 118 w 175"/>
                <a:gd name="T5" fmla="*/ 304 h 402"/>
                <a:gd name="T6" fmla="*/ 138 w 175"/>
                <a:gd name="T7" fmla="*/ 292 h 402"/>
                <a:gd name="T8" fmla="*/ 152 w 175"/>
                <a:gd name="T9" fmla="*/ 266 h 402"/>
                <a:gd name="T10" fmla="*/ 152 w 175"/>
                <a:gd name="T11" fmla="*/ 247 h 402"/>
                <a:gd name="T12" fmla="*/ 138 w 175"/>
                <a:gd name="T13" fmla="*/ 250 h 402"/>
                <a:gd name="T14" fmla="*/ 120 w 175"/>
                <a:gd name="T15" fmla="*/ 259 h 402"/>
                <a:gd name="T16" fmla="*/ 99 w 175"/>
                <a:gd name="T17" fmla="*/ 285 h 402"/>
                <a:gd name="T18" fmla="*/ 93 w 175"/>
                <a:gd name="T19" fmla="*/ 207 h 402"/>
                <a:gd name="T20" fmla="*/ 102 w 175"/>
                <a:gd name="T21" fmla="*/ 205 h 402"/>
                <a:gd name="T22" fmla="*/ 122 w 175"/>
                <a:gd name="T23" fmla="*/ 200 h 402"/>
                <a:gd name="T24" fmla="*/ 147 w 175"/>
                <a:gd name="T25" fmla="*/ 185 h 402"/>
                <a:gd name="T26" fmla="*/ 163 w 175"/>
                <a:gd name="T27" fmla="*/ 155 h 402"/>
                <a:gd name="T28" fmla="*/ 163 w 175"/>
                <a:gd name="T29" fmla="*/ 134 h 402"/>
                <a:gd name="T30" fmla="*/ 149 w 175"/>
                <a:gd name="T31" fmla="*/ 135 h 402"/>
                <a:gd name="T32" fmla="*/ 129 w 175"/>
                <a:gd name="T33" fmla="*/ 142 h 402"/>
                <a:gd name="T34" fmla="*/ 107 w 175"/>
                <a:gd name="T35" fmla="*/ 162 h 402"/>
                <a:gd name="T36" fmla="*/ 93 w 175"/>
                <a:gd name="T37" fmla="*/ 201 h 402"/>
                <a:gd name="T38" fmla="*/ 95 w 175"/>
                <a:gd name="T39" fmla="*/ 83 h 402"/>
                <a:gd name="T40" fmla="*/ 110 w 175"/>
                <a:gd name="T41" fmla="*/ 81 h 402"/>
                <a:gd name="T42" fmla="*/ 134 w 175"/>
                <a:gd name="T43" fmla="*/ 73 h 402"/>
                <a:gd name="T44" fmla="*/ 157 w 175"/>
                <a:gd name="T45" fmla="*/ 54 h 402"/>
                <a:gd name="T46" fmla="*/ 174 w 175"/>
                <a:gd name="T47" fmla="*/ 23 h 402"/>
                <a:gd name="T48" fmla="*/ 174 w 175"/>
                <a:gd name="T49" fmla="*/ 0 h 402"/>
                <a:gd name="T50" fmla="*/ 157 w 175"/>
                <a:gd name="T51" fmla="*/ 2 h 402"/>
                <a:gd name="T52" fmla="*/ 133 w 175"/>
                <a:gd name="T53" fmla="*/ 10 h 402"/>
                <a:gd name="T54" fmla="*/ 107 w 175"/>
                <a:gd name="T55" fmla="*/ 33 h 402"/>
                <a:gd name="T56" fmla="*/ 87 w 175"/>
                <a:gd name="T57" fmla="*/ 77 h 402"/>
                <a:gd name="T58" fmla="*/ 85 w 175"/>
                <a:gd name="T59" fmla="*/ 68 h 402"/>
                <a:gd name="T60" fmla="*/ 75 w 175"/>
                <a:gd name="T61" fmla="*/ 46 h 402"/>
                <a:gd name="T62" fmla="*/ 55 w 175"/>
                <a:gd name="T63" fmla="*/ 21 h 402"/>
                <a:gd name="T64" fmla="*/ 22 w 175"/>
                <a:gd name="T65" fmla="*/ 3 h 402"/>
                <a:gd name="T66" fmla="*/ 1 w 175"/>
                <a:gd name="T67" fmla="*/ 3 h 402"/>
                <a:gd name="T68" fmla="*/ 4 w 175"/>
                <a:gd name="T69" fmla="*/ 18 h 402"/>
                <a:gd name="T70" fmla="*/ 12 w 175"/>
                <a:gd name="T71" fmla="*/ 42 h 402"/>
                <a:gd name="T72" fmla="*/ 31 w 175"/>
                <a:gd name="T73" fmla="*/ 65 h 402"/>
                <a:gd name="T74" fmla="*/ 62 w 175"/>
                <a:gd name="T75" fmla="*/ 81 h 402"/>
                <a:gd name="T76" fmla="*/ 82 w 175"/>
                <a:gd name="T77" fmla="*/ 238 h 402"/>
                <a:gd name="T78" fmla="*/ 80 w 175"/>
                <a:gd name="T79" fmla="*/ 228 h 402"/>
                <a:gd name="T80" fmla="*/ 72 w 175"/>
                <a:gd name="T81" fmla="*/ 207 h 402"/>
                <a:gd name="T82" fmla="*/ 55 w 175"/>
                <a:gd name="T83" fmla="*/ 185 h 402"/>
                <a:gd name="T84" fmla="*/ 21 w 175"/>
                <a:gd name="T85" fmla="*/ 176 h 402"/>
                <a:gd name="T86" fmla="*/ 22 w 175"/>
                <a:gd name="T87" fmla="*/ 185 h 402"/>
                <a:gd name="T88" fmla="*/ 28 w 175"/>
                <a:gd name="T89" fmla="*/ 205 h 402"/>
                <a:gd name="T90" fmla="*/ 41 w 175"/>
                <a:gd name="T91" fmla="*/ 230 h 402"/>
                <a:gd name="T92" fmla="*/ 66 w 175"/>
                <a:gd name="T93" fmla="*/ 246 h 402"/>
                <a:gd name="T94" fmla="*/ 82 w 175"/>
                <a:gd name="T95" fmla="*/ 402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5" h="402">
                  <a:moveTo>
                    <a:pt x="93" y="402"/>
                  </a:moveTo>
                  <a:lnTo>
                    <a:pt x="93" y="309"/>
                  </a:lnTo>
                  <a:lnTo>
                    <a:pt x="95" y="309"/>
                  </a:lnTo>
                  <a:lnTo>
                    <a:pt x="101" y="309"/>
                  </a:lnTo>
                  <a:lnTo>
                    <a:pt x="109" y="308"/>
                  </a:lnTo>
                  <a:lnTo>
                    <a:pt x="118" y="304"/>
                  </a:lnTo>
                  <a:lnTo>
                    <a:pt x="129" y="298"/>
                  </a:lnTo>
                  <a:lnTo>
                    <a:pt x="138" y="292"/>
                  </a:lnTo>
                  <a:lnTo>
                    <a:pt x="147" y="281"/>
                  </a:lnTo>
                  <a:lnTo>
                    <a:pt x="152" y="266"/>
                  </a:lnTo>
                  <a:lnTo>
                    <a:pt x="155" y="247"/>
                  </a:lnTo>
                  <a:lnTo>
                    <a:pt x="152" y="247"/>
                  </a:lnTo>
                  <a:lnTo>
                    <a:pt x="147" y="249"/>
                  </a:lnTo>
                  <a:lnTo>
                    <a:pt x="138" y="250"/>
                  </a:lnTo>
                  <a:lnTo>
                    <a:pt x="129" y="253"/>
                  </a:lnTo>
                  <a:lnTo>
                    <a:pt x="120" y="259"/>
                  </a:lnTo>
                  <a:lnTo>
                    <a:pt x="109" y="270"/>
                  </a:lnTo>
                  <a:lnTo>
                    <a:pt x="99" y="285"/>
                  </a:lnTo>
                  <a:lnTo>
                    <a:pt x="93" y="304"/>
                  </a:lnTo>
                  <a:lnTo>
                    <a:pt x="93" y="207"/>
                  </a:lnTo>
                  <a:lnTo>
                    <a:pt x="95" y="207"/>
                  </a:lnTo>
                  <a:lnTo>
                    <a:pt x="102" y="205"/>
                  </a:lnTo>
                  <a:lnTo>
                    <a:pt x="111" y="204"/>
                  </a:lnTo>
                  <a:lnTo>
                    <a:pt x="122" y="200"/>
                  </a:lnTo>
                  <a:lnTo>
                    <a:pt x="134" y="195"/>
                  </a:lnTo>
                  <a:lnTo>
                    <a:pt x="147" y="185"/>
                  </a:lnTo>
                  <a:lnTo>
                    <a:pt x="156" y="173"/>
                  </a:lnTo>
                  <a:lnTo>
                    <a:pt x="163" y="155"/>
                  </a:lnTo>
                  <a:lnTo>
                    <a:pt x="165" y="134"/>
                  </a:lnTo>
                  <a:lnTo>
                    <a:pt x="163" y="134"/>
                  </a:lnTo>
                  <a:lnTo>
                    <a:pt x="157" y="134"/>
                  </a:lnTo>
                  <a:lnTo>
                    <a:pt x="149" y="135"/>
                  </a:lnTo>
                  <a:lnTo>
                    <a:pt x="140" y="137"/>
                  </a:lnTo>
                  <a:lnTo>
                    <a:pt x="129" y="142"/>
                  </a:lnTo>
                  <a:lnTo>
                    <a:pt x="118" y="150"/>
                  </a:lnTo>
                  <a:lnTo>
                    <a:pt x="107" y="162"/>
                  </a:lnTo>
                  <a:lnTo>
                    <a:pt x="99" y="178"/>
                  </a:lnTo>
                  <a:lnTo>
                    <a:pt x="93" y="201"/>
                  </a:lnTo>
                  <a:lnTo>
                    <a:pt x="93" y="83"/>
                  </a:lnTo>
                  <a:lnTo>
                    <a:pt x="95" y="83"/>
                  </a:lnTo>
                  <a:lnTo>
                    <a:pt x="101" y="83"/>
                  </a:lnTo>
                  <a:lnTo>
                    <a:pt x="110" y="81"/>
                  </a:lnTo>
                  <a:lnTo>
                    <a:pt x="122" y="77"/>
                  </a:lnTo>
                  <a:lnTo>
                    <a:pt x="134" y="73"/>
                  </a:lnTo>
                  <a:lnTo>
                    <a:pt x="147" y="65"/>
                  </a:lnTo>
                  <a:lnTo>
                    <a:pt x="157" y="54"/>
                  </a:lnTo>
                  <a:lnTo>
                    <a:pt x="167" y="41"/>
                  </a:lnTo>
                  <a:lnTo>
                    <a:pt x="174" y="23"/>
                  </a:lnTo>
                  <a:lnTo>
                    <a:pt x="175" y="0"/>
                  </a:lnTo>
                  <a:lnTo>
                    <a:pt x="174" y="0"/>
                  </a:lnTo>
                  <a:lnTo>
                    <a:pt x="167" y="0"/>
                  </a:lnTo>
                  <a:lnTo>
                    <a:pt x="157" y="2"/>
                  </a:lnTo>
                  <a:lnTo>
                    <a:pt x="145" y="4"/>
                  </a:lnTo>
                  <a:lnTo>
                    <a:pt x="133" y="10"/>
                  </a:lnTo>
                  <a:lnTo>
                    <a:pt x="120" y="19"/>
                  </a:lnTo>
                  <a:lnTo>
                    <a:pt x="107" y="33"/>
                  </a:lnTo>
                  <a:lnTo>
                    <a:pt x="97" y="52"/>
                  </a:lnTo>
                  <a:lnTo>
                    <a:pt x="87" y="77"/>
                  </a:lnTo>
                  <a:lnTo>
                    <a:pt x="87" y="75"/>
                  </a:lnTo>
                  <a:lnTo>
                    <a:pt x="85" y="68"/>
                  </a:lnTo>
                  <a:lnTo>
                    <a:pt x="80" y="58"/>
                  </a:lnTo>
                  <a:lnTo>
                    <a:pt x="75" y="46"/>
                  </a:lnTo>
                  <a:lnTo>
                    <a:pt x="66" y="33"/>
                  </a:lnTo>
                  <a:lnTo>
                    <a:pt x="55" y="21"/>
                  </a:lnTo>
                  <a:lnTo>
                    <a:pt x="40" y="10"/>
                  </a:lnTo>
                  <a:lnTo>
                    <a:pt x="22" y="3"/>
                  </a:lnTo>
                  <a:lnTo>
                    <a:pt x="0" y="0"/>
                  </a:lnTo>
                  <a:lnTo>
                    <a:pt x="1" y="3"/>
                  </a:lnTo>
                  <a:lnTo>
                    <a:pt x="1" y="10"/>
                  </a:lnTo>
                  <a:lnTo>
                    <a:pt x="4" y="18"/>
                  </a:lnTo>
                  <a:lnTo>
                    <a:pt x="6" y="30"/>
                  </a:lnTo>
                  <a:lnTo>
                    <a:pt x="12" y="42"/>
                  </a:lnTo>
                  <a:lnTo>
                    <a:pt x="20" y="54"/>
                  </a:lnTo>
                  <a:lnTo>
                    <a:pt x="31" y="65"/>
                  </a:lnTo>
                  <a:lnTo>
                    <a:pt x="44" y="75"/>
                  </a:lnTo>
                  <a:lnTo>
                    <a:pt x="62" y="81"/>
                  </a:lnTo>
                  <a:lnTo>
                    <a:pt x="82" y="83"/>
                  </a:lnTo>
                  <a:lnTo>
                    <a:pt x="82" y="238"/>
                  </a:lnTo>
                  <a:lnTo>
                    <a:pt x="82" y="235"/>
                  </a:lnTo>
                  <a:lnTo>
                    <a:pt x="80" y="228"/>
                  </a:lnTo>
                  <a:lnTo>
                    <a:pt x="78" y="217"/>
                  </a:lnTo>
                  <a:lnTo>
                    <a:pt x="72" y="207"/>
                  </a:lnTo>
                  <a:lnTo>
                    <a:pt x="66" y="196"/>
                  </a:lnTo>
                  <a:lnTo>
                    <a:pt x="55" y="185"/>
                  </a:lnTo>
                  <a:lnTo>
                    <a:pt x="40" y="178"/>
                  </a:lnTo>
                  <a:lnTo>
                    <a:pt x="21" y="176"/>
                  </a:lnTo>
                  <a:lnTo>
                    <a:pt x="21" y="178"/>
                  </a:lnTo>
                  <a:lnTo>
                    <a:pt x="22" y="185"/>
                  </a:lnTo>
                  <a:lnTo>
                    <a:pt x="24" y="195"/>
                  </a:lnTo>
                  <a:lnTo>
                    <a:pt x="28" y="205"/>
                  </a:lnTo>
                  <a:lnTo>
                    <a:pt x="33" y="217"/>
                  </a:lnTo>
                  <a:lnTo>
                    <a:pt x="41" y="230"/>
                  </a:lnTo>
                  <a:lnTo>
                    <a:pt x="52" y="239"/>
                  </a:lnTo>
                  <a:lnTo>
                    <a:pt x="66" y="246"/>
                  </a:lnTo>
                  <a:lnTo>
                    <a:pt x="82" y="247"/>
                  </a:lnTo>
                  <a:lnTo>
                    <a:pt x="82" y="402"/>
                  </a:lnTo>
                  <a:lnTo>
                    <a:pt x="93" y="402"/>
                  </a:lnTo>
                  <a:close/>
                </a:path>
              </a:pathLst>
            </a:custGeom>
            <a:solidFill>
              <a:srgbClr val="D7D7D7"/>
            </a:solidFill>
            <a:ln w="0">
              <a:solidFill>
                <a:srgbClr val="D7D7D7"/>
              </a:solidFill>
              <a:prstDash val="solid"/>
              <a:round/>
              <a:headEnd/>
              <a:tailEnd/>
            </a:ln>
          </p:spPr>
          <p:txBody>
            <a:bodyPr/>
            <a:lstStyle/>
            <a:p>
              <a:endParaRPr lang="zh-TW" altLang="en-US">
                <a:solidFill>
                  <a:srgbClr val="9BD3E5"/>
                </a:solidFill>
              </a:endParaRPr>
            </a:p>
          </p:txBody>
        </p:sp>
        <p:sp>
          <p:nvSpPr>
            <p:cNvPr id="1046" name="Freeform 22"/>
            <p:cNvSpPr>
              <a:spLocks/>
            </p:cNvSpPr>
            <p:nvPr/>
          </p:nvSpPr>
          <p:spPr bwMode="gray">
            <a:xfrm>
              <a:off x="2161" y="216"/>
              <a:ext cx="97" cy="373"/>
            </a:xfrm>
            <a:custGeom>
              <a:avLst/>
              <a:gdLst>
                <a:gd name="T0" fmla="*/ 52 w 97"/>
                <a:gd name="T1" fmla="*/ 237 h 373"/>
                <a:gd name="T2" fmla="*/ 59 w 97"/>
                <a:gd name="T3" fmla="*/ 237 h 373"/>
                <a:gd name="T4" fmla="*/ 74 w 97"/>
                <a:gd name="T5" fmla="*/ 232 h 373"/>
                <a:gd name="T6" fmla="*/ 90 w 97"/>
                <a:gd name="T7" fmla="*/ 218 h 373"/>
                <a:gd name="T8" fmla="*/ 97 w 97"/>
                <a:gd name="T9" fmla="*/ 193 h 373"/>
                <a:gd name="T10" fmla="*/ 89 w 97"/>
                <a:gd name="T11" fmla="*/ 193 h 373"/>
                <a:gd name="T12" fmla="*/ 71 w 97"/>
                <a:gd name="T13" fmla="*/ 197 h 373"/>
                <a:gd name="T14" fmla="*/ 56 w 97"/>
                <a:gd name="T15" fmla="*/ 215 h 373"/>
                <a:gd name="T16" fmla="*/ 52 w 97"/>
                <a:gd name="T17" fmla="*/ 147 h 373"/>
                <a:gd name="T18" fmla="*/ 59 w 97"/>
                <a:gd name="T19" fmla="*/ 147 h 373"/>
                <a:gd name="T20" fmla="*/ 74 w 97"/>
                <a:gd name="T21" fmla="*/ 141 h 373"/>
                <a:gd name="T22" fmla="*/ 90 w 97"/>
                <a:gd name="T23" fmla="*/ 128 h 373"/>
                <a:gd name="T24" fmla="*/ 97 w 97"/>
                <a:gd name="T25" fmla="*/ 102 h 373"/>
                <a:gd name="T26" fmla="*/ 89 w 97"/>
                <a:gd name="T27" fmla="*/ 102 h 373"/>
                <a:gd name="T28" fmla="*/ 71 w 97"/>
                <a:gd name="T29" fmla="*/ 109 h 373"/>
                <a:gd name="T30" fmla="*/ 56 w 97"/>
                <a:gd name="T31" fmla="*/ 126 h 373"/>
                <a:gd name="T32" fmla="*/ 52 w 97"/>
                <a:gd name="T33" fmla="*/ 46 h 373"/>
                <a:gd name="T34" fmla="*/ 51 w 97"/>
                <a:gd name="T35" fmla="*/ 37 h 373"/>
                <a:gd name="T36" fmla="*/ 45 w 97"/>
                <a:gd name="T37" fmla="*/ 23 h 373"/>
                <a:gd name="T38" fmla="*/ 32 w 97"/>
                <a:gd name="T39" fmla="*/ 6 h 373"/>
                <a:gd name="T40" fmla="*/ 6 w 97"/>
                <a:gd name="T41" fmla="*/ 0 h 373"/>
                <a:gd name="T42" fmla="*/ 8 w 97"/>
                <a:gd name="T43" fmla="*/ 9 h 373"/>
                <a:gd name="T44" fmla="*/ 16 w 97"/>
                <a:gd name="T45" fmla="*/ 27 h 373"/>
                <a:gd name="T46" fmla="*/ 33 w 97"/>
                <a:gd name="T47" fmla="*/ 43 h 373"/>
                <a:gd name="T48" fmla="*/ 45 w 97"/>
                <a:gd name="T49" fmla="*/ 113 h 373"/>
                <a:gd name="T50" fmla="*/ 45 w 97"/>
                <a:gd name="T51" fmla="*/ 106 h 373"/>
                <a:gd name="T52" fmla="*/ 40 w 97"/>
                <a:gd name="T53" fmla="*/ 90 h 373"/>
                <a:gd name="T54" fmla="*/ 27 w 97"/>
                <a:gd name="T55" fmla="*/ 75 h 373"/>
                <a:gd name="T56" fmla="*/ 1 w 97"/>
                <a:gd name="T57" fmla="*/ 67 h 373"/>
                <a:gd name="T58" fmla="*/ 0 w 97"/>
                <a:gd name="T59" fmla="*/ 75 h 373"/>
                <a:gd name="T60" fmla="*/ 2 w 97"/>
                <a:gd name="T61" fmla="*/ 91 h 373"/>
                <a:gd name="T62" fmla="*/ 14 w 97"/>
                <a:gd name="T63" fmla="*/ 109 h 373"/>
                <a:gd name="T64" fmla="*/ 45 w 97"/>
                <a:gd name="T65" fmla="*/ 118 h 373"/>
                <a:gd name="T66" fmla="*/ 45 w 97"/>
                <a:gd name="T67" fmla="*/ 207 h 373"/>
                <a:gd name="T68" fmla="*/ 43 w 97"/>
                <a:gd name="T69" fmla="*/ 195 h 373"/>
                <a:gd name="T70" fmla="*/ 33 w 97"/>
                <a:gd name="T71" fmla="*/ 182 h 373"/>
                <a:gd name="T72" fmla="*/ 12 w 97"/>
                <a:gd name="T73" fmla="*/ 175 h 373"/>
                <a:gd name="T74" fmla="*/ 10 w 97"/>
                <a:gd name="T75" fmla="*/ 182 h 373"/>
                <a:gd name="T76" fmla="*/ 13 w 97"/>
                <a:gd name="T77" fmla="*/ 197 h 373"/>
                <a:gd name="T78" fmla="*/ 29 w 97"/>
                <a:gd name="T79" fmla="*/ 211 h 373"/>
                <a:gd name="T80" fmla="*/ 45 w 97"/>
                <a:gd name="T8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7" h="373">
                  <a:moveTo>
                    <a:pt x="52" y="373"/>
                  </a:moveTo>
                  <a:lnTo>
                    <a:pt x="52" y="237"/>
                  </a:lnTo>
                  <a:lnTo>
                    <a:pt x="54" y="237"/>
                  </a:lnTo>
                  <a:lnTo>
                    <a:pt x="59" y="237"/>
                  </a:lnTo>
                  <a:lnTo>
                    <a:pt x="66" y="236"/>
                  </a:lnTo>
                  <a:lnTo>
                    <a:pt x="74" y="232"/>
                  </a:lnTo>
                  <a:lnTo>
                    <a:pt x="82" y="226"/>
                  </a:lnTo>
                  <a:lnTo>
                    <a:pt x="90" y="218"/>
                  </a:lnTo>
                  <a:lnTo>
                    <a:pt x="95" y="207"/>
                  </a:lnTo>
                  <a:lnTo>
                    <a:pt x="97" y="193"/>
                  </a:lnTo>
                  <a:lnTo>
                    <a:pt x="94" y="193"/>
                  </a:lnTo>
                  <a:lnTo>
                    <a:pt x="89" y="193"/>
                  </a:lnTo>
                  <a:lnTo>
                    <a:pt x="81" y="194"/>
                  </a:lnTo>
                  <a:lnTo>
                    <a:pt x="71" y="197"/>
                  </a:lnTo>
                  <a:lnTo>
                    <a:pt x="63" y="205"/>
                  </a:lnTo>
                  <a:lnTo>
                    <a:pt x="56" y="215"/>
                  </a:lnTo>
                  <a:lnTo>
                    <a:pt x="52" y="232"/>
                  </a:lnTo>
                  <a:lnTo>
                    <a:pt x="52" y="147"/>
                  </a:lnTo>
                  <a:lnTo>
                    <a:pt x="54" y="147"/>
                  </a:lnTo>
                  <a:lnTo>
                    <a:pt x="59" y="147"/>
                  </a:lnTo>
                  <a:lnTo>
                    <a:pt x="66" y="144"/>
                  </a:lnTo>
                  <a:lnTo>
                    <a:pt x="74" y="141"/>
                  </a:lnTo>
                  <a:lnTo>
                    <a:pt x="82" y="136"/>
                  </a:lnTo>
                  <a:lnTo>
                    <a:pt x="90" y="128"/>
                  </a:lnTo>
                  <a:lnTo>
                    <a:pt x="95" y="117"/>
                  </a:lnTo>
                  <a:lnTo>
                    <a:pt x="97" y="102"/>
                  </a:lnTo>
                  <a:lnTo>
                    <a:pt x="94" y="102"/>
                  </a:lnTo>
                  <a:lnTo>
                    <a:pt x="89" y="102"/>
                  </a:lnTo>
                  <a:lnTo>
                    <a:pt x="81" y="105"/>
                  </a:lnTo>
                  <a:lnTo>
                    <a:pt x="71" y="109"/>
                  </a:lnTo>
                  <a:lnTo>
                    <a:pt x="63" y="116"/>
                  </a:lnTo>
                  <a:lnTo>
                    <a:pt x="56" y="126"/>
                  </a:lnTo>
                  <a:lnTo>
                    <a:pt x="52" y="141"/>
                  </a:lnTo>
                  <a:lnTo>
                    <a:pt x="52" y="46"/>
                  </a:lnTo>
                  <a:lnTo>
                    <a:pt x="51" y="43"/>
                  </a:lnTo>
                  <a:lnTo>
                    <a:pt x="51" y="37"/>
                  </a:lnTo>
                  <a:lnTo>
                    <a:pt x="49" y="31"/>
                  </a:lnTo>
                  <a:lnTo>
                    <a:pt x="45" y="23"/>
                  </a:lnTo>
                  <a:lnTo>
                    <a:pt x="40" y="15"/>
                  </a:lnTo>
                  <a:lnTo>
                    <a:pt x="32" y="6"/>
                  </a:lnTo>
                  <a:lnTo>
                    <a:pt x="21" y="2"/>
                  </a:lnTo>
                  <a:lnTo>
                    <a:pt x="6" y="0"/>
                  </a:lnTo>
                  <a:lnTo>
                    <a:pt x="6" y="2"/>
                  </a:lnTo>
                  <a:lnTo>
                    <a:pt x="8" y="9"/>
                  </a:lnTo>
                  <a:lnTo>
                    <a:pt x="12" y="17"/>
                  </a:lnTo>
                  <a:lnTo>
                    <a:pt x="16" y="27"/>
                  </a:lnTo>
                  <a:lnTo>
                    <a:pt x="23" y="36"/>
                  </a:lnTo>
                  <a:lnTo>
                    <a:pt x="33" y="43"/>
                  </a:lnTo>
                  <a:lnTo>
                    <a:pt x="45" y="46"/>
                  </a:lnTo>
                  <a:lnTo>
                    <a:pt x="45" y="113"/>
                  </a:lnTo>
                  <a:lnTo>
                    <a:pt x="45" y="112"/>
                  </a:lnTo>
                  <a:lnTo>
                    <a:pt x="45" y="106"/>
                  </a:lnTo>
                  <a:lnTo>
                    <a:pt x="44" y="98"/>
                  </a:lnTo>
                  <a:lnTo>
                    <a:pt x="40" y="90"/>
                  </a:lnTo>
                  <a:lnTo>
                    <a:pt x="35" y="82"/>
                  </a:lnTo>
                  <a:lnTo>
                    <a:pt x="27" y="75"/>
                  </a:lnTo>
                  <a:lnTo>
                    <a:pt x="16" y="70"/>
                  </a:lnTo>
                  <a:lnTo>
                    <a:pt x="1" y="67"/>
                  </a:lnTo>
                  <a:lnTo>
                    <a:pt x="0" y="70"/>
                  </a:lnTo>
                  <a:lnTo>
                    <a:pt x="0" y="75"/>
                  </a:lnTo>
                  <a:lnTo>
                    <a:pt x="0" y="82"/>
                  </a:lnTo>
                  <a:lnTo>
                    <a:pt x="2" y="91"/>
                  </a:lnTo>
                  <a:lnTo>
                    <a:pt x="6" y="100"/>
                  </a:lnTo>
                  <a:lnTo>
                    <a:pt x="14" y="109"/>
                  </a:lnTo>
                  <a:lnTo>
                    <a:pt x="28" y="114"/>
                  </a:lnTo>
                  <a:lnTo>
                    <a:pt x="45" y="118"/>
                  </a:lnTo>
                  <a:lnTo>
                    <a:pt x="45" y="209"/>
                  </a:lnTo>
                  <a:lnTo>
                    <a:pt x="45" y="207"/>
                  </a:lnTo>
                  <a:lnTo>
                    <a:pt x="45" y="202"/>
                  </a:lnTo>
                  <a:lnTo>
                    <a:pt x="43" y="195"/>
                  </a:lnTo>
                  <a:lnTo>
                    <a:pt x="40" y="188"/>
                  </a:lnTo>
                  <a:lnTo>
                    <a:pt x="33" y="182"/>
                  </a:lnTo>
                  <a:lnTo>
                    <a:pt x="24" y="178"/>
                  </a:lnTo>
                  <a:lnTo>
                    <a:pt x="12" y="175"/>
                  </a:lnTo>
                  <a:lnTo>
                    <a:pt x="12" y="178"/>
                  </a:lnTo>
                  <a:lnTo>
                    <a:pt x="10" y="182"/>
                  </a:lnTo>
                  <a:lnTo>
                    <a:pt x="10" y="188"/>
                  </a:lnTo>
                  <a:lnTo>
                    <a:pt x="13" y="197"/>
                  </a:lnTo>
                  <a:lnTo>
                    <a:pt x="20" y="205"/>
                  </a:lnTo>
                  <a:lnTo>
                    <a:pt x="29" y="211"/>
                  </a:lnTo>
                  <a:lnTo>
                    <a:pt x="45" y="215"/>
                  </a:lnTo>
                  <a:lnTo>
                    <a:pt x="45" y="373"/>
                  </a:lnTo>
                  <a:lnTo>
                    <a:pt x="52" y="373"/>
                  </a:lnTo>
                  <a:close/>
                </a:path>
              </a:pathLst>
            </a:custGeom>
            <a:solidFill>
              <a:srgbClr val="D7D7D7"/>
            </a:solidFill>
            <a:ln w="0">
              <a:solidFill>
                <a:srgbClr val="D7D7D7"/>
              </a:solidFill>
              <a:prstDash val="solid"/>
              <a:round/>
              <a:headEnd/>
              <a:tailEnd/>
            </a:ln>
          </p:spPr>
          <p:txBody>
            <a:bodyPr/>
            <a:lstStyle/>
            <a:p>
              <a:endParaRPr lang="zh-TW" altLang="en-US">
                <a:solidFill>
                  <a:srgbClr val="9BD3E5"/>
                </a:solidFill>
              </a:endParaRPr>
            </a:p>
          </p:txBody>
        </p:sp>
        <p:sp>
          <p:nvSpPr>
            <p:cNvPr id="1047" name="Freeform 23"/>
            <p:cNvSpPr>
              <a:spLocks/>
            </p:cNvSpPr>
            <p:nvPr/>
          </p:nvSpPr>
          <p:spPr bwMode="gray">
            <a:xfrm>
              <a:off x="2708" y="216"/>
              <a:ext cx="97" cy="373"/>
            </a:xfrm>
            <a:custGeom>
              <a:avLst/>
              <a:gdLst>
                <a:gd name="T0" fmla="*/ 51 w 97"/>
                <a:gd name="T1" fmla="*/ 237 h 373"/>
                <a:gd name="T2" fmla="*/ 60 w 97"/>
                <a:gd name="T3" fmla="*/ 237 h 373"/>
                <a:gd name="T4" fmla="*/ 74 w 97"/>
                <a:gd name="T5" fmla="*/ 232 h 373"/>
                <a:gd name="T6" fmla="*/ 91 w 97"/>
                <a:gd name="T7" fmla="*/ 218 h 373"/>
                <a:gd name="T8" fmla="*/ 97 w 97"/>
                <a:gd name="T9" fmla="*/ 193 h 373"/>
                <a:gd name="T10" fmla="*/ 89 w 97"/>
                <a:gd name="T11" fmla="*/ 193 h 373"/>
                <a:gd name="T12" fmla="*/ 72 w 97"/>
                <a:gd name="T13" fmla="*/ 197 h 373"/>
                <a:gd name="T14" fmla="*/ 55 w 97"/>
                <a:gd name="T15" fmla="*/ 215 h 373"/>
                <a:gd name="T16" fmla="*/ 51 w 97"/>
                <a:gd name="T17" fmla="*/ 147 h 373"/>
                <a:gd name="T18" fmla="*/ 60 w 97"/>
                <a:gd name="T19" fmla="*/ 147 h 373"/>
                <a:gd name="T20" fmla="*/ 74 w 97"/>
                <a:gd name="T21" fmla="*/ 141 h 373"/>
                <a:gd name="T22" fmla="*/ 91 w 97"/>
                <a:gd name="T23" fmla="*/ 128 h 373"/>
                <a:gd name="T24" fmla="*/ 97 w 97"/>
                <a:gd name="T25" fmla="*/ 102 h 373"/>
                <a:gd name="T26" fmla="*/ 89 w 97"/>
                <a:gd name="T27" fmla="*/ 102 h 373"/>
                <a:gd name="T28" fmla="*/ 72 w 97"/>
                <a:gd name="T29" fmla="*/ 109 h 373"/>
                <a:gd name="T30" fmla="*/ 55 w 97"/>
                <a:gd name="T31" fmla="*/ 126 h 373"/>
                <a:gd name="T32" fmla="*/ 51 w 97"/>
                <a:gd name="T33" fmla="*/ 46 h 373"/>
                <a:gd name="T34" fmla="*/ 51 w 97"/>
                <a:gd name="T35" fmla="*/ 37 h 373"/>
                <a:gd name="T36" fmla="*/ 46 w 97"/>
                <a:gd name="T37" fmla="*/ 23 h 373"/>
                <a:gd name="T38" fmla="*/ 33 w 97"/>
                <a:gd name="T39" fmla="*/ 6 h 373"/>
                <a:gd name="T40" fmla="*/ 7 w 97"/>
                <a:gd name="T41" fmla="*/ 0 h 373"/>
                <a:gd name="T42" fmla="*/ 8 w 97"/>
                <a:gd name="T43" fmla="*/ 9 h 373"/>
                <a:gd name="T44" fmla="*/ 16 w 97"/>
                <a:gd name="T45" fmla="*/ 27 h 373"/>
                <a:gd name="T46" fmla="*/ 34 w 97"/>
                <a:gd name="T47" fmla="*/ 43 h 373"/>
                <a:gd name="T48" fmla="*/ 46 w 97"/>
                <a:gd name="T49" fmla="*/ 113 h 373"/>
                <a:gd name="T50" fmla="*/ 46 w 97"/>
                <a:gd name="T51" fmla="*/ 106 h 373"/>
                <a:gd name="T52" fmla="*/ 41 w 97"/>
                <a:gd name="T53" fmla="*/ 90 h 373"/>
                <a:gd name="T54" fmla="*/ 27 w 97"/>
                <a:gd name="T55" fmla="*/ 75 h 373"/>
                <a:gd name="T56" fmla="*/ 0 w 97"/>
                <a:gd name="T57" fmla="*/ 67 h 373"/>
                <a:gd name="T58" fmla="*/ 0 w 97"/>
                <a:gd name="T59" fmla="*/ 75 h 373"/>
                <a:gd name="T60" fmla="*/ 3 w 97"/>
                <a:gd name="T61" fmla="*/ 91 h 373"/>
                <a:gd name="T62" fmla="*/ 15 w 97"/>
                <a:gd name="T63" fmla="*/ 109 h 373"/>
                <a:gd name="T64" fmla="*/ 46 w 97"/>
                <a:gd name="T65" fmla="*/ 118 h 373"/>
                <a:gd name="T66" fmla="*/ 46 w 97"/>
                <a:gd name="T67" fmla="*/ 207 h 373"/>
                <a:gd name="T68" fmla="*/ 43 w 97"/>
                <a:gd name="T69" fmla="*/ 195 h 373"/>
                <a:gd name="T70" fmla="*/ 34 w 97"/>
                <a:gd name="T71" fmla="*/ 182 h 373"/>
                <a:gd name="T72" fmla="*/ 12 w 97"/>
                <a:gd name="T73" fmla="*/ 175 h 373"/>
                <a:gd name="T74" fmla="*/ 11 w 97"/>
                <a:gd name="T75" fmla="*/ 182 h 373"/>
                <a:gd name="T76" fmla="*/ 14 w 97"/>
                <a:gd name="T77" fmla="*/ 197 h 373"/>
                <a:gd name="T78" fmla="*/ 30 w 97"/>
                <a:gd name="T79" fmla="*/ 211 h 373"/>
                <a:gd name="T80" fmla="*/ 46 w 97"/>
                <a:gd name="T8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7" h="373">
                  <a:moveTo>
                    <a:pt x="51" y="373"/>
                  </a:moveTo>
                  <a:lnTo>
                    <a:pt x="51" y="237"/>
                  </a:lnTo>
                  <a:lnTo>
                    <a:pt x="54" y="237"/>
                  </a:lnTo>
                  <a:lnTo>
                    <a:pt x="60" y="237"/>
                  </a:lnTo>
                  <a:lnTo>
                    <a:pt x="66" y="236"/>
                  </a:lnTo>
                  <a:lnTo>
                    <a:pt x="74" y="232"/>
                  </a:lnTo>
                  <a:lnTo>
                    <a:pt x="82" y="226"/>
                  </a:lnTo>
                  <a:lnTo>
                    <a:pt x="91" y="218"/>
                  </a:lnTo>
                  <a:lnTo>
                    <a:pt x="95" y="207"/>
                  </a:lnTo>
                  <a:lnTo>
                    <a:pt x="97" y="193"/>
                  </a:lnTo>
                  <a:lnTo>
                    <a:pt x="95" y="193"/>
                  </a:lnTo>
                  <a:lnTo>
                    <a:pt x="89" y="193"/>
                  </a:lnTo>
                  <a:lnTo>
                    <a:pt x="81" y="194"/>
                  </a:lnTo>
                  <a:lnTo>
                    <a:pt x="72" y="197"/>
                  </a:lnTo>
                  <a:lnTo>
                    <a:pt x="64" y="205"/>
                  </a:lnTo>
                  <a:lnTo>
                    <a:pt x="55" y="215"/>
                  </a:lnTo>
                  <a:lnTo>
                    <a:pt x="51" y="232"/>
                  </a:lnTo>
                  <a:lnTo>
                    <a:pt x="51" y="147"/>
                  </a:lnTo>
                  <a:lnTo>
                    <a:pt x="54" y="147"/>
                  </a:lnTo>
                  <a:lnTo>
                    <a:pt x="60" y="147"/>
                  </a:lnTo>
                  <a:lnTo>
                    <a:pt x="66" y="144"/>
                  </a:lnTo>
                  <a:lnTo>
                    <a:pt x="74" y="141"/>
                  </a:lnTo>
                  <a:lnTo>
                    <a:pt x="82" y="136"/>
                  </a:lnTo>
                  <a:lnTo>
                    <a:pt x="91" y="128"/>
                  </a:lnTo>
                  <a:lnTo>
                    <a:pt x="95" y="117"/>
                  </a:lnTo>
                  <a:lnTo>
                    <a:pt x="97" y="102"/>
                  </a:lnTo>
                  <a:lnTo>
                    <a:pt x="95" y="102"/>
                  </a:lnTo>
                  <a:lnTo>
                    <a:pt x="89" y="102"/>
                  </a:lnTo>
                  <a:lnTo>
                    <a:pt x="81" y="105"/>
                  </a:lnTo>
                  <a:lnTo>
                    <a:pt x="72" y="109"/>
                  </a:lnTo>
                  <a:lnTo>
                    <a:pt x="64" y="116"/>
                  </a:lnTo>
                  <a:lnTo>
                    <a:pt x="55" y="126"/>
                  </a:lnTo>
                  <a:lnTo>
                    <a:pt x="51" y="141"/>
                  </a:lnTo>
                  <a:lnTo>
                    <a:pt x="51" y="46"/>
                  </a:lnTo>
                  <a:lnTo>
                    <a:pt x="51" y="43"/>
                  </a:lnTo>
                  <a:lnTo>
                    <a:pt x="51" y="37"/>
                  </a:lnTo>
                  <a:lnTo>
                    <a:pt x="49" y="31"/>
                  </a:lnTo>
                  <a:lnTo>
                    <a:pt x="46" y="23"/>
                  </a:lnTo>
                  <a:lnTo>
                    <a:pt x="41" y="15"/>
                  </a:lnTo>
                  <a:lnTo>
                    <a:pt x="33" y="6"/>
                  </a:lnTo>
                  <a:lnTo>
                    <a:pt x="22" y="2"/>
                  </a:lnTo>
                  <a:lnTo>
                    <a:pt x="7" y="0"/>
                  </a:lnTo>
                  <a:lnTo>
                    <a:pt x="7" y="2"/>
                  </a:lnTo>
                  <a:lnTo>
                    <a:pt x="8" y="9"/>
                  </a:lnTo>
                  <a:lnTo>
                    <a:pt x="11" y="17"/>
                  </a:lnTo>
                  <a:lnTo>
                    <a:pt x="16" y="27"/>
                  </a:lnTo>
                  <a:lnTo>
                    <a:pt x="23" y="36"/>
                  </a:lnTo>
                  <a:lnTo>
                    <a:pt x="34" y="43"/>
                  </a:lnTo>
                  <a:lnTo>
                    <a:pt x="46" y="46"/>
                  </a:lnTo>
                  <a:lnTo>
                    <a:pt x="46" y="113"/>
                  </a:lnTo>
                  <a:lnTo>
                    <a:pt x="46" y="112"/>
                  </a:lnTo>
                  <a:lnTo>
                    <a:pt x="46" y="106"/>
                  </a:lnTo>
                  <a:lnTo>
                    <a:pt x="43" y="98"/>
                  </a:lnTo>
                  <a:lnTo>
                    <a:pt x="41" y="90"/>
                  </a:lnTo>
                  <a:lnTo>
                    <a:pt x="35" y="82"/>
                  </a:lnTo>
                  <a:lnTo>
                    <a:pt x="27" y="75"/>
                  </a:lnTo>
                  <a:lnTo>
                    <a:pt x="16" y="70"/>
                  </a:lnTo>
                  <a:lnTo>
                    <a:pt x="0" y="67"/>
                  </a:lnTo>
                  <a:lnTo>
                    <a:pt x="0" y="70"/>
                  </a:lnTo>
                  <a:lnTo>
                    <a:pt x="0" y="75"/>
                  </a:lnTo>
                  <a:lnTo>
                    <a:pt x="0" y="82"/>
                  </a:lnTo>
                  <a:lnTo>
                    <a:pt x="3" y="91"/>
                  </a:lnTo>
                  <a:lnTo>
                    <a:pt x="7" y="100"/>
                  </a:lnTo>
                  <a:lnTo>
                    <a:pt x="15" y="109"/>
                  </a:lnTo>
                  <a:lnTo>
                    <a:pt x="28" y="114"/>
                  </a:lnTo>
                  <a:lnTo>
                    <a:pt x="46" y="118"/>
                  </a:lnTo>
                  <a:lnTo>
                    <a:pt x="46" y="209"/>
                  </a:lnTo>
                  <a:lnTo>
                    <a:pt x="46" y="207"/>
                  </a:lnTo>
                  <a:lnTo>
                    <a:pt x="45" y="202"/>
                  </a:lnTo>
                  <a:lnTo>
                    <a:pt x="43" y="195"/>
                  </a:lnTo>
                  <a:lnTo>
                    <a:pt x="39" y="188"/>
                  </a:lnTo>
                  <a:lnTo>
                    <a:pt x="34" y="182"/>
                  </a:lnTo>
                  <a:lnTo>
                    <a:pt x="24" y="178"/>
                  </a:lnTo>
                  <a:lnTo>
                    <a:pt x="12" y="175"/>
                  </a:lnTo>
                  <a:lnTo>
                    <a:pt x="12" y="178"/>
                  </a:lnTo>
                  <a:lnTo>
                    <a:pt x="11" y="182"/>
                  </a:lnTo>
                  <a:lnTo>
                    <a:pt x="11" y="188"/>
                  </a:lnTo>
                  <a:lnTo>
                    <a:pt x="14" y="197"/>
                  </a:lnTo>
                  <a:lnTo>
                    <a:pt x="19" y="205"/>
                  </a:lnTo>
                  <a:lnTo>
                    <a:pt x="30" y="211"/>
                  </a:lnTo>
                  <a:lnTo>
                    <a:pt x="46" y="215"/>
                  </a:lnTo>
                  <a:lnTo>
                    <a:pt x="46" y="373"/>
                  </a:lnTo>
                  <a:lnTo>
                    <a:pt x="51" y="373"/>
                  </a:lnTo>
                  <a:close/>
                </a:path>
              </a:pathLst>
            </a:custGeom>
            <a:solidFill>
              <a:srgbClr val="D7D7D7"/>
            </a:solidFill>
            <a:ln w="0">
              <a:solidFill>
                <a:srgbClr val="D7D7D7"/>
              </a:solidFill>
              <a:prstDash val="solid"/>
              <a:round/>
              <a:headEnd/>
              <a:tailEnd/>
            </a:ln>
          </p:spPr>
          <p:txBody>
            <a:bodyPr/>
            <a:lstStyle/>
            <a:p>
              <a:endParaRPr lang="zh-TW" altLang="en-US">
                <a:solidFill>
                  <a:srgbClr val="9BD3E5"/>
                </a:solidFill>
              </a:endParaRPr>
            </a:p>
          </p:txBody>
        </p:sp>
      </p:grpSp>
      <p:sp>
        <p:nvSpPr>
          <p:cNvPr id="1027" name="Rectangle 3"/>
          <p:cNvSpPr>
            <a:spLocks noGrp="1" noChangeArrowheads="1"/>
          </p:cNvSpPr>
          <p:nvPr>
            <p:ph type="body" idx="1"/>
          </p:nvPr>
        </p:nvSpPr>
        <p:spPr bwMode="gray">
          <a:xfrm>
            <a:off x="457200" y="1268761"/>
            <a:ext cx="8229600" cy="5041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smtClean="0"/>
              <a:t>按一下此處編輯母版文本樣式</a:t>
            </a:r>
          </a:p>
          <a:p>
            <a:pPr lvl="1"/>
            <a:r>
              <a:rPr lang="zh-CN" altLang="en-US" dirty="0" smtClean="0"/>
              <a:t>第二級</a:t>
            </a:r>
          </a:p>
          <a:p>
            <a:pPr lvl="2"/>
            <a:r>
              <a:rPr lang="zh-CN" altLang="en-US" dirty="0" smtClean="0"/>
              <a:t>第三級</a:t>
            </a:r>
          </a:p>
          <a:p>
            <a:pPr lvl="3"/>
            <a:r>
              <a:rPr lang="zh-CN" altLang="en-US" dirty="0" smtClean="0"/>
              <a:t>第四級</a:t>
            </a:r>
          </a:p>
          <a:p>
            <a:pPr lvl="4"/>
            <a:r>
              <a:rPr lang="zh-CN" altLang="en-US" dirty="0" smtClean="0"/>
              <a:t>第五級</a:t>
            </a:r>
          </a:p>
        </p:txBody>
      </p:sp>
      <p:sp>
        <p:nvSpPr>
          <p:cNvPr id="1028" name="Rectangle 4"/>
          <p:cNvSpPr>
            <a:spLocks noGrp="1" noChangeArrowheads="1"/>
          </p:cNvSpPr>
          <p:nvPr>
            <p:ph type="dt" sz="half" idx="2"/>
          </p:nvPr>
        </p:nvSpPr>
        <p:spPr bwMode="gray">
          <a:xfrm>
            <a:off x="3048000" y="6564709"/>
            <a:ext cx="1712913"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000">
                <a:solidFill>
                  <a:srgbClr val="FFFFFF"/>
                </a:solidFill>
                <a:ea typeface="宋体" pitchFamily="2" charset="-122"/>
              </a:defRPr>
            </a:lvl1pPr>
          </a:lstStyle>
          <a:p>
            <a:endParaRPr lang="en-US" altLang="zh-CN" dirty="0"/>
          </a:p>
        </p:txBody>
      </p:sp>
      <p:sp>
        <p:nvSpPr>
          <p:cNvPr id="1029" name="Rectangle 5"/>
          <p:cNvSpPr>
            <a:spLocks noGrp="1" noChangeArrowheads="1"/>
          </p:cNvSpPr>
          <p:nvPr>
            <p:ph type="ftr" sz="quarter" idx="3"/>
          </p:nvPr>
        </p:nvSpPr>
        <p:spPr bwMode="gray">
          <a:xfrm>
            <a:off x="4830763" y="6575822"/>
            <a:ext cx="2311400" cy="29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a:solidFill>
                  <a:srgbClr val="FFFFFF"/>
                </a:solidFill>
                <a:ea typeface="宋体" pitchFamily="2" charset="-122"/>
              </a:defRPr>
            </a:lvl1pPr>
          </a:lstStyle>
          <a:p>
            <a:endParaRPr lang="en-US" altLang="zh-CN" dirty="0"/>
          </a:p>
        </p:txBody>
      </p:sp>
      <p:sp>
        <p:nvSpPr>
          <p:cNvPr id="1030" name="Rectangle 6"/>
          <p:cNvSpPr>
            <a:spLocks noGrp="1" noChangeArrowheads="1"/>
          </p:cNvSpPr>
          <p:nvPr>
            <p:ph type="sldNum" sz="quarter" idx="4"/>
          </p:nvPr>
        </p:nvSpPr>
        <p:spPr bwMode="gray">
          <a:xfrm>
            <a:off x="7116763" y="6575822"/>
            <a:ext cx="1616075" cy="29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solidFill>
                  <a:srgbClr val="FFFFFF"/>
                </a:solidFill>
                <a:ea typeface="宋体" pitchFamily="2" charset="-122"/>
              </a:defRPr>
            </a:lvl1pPr>
          </a:lstStyle>
          <a:p>
            <a:fld id="{5C4AA103-0F8D-4925-B218-37303C7E835A}" type="slidenum">
              <a:rPr lang="zh-CN" altLang="en-US" smtClean="0"/>
              <a:pPr/>
              <a:t>‹#›</a:t>
            </a:fld>
            <a:endParaRPr lang="en-US" altLang="zh-CN" dirty="0"/>
          </a:p>
        </p:txBody>
      </p:sp>
      <p:sp>
        <p:nvSpPr>
          <p:cNvPr id="1061" name="Text Box 37"/>
          <p:cNvSpPr txBox="1">
            <a:spLocks noChangeArrowheads="1"/>
          </p:cNvSpPr>
          <p:nvPr/>
        </p:nvSpPr>
        <p:spPr bwMode="gray">
          <a:xfrm>
            <a:off x="144463" y="6537219"/>
            <a:ext cx="102463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100" i="1" dirty="0" smtClean="0">
                <a:solidFill>
                  <a:srgbClr val="FFFFFF"/>
                </a:solidFill>
                <a:latin typeface="Times New Roman" pitchFamily="18" charset="0"/>
                <a:ea typeface="宋体" pitchFamily="2" charset="-122"/>
              </a:rPr>
              <a:t>http://taibif.tw</a:t>
            </a:r>
            <a:endParaRPr lang="en-US" altLang="zh-CN" sz="1100" i="1" dirty="0">
              <a:solidFill>
                <a:srgbClr val="FFFFFF"/>
              </a:solidFill>
              <a:latin typeface="Times New Roman" pitchFamily="18" charset="0"/>
              <a:ea typeface="宋体" pitchFamily="2" charset="-122"/>
            </a:endParaRPr>
          </a:p>
        </p:txBody>
      </p:sp>
      <p:sp>
        <p:nvSpPr>
          <p:cNvPr id="1060" name="Rectangle 36"/>
          <p:cNvSpPr>
            <a:spLocks noChangeArrowheads="1"/>
          </p:cNvSpPr>
          <p:nvPr/>
        </p:nvSpPr>
        <p:spPr bwMode="gray">
          <a:xfrm>
            <a:off x="7031262" y="454025"/>
            <a:ext cx="534988" cy="546100"/>
          </a:xfrm>
          <a:prstGeom prst="rect">
            <a:avLst/>
          </a:prstGeom>
          <a:solidFill>
            <a:srgbClr val="FFC000">
              <a:alpha val="29804"/>
            </a:srgbClr>
          </a:solidFill>
          <a:ln w="9525">
            <a:solidFill>
              <a:srgbClr val="FFFFFF"/>
            </a:solidFill>
            <a:miter lim="800000"/>
            <a:headEnd/>
            <a:tailEnd/>
          </a:ln>
          <a:effectLst/>
        </p:spPr>
        <p:txBody>
          <a:bodyPr wrap="none" anchor="ctr"/>
          <a:lstStyle/>
          <a:p>
            <a:endParaRPr lang="zh-TW" altLang="en-US">
              <a:solidFill>
                <a:srgbClr val="9BD3E5"/>
              </a:solidFill>
            </a:endParaRPr>
          </a:p>
        </p:txBody>
      </p:sp>
      <p:pic>
        <p:nvPicPr>
          <p:cNvPr id="3074" name="Picture 2" descr="C:\Users\Elisha\Pictures\Satyrium tanakai 田中洒灰蝶 田中烏小灰蝶.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3054"/>
          <a:stretch/>
        </p:blipFill>
        <p:spPr bwMode="auto">
          <a:xfrm>
            <a:off x="7655066" y="454025"/>
            <a:ext cx="548388" cy="546100"/>
          </a:xfrm>
          <a:prstGeom prst="rect">
            <a:avLst/>
          </a:prstGeom>
          <a:noFill/>
          <a:ln>
            <a:solidFill>
              <a:srgbClr val="FFFFFF"/>
            </a:solidFill>
          </a:ln>
          <a:extLst>
            <a:ext uri="{909E8E84-426E-40DD-AFC4-6F175D3DCCD1}">
              <a14:hiddenFill xmlns:a14="http://schemas.microsoft.com/office/drawing/2010/main">
                <a:solidFill>
                  <a:srgbClr val="FFFFFF"/>
                </a:solidFill>
              </a14:hiddenFill>
            </a:ext>
          </a:extLst>
        </p:spPr>
      </p:pic>
      <p:pic>
        <p:nvPicPr>
          <p:cNvPr id="3075" name="Picture 3" descr="C:\Users\Elisha\Pictures\短腹幽蟌.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6289" t="3776" r="3476" b="9155"/>
          <a:stretch/>
        </p:blipFill>
        <p:spPr bwMode="auto">
          <a:xfrm>
            <a:off x="8287448" y="458203"/>
            <a:ext cx="573133" cy="551447"/>
          </a:xfrm>
          <a:prstGeom prst="rect">
            <a:avLst/>
          </a:prstGeom>
          <a:noFill/>
          <a:ln>
            <a:solidFill>
              <a:srgbClr val="FFFFFF"/>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8537411"/>
      </p:ext>
    </p:extLst>
  </p:cSld>
  <p:clrMap bg1="dk2" tx1="lt1" bg2="dk1" tx2="lt2" accent1="accent1" accent2="accent2" accent3="accent3" accent4="accent4" accent5="accent5" accent6="accent6" hlink="hlink" folHlink="folHlink"/>
  <p:sldLayoutIdLst>
    <p:sldLayoutId id="2147483662" r:id="rId1"/>
    <p:sldLayoutId id="2147483665" r:id="rId2"/>
  </p:sldLayoutIdLst>
  <p:timing>
    <p:tnLst>
      <p:par>
        <p:cTn id="1" dur="indefinite" restart="never" nodeType="tmRoot"/>
      </p:par>
    </p:tnLst>
  </p:timing>
  <p:hf hdr="0" ftr="0" dt="0"/>
  <p:txStyles>
    <p:titleStyle>
      <a:lvl1pPr algn="l" rtl="0" fontAlgn="base">
        <a:spcBef>
          <a:spcPct val="0"/>
        </a:spcBef>
        <a:spcAft>
          <a:spcPct val="0"/>
        </a:spcAft>
        <a:defRPr sz="3600" b="1">
          <a:solidFill>
            <a:srgbClr val="FFFFFF"/>
          </a:solidFill>
          <a:latin typeface="新細明體" pitchFamily="18" charset="-120"/>
          <a:ea typeface="新細明體" pitchFamily="18" charset="-120"/>
          <a:cs typeface="+mj-cs"/>
        </a:defRPr>
      </a:lvl1pPr>
      <a:lvl2pPr algn="l" rtl="0" fontAlgn="base">
        <a:spcBef>
          <a:spcPct val="0"/>
        </a:spcBef>
        <a:spcAft>
          <a:spcPct val="0"/>
        </a:spcAft>
        <a:defRPr sz="4400" b="1">
          <a:solidFill>
            <a:srgbClr val="FFFFFF"/>
          </a:solidFill>
          <a:latin typeface="Arial" pitchFamily="34" charset="0"/>
        </a:defRPr>
      </a:lvl2pPr>
      <a:lvl3pPr algn="l" rtl="0" fontAlgn="base">
        <a:spcBef>
          <a:spcPct val="0"/>
        </a:spcBef>
        <a:spcAft>
          <a:spcPct val="0"/>
        </a:spcAft>
        <a:defRPr sz="4400" b="1">
          <a:solidFill>
            <a:srgbClr val="FFFFFF"/>
          </a:solidFill>
          <a:latin typeface="Arial" pitchFamily="34" charset="0"/>
        </a:defRPr>
      </a:lvl3pPr>
      <a:lvl4pPr algn="l" rtl="0" fontAlgn="base">
        <a:spcBef>
          <a:spcPct val="0"/>
        </a:spcBef>
        <a:spcAft>
          <a:spcPct val="0"/>
        </a:spcAft>
        <a:defRPr sz="4400" b="1">
          <a:solidFill>
            <a:srgbClr val="FFFFFF"/>
          </a:solidFill>
          <a:latin typeface="Arial" pitchFamily="34" charset="0"/>
        </a:defRPr>
      </a:lvl4pPr>
      <a:lvl5pPr algn="l" rtl="0" fontAlgn="base">
        <a:spcBef>
          <a:spcPct val="0"/>
        </a:spcBef>
        <a:spcAft>
          <a:spcPct val="0"/>
        </a:spcAft>
        <a:defRPr sz="4400" b="1">
          <a:solidFill>
            <a:srgbClr val="FFFFFF"/>
          </a:solidFill>
          <a:latin typeface="Arial" pitchFamily="34" charset="0"/>
        </a:defRPr>
      </a:lvl5pPr>
      <a:lvl6pPr marL="457200" algn="l" rtl="0" fontAlgn="base">
        <a:spcBef>
          <a:spcPct val="0"/>
        </a:spcBef>
        <a:spcAft>
          <a:spcPct val="0"/>
        </a:spcAft>
        <a:defRPr sz="4400" b="1">
          <a:solidFill>
            <a:srgbClr val="FFFFFF"/>
          </a:solidFill>
          <a:latin typeface="Arial" pitchFamily="34" charset="0"/>
        </a:defRPr>
      </a:lvl6pPr>
      <a:lvl7pPr marL="914400" algn="l" rtl="0" fontAlgn="base">
        <a:spcBef>
          <a:spcPct val="0"/>
        </a:spcBef>
        <a:spcAft>
          <a:spcPct val="0"/>
        </a:spcAft>
        <a:defRPr sz="4400" b="1">
          <a:solidFill>
            <a:srgbClr val="FFFFFF"/>
          </a:solidFill>
          <a:latin typeface="Arial" pitchFamily="34" charset="0"/>
        </a:defRPr>
      </a:lvl7pPr>
      <a:lvl8pPr marL="1371600" algn="l" rtl="0" fontAlgn="base">
        <a:spcBef>
          <a:spcPct val="0"/>
        </a:spcBef>
        <a:spcAft>
          <a:spcPct val="0"/>
        </a:spcAft>
        <a:defRPr sz="4400" b="1">
          <a:solidFill>
            <a:srgbClr val="FFFFFF"/>
          </a:solidFill>
          <a:latin typeface="Arial" pitchFamily="34" charset="0"/>
        </a:defRPr>
      </a:lvl8pPr>
      <a:lvl9pPr marL="1828800" algn="l" rtl="0" fontAlgn="base">
        <a:spcBef>
          <a:spcPct val="0"/>
        </a:spcBef>
        <a:spcAft>
          <a:spcPct val="0"/>
        </a:spcAft>
        <a:defRPr sz="4400" b="1">
          <a:solidFill>
            <a:srgbClr val="FFFFFF"/>
          </a:solidFill>
          <a:latin typeface="Arial" pitchFamily="34" charset="0"/>
        </a:defRPr>
      </a:lvl9pPr>
    </p:titleStyle>
    <p:bodyStyle>
      <a:lvl1pPr marL="342900" indent="-342900" algn="l" rtl="0" fontAlgn="base">
        <a:spcBef>
          <a:spcPct val="20000"/>
        </a:spcBef>
        <a:spcAft>
          <a:spcPct val="0"/>
        </a:spcAft>
        <a:buChar char="•"/>
        <a:defRPr sz="3200">
          <a:solidFill>
            <a:srgbClr val="000000"/>
          </a:solidFill>
          <a:latin typeface="新細明體" pitchFamily="18" charset="-120"/>
          <a:ea typeface="新細明體" pitchFamily="18" charset="-120"/>
          <a:cs typeface="+mn-cs"/>
        </a:defRPr>
      </a:lvl1pPr>
      <a:lvl2pPr marL="742950" indent="-285750" algn="l" rtl="0" fontAlgn="base">
        <a:spcBef>
          <a:spcPct val="20000"/>
        </a:spcBef>
        <a:spcAft>
          <a:spcPct val="0"/>
        </a:spcAft>
        <a:buChar char="–"/>
        <a:defRPr sz="2800">
          <a:solidFill>
            <a:srgbClr val="000000"/>
          </a:solidFill>
          <a:latin typeface="新細明體" pitchFamily="18" charset="-120"/>
          <a:ea typeface="新細明體" pitchFamily="18" charset="-120"/>
        </a:defRPr>
      </a:lvl2pPr>
      <a:lvl3pPr marL="1143000" indent="-228600" algn="l" rtl="0" fontAlgn="base">
        <a:spcBef>
          <a:spcPct val="20000"/>
        </a:spcBef>
        <a:spcAft>
          <a:spcPct val="0"/>
        </a:spcAft>
        <a:buChar char="•"/>
        <a:defRPr sz="2400">
          <a:solidFill>
            <a:srgbClr val="000000"/>
          </a:solidFill>
          <a:latin typeface="新細明體" pitchFamily="18" charset="-120"/>
          <a:ea typeface="新細明體" pitchFamily="18" charset="-120"/>
        </a:defRPr>
      </a:lvl3pPr>
      <a:lvl4pPr marL="1600200" indent="-228600" algn="l" rtl="0" fontAlgn="base">
        <a:spcBef>
          <a:spcPct val="20000"/>
        </a:spcBef>
        <a:spcAft>
          <a:spcPct val="0"/>
        </a:spcAft>
        <a:buChar char="–"/>
        <a:defRPr sz="2000">
          <a:solidFill>
            <a:srgbClr val="000000"/>
          </a:solidFill>
          <a:latin typeface="新細明體" pitchFamily="18" charset="-120"/>
          <a:ea typeface="新細明體" pitchFamily="18" charset="-120"/>
        </a:defRPr>
      </a:lvl4pPr>
      <a:lvl5pPr marL="2057400" indent="-228600" algn="l" rtl="0" fontAlgn="base">
        <a:spcBef>
          <a:spcPct val="20000"/>
        </a:spcBef>
        <a:spcAft>
          <a:spcPct val="0"/>
        </a:spcAft>
        <a:buChar char="»"/>
        <a:defRPr sz="2000">
          <a:solidFill>
            <a:srgbClr val="000000"/>
          </a:solidFill>
          <a:latin typeface="新細明體" pitchFamily="18" charset="-120"/>
          <a:ea typeface="新細明體" pitchFamily="18" charset="-120"/>
        </a:defRPr>
      </a:lvl5pPr>
      <a:lvl6pPr marL="2514600" indent="-228600" algn="l" rtl="0" fontAlgn="base">
        <a:spcBef>
          <a:spcPct val="20000"/>
        </a:spcBef>
        <a:spcAft>
          <a:spcPct val="0"/>
        </a:spcAft>
        <a:buChar char="»"/>
        <a:defRPr sz="2000">
          <a:solidFill>
            <a:srgbClr val="000000"/>
          </a:solidFill>
          <a:latin typeface="+mn-lt"/>
        </a:defRPr>
      </a:lvl6pPr>
      <a:lvl7pPr marL="2971800" indent="-228600" algn="l" rtl="0" fontAlgn="base">
        <a:spcBef>
          <a:spcPct val="20000"/>
        </a:spcBef>
        <a:spcAft>
          <a:spcPct val="0"/>
        </a:spcAft>
        <a:buChar char="»"/>
        <a:defRPr sz="2000">
          <a:solidFill>
            <a:srgbClr val="000000"/>
          </a:solidFill>
          <a:latin typeface="+mn-lt"/>
        </a:defRPr>
      </a:lvl7pPr>
      <a:lvl8pPr marL="3429000" indent="-228600" algn="l" rtl="0" fontAlgn="base">
        <a:spcBef>
          <a:spcPct val="20000"/>
        </a:spcBef>
        <a:spcAft>
          <a:spcPct val="0"/>
        </a:spcAft>
        <a:buChar char="»"/>
        <a:defRPr sz="2000">
          <a:solidFill>
            <a:srgbClr val="000000"/>
          </a:solidFill>
          <a:latin typeface="+mn-lt"/>
        </a:defRPr>
      </a:lvl8pPr>
      <a:lvl9pPr marL="3886200" indent="-228600" algn="l" rtl="0" fontAlgn="base">
        <a:spcBef>
          <a:spcPct val="20000"/>
        </a:spcBef>
        <a:spcAft>
          <a:spcPct val="0"/>
        </a:spcAft>
        <a:buChar char="»"/>
        <a:defRPr sz="2000">
          <a:solidFill>
            <a:srgbClr val="000000"/>
          </a:solidFill>
          <a:latin typeface="+mn-lt"/>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7" name="Freeform 28"/>
          <p:cNvSpPr>
            <a:spLocks/>
          </p:cNvSpPr>
          <p:nvPr/>
        </p:nvSpPr>
        <p:spPr bwMode="gray">
          <a:xfrm>
            <a:off x="92075" y="292274"/>
            <a:ext cx="8955088" cy="816769"/>
          </a:xfrm>
          <a:custGeom>
            <a:avLst/>
            <a:gdLst>
              <a:gd name="T0" fmla="*/ 5446 w 5446"/>
              <a:gd name="T1" fmla="*/ 0 h 531"/>
              <a:gd name="T2" fmla="*/ 0 w 5446"/>
              <a:gd name="T3" fmla="*/ 0 h 531"/>
              <a:gd name="T4" fmla="*/ 2 w 5446"/>
              <a:gd name="T5" fmla="*/ 470 h 531"/>
              <a:gd name="T6" fmla="*/ 4078 w 5446"/>
              <a:gd name="T7" fmla="*/ 474 h 531"/>
              <a:gd name="T8" fmla="*/ 4178 w 5446"/>
              <a:gd name="T9" fmla="*/ 527 h 531"/>
              <a:gd name="T10" fmla="*/ 5446 w 5446"/>
              <a:gd name="T11" fmla="*/ 531 h 531"/>
              <a:gd name="T12" fmla="*/ 5446 w 5446"/>
              <a:gd name="T13" fmla="*/ 0 h 531"/>
            </a:gdLst>
            <a:ahLst/>
            <a:cxnLst>
              <a:cxn ang="0">
                <a:pos x="T0" y="T1"/>
              </a:cxn>
              <a:cxn ang="0">
                <a:pos x="T2" y="T3"/>
              </a:cxn>
              <a:cxn ang="0">
                <a:pos x="T4" y="T5"/>
              </a:cxn>
              <a:cxn ang="0">
                <a:pos x="T6" y="T7"/>
              </a:cxn>
              <a:cxn ang="0">
                <a:pos x="T8" y="T9"/>
              </a:cxn>
              <a:cxn ang="0">
                <a:pos x="T10" y="T11"/>
              </a:cxn>
              <a:cxn ang="0">
                <a:pos x="T12" y="T13"/>
              </a:cxn>
            </a:cxnLst>
            <a:rect l="0" t="0" r="r" b="b"/>
            <a:pathLst>
              <a:path w="5446" h="531">
                <a:moveTo>
                  <a:pt x="5446" y="0"/>
                </a:moveTo>
                <a:lnTo>
                  <a:pt x="0" y="0"/>
                </a:lnTo>
                <a:lnTo>
                  <a:pt x="2" y="470"/>
                </a:lnTo>
                <a:lnTo>
                  <a:pt x="4078" y="474"/>
                </a:lnTo>
                <a:lnTo>
                  <a:pt x="4178" y="527"/>
                </a:lnTo>
                <a:lnTo>
                  <a:pt x="5446" y="531"/>
                </a:lnTo>
                <a:lnTo>
                  <a:pt x="5446" y="0"/>
                </a:lnTo>
                <a:close/>
              </a:path>
            </a:pathLst>
          </a:custGeom>
          <a:solidFill>
            <a:srgbClr val="9BBF5F"/>
          </a:solidFill>
          <a:ln>
            <a:noFill/>
          </a:ln>
          <a:effectLst/>
        </p:spPr>
        <p:txBody>
          <a:bodyPr/>
          <a:lstStyle/>
          <a:p>
            <a:endParaRPr lang="zh-TW" altLang="en-US"/>
          </a:p>
        </p:txBody>
      </p:sp>
      <p:pic>
        <p:nvPicPr>
          <p:cNvPr id="39" name="Picture 2" descr="C:\Users\Elisha\Desktop\中央研究網站改版\images\frame\top.jpg"/>
          <p:cNvPicPr>
            <a:picLocks noChangeAspect="1" noChangeArrowheads="1"/>
          </p:cNvPicPr>
          <p:nvPr/>
        </p:nvPicPr>
        <p:blipFill rotWithShape="1">
          <a:blip r:embed="rId4">
            <a:extLst>
              <a:ext uri="{28A0092B-C50C-407E-A947-70E740481C1C}">
                <a14:useLocalDpi xmlns:a14="http://schemas.microsoft.com/office/drawing/2010/main" val="0"/>
              </a:ext>
            </a:extLst>
          </a:blip>
          <a:srcRect t="45385"/>
          <a:stretch/>
        </p:blipFill>
        <p:spPr bwMode="auto">
          <a:xfrm>
            <a:off x="97830" y="302098"/>
            <a:ext cx="8954095" cy="691852"/>
          </a:xfrm>
          <a:prstGeom prst="rect">
            <a:avLst/>
          </a:prstGeom>
          <a:noFill/>
          <a:extLst>
            <a:ext uri="{909E8E84-426E-40DD-AFC4-6F175D3DCCD1}">
              <a14:hiddenFill xmlns:a14="http://schemas.microsoft.com/office/drawing/2010/main">
                <a:solidFill>
                  <a:srgbClr val="FFFFFF"/>
                </a:solidFill>
              </a14:hiddenFill>
            </a:ext>
          </a:extLst>
        </p:spPr>
      </p:pic>
      <p:pic>
        <p:nvPicPr>
          <p:cNvPr id="40" name="圖片 39"/>
          <p:cNvPicPr>
            <a:picLocks noChangeAspect="1"/>
          </p:cNvPicPr>
          <p:nvPr/>
        </p:nvPicPr>
        <p:blipFill rotWithShape="1">
          <a:blip r:embed="rId5">
            <a:extLst>
              <a:ext uri="{28A0092B-C50C-407E-A947-70E740481C1C}">
                <a14:useLocalDpi xmlns:a14="http://schemas.microsoft.com/office/drawing/2010/main" val="0"/>
              </a:ext>
            </a:extLst>
          </a:blip>
          <a:srcRect t="48243" b="-1"/>
          <a:stretch/>
        </p:blipFill>
        <p:spPr>
          <a:xfrm>
            <a:off x="98996" y="307431"/>
            <a:ext cx="8952929" cy="715094"/>
          </a:xfrm>
          <a:prstGeom prst="rect">
            <a:avLst/>
          </a:prstGeom>
        </p:spPr>
      </p:pic>
      <p:sp>
        <p:nvSpPr>
          <p:cNvPr id="41" name="Freeform 27" descr="Dark upward diagonal"/>
          <p:cNvSpPr>
            <a:spLocks/>
          </p:cNvSpPr>
          <p:nvPr/>
        </p:nvSpPr>
        <p:spPr bwMode="gray">
          <a:xfrm>
            <a:off x="92075" y="82724"/>
            <a:ext cx="8956675" cy="179388"/>
          </a:xfrm>
          <a:custGeom>
            <a:avLst/>
            <a:gdLst>
              <a:gd name="T0" fmla="*/ 0 w 5639"/>
              <a:gd name="T1" fmla="*/ 0 h 113"/>
              <a:gd name="T2" fmla="*/ 5582 w 5639"/>
              <a:gd name="T3" fmla="*/ 0 h 113"/>
              <a:gd name="T4" fmla="*/ 5639 w 5639"/>
              <a:gd name="T5" fmla="*/ 45 h 113"/>
              <a:gd name="T6" fmla="*/ 5636 w 5639"/>
              <a:gd name="T7" fmla="*/ 113 h 113"/>
              <a:gd name="T8" fmla="*/ 0 w 5639"/>
              <a:gd name="T9" fmla="*/ 113 h 113"/>
              <a:gd name="T10" fmla="*/ 0 w 5639"/>
              <a:gd name="T11" fmla="*/ 0 h 113"/>
            </a:gdLst>
            <a:ahLst/>
            <a:cxnLst>
              <a:cxn ang="0">
                <a:pos x="T0" y="T1"/>
              </a:cxn>
              <a:cxn ang="0">
                <a:pos x="T2" y="T3"/>
              </a:cxn>
              <a:cxn ang="0">
                <a:pos x="T4" y="T5"/>
              </a:cxn>
              <a:cxn ang="0">
                <a:pos x="T6" y="T7"/>
              </a:cxn>
              <a:cxn ang="0">
                <a:pos x="T8" y="T9"/>
              </a:cxn>
              <a:cxn ang="0">
                <a:pos x="T10" y="T11"/>
              </a:cxn>
            </a:cxnLst>
            <a:rect l="0" t="0" r="r" b="b"/>
            <a:pathLst>
              <a:path w="5639" h="113">
                <a:moveTo>
                  <a:pt x="0" y="0"/>
                </a:moveTo>
                <a:lnTo>
                  <a:pt x="5582" y="0"/>
                </a:lnTo>
                <a:cubicBezTo>
                  <a:pt x="5630" y="3"/>
                  <a:pt x="5639" y="45"/>
                  <a:pt x="5639" y="45"/>
                </a:cubicBezTo>
                <a:lnTo>
                  <a:pt x="5636" y="113"/>
                </a:lnTo>
                <a:lnTo>
                  <a:pt x="0" y="113"/>
                </a:lnTo>
                <a:lnTo>
                  <a:pt x="0" y="0"/>
                </a:lnTo>
                <a:close/>
              </a:path>
            </a:pathLst>
          </a:custGeom>
          <a:pattFill prst="ltUpDiag">
            <a:fgClr>
              <a:srgbClr val="BDD597"/>
            </a:fgClr>
            <a:bgClr>
              <a:srgbClr val="9BBF5F"/>
            </a:bgClr>
          </a:pattFill>
          <a:ln w="9525">
            <a:solidFill>
              <a:schemeClr val="tx1"/>
            </a:solidFill>
            <a:round/>
            <a:headEnd/>
            <a:tailEnd/>
          </a:ln>
          <a:effectLst/>
        </p:spPr>
        <p:txBody>
          <a:bodyPr/>
          <a:lstStyle/>
          <a:p>
            <a:endParaRPr lang="zh-TW" altLang="en-US"/>
          </a:p>
        </p:txBody>
      </p:sp>
      <p:sp>
        <p:nvSpPr>
          <p:cNvPr id="42" name="Freeform 35"/>
          <p:cNvSpPr>
            <a:spLocks/>
          </p:cNvSpPr>
          <p:nvPr/>
        </p:nvSpPr>
        <p:spPr bwMode="gray">
          <a:xfrm>
            <a:off x="6880671" y="1046560"/>
            <a:ext cx="2155825" cy="52388"/>
          </a:xfrm>
          <a:custGeom>
            <a:avLst/>
            <a:gdLst>
              <a:gd name="T0" fmla="*/ 0 w 1358"/>
              <a:gd name="T1" fmla="*/ 2 h 33"/>
              <a:gd name="T2" fmla="*/ 1358 w 1358"/>
              <a:gd name="T3" fmla="*/ 0 h 33"/>
              <a:gd name="T4" fmla="*/ 1356 w 1358"/>
              <a:gd name="T5" fmla="*/ 32 h 33"/>
              <a:gd name="T6" fmla="*/ 60 w 1358"/>
              <a:gd name="T7" fmla="*/ 33 h 33"/>
              <a:gd name="T8" fmla="*/ 0 w 1358"/>
              <a:gd name="T9" fmla="*/ 2 h 33"/>
            </a:gdLst>
            <a:ahLst/>
            <a:cxnLst>
              <a:cxn ang="0">
                <a:pos x="T0" y="T1"/>
              </a:cxn>
              <a:cxn ang="0">
                <a:pos x="T2" y="T3"/>
              </a:cxn>
              <a:cxn ang="0">
                <a:pos x="T4" y="T5"/>
              </a:cxn>
              <a:cxn ang="0">
                <a:pos x="T6" y="T7"/>
              </a:cxn>
              <a:cxn ang="0">
                <a:pos x="T8" y="T9"/>
              </a:cxn>
            </a:cxnLst>
            <a:rect l="0" t="0" r="r" b="b"/>
            <a:pathLst>
              <a:path w="1358" h="33">
                <a:moveTo>
                  <a:pt x="0" y="2"/>
                </a:moveTo>
                <a:lnTo>
                  <a:pt x="1358" y="0"/>
                </a:lnTo>
                <a:lnTo>
                  <a:pt x="1356" y="32"/>
                </a:lnTo>
                <a:lnTo>
                  <a:pt x="60" y="33"/>
                </a:lnTo>
                <a:lnTo>
                  <a:pt x="0" y="2"/>
                </a:lnTo>
                <a:close/>
              </a:path>
            </a:pathLst>
          </a:custGeom>
          <a:solidFill>
            <a:srgbClr val="FFFFFF">
              <a:alpha val="3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dirty="0"/>
          </a:p>
        </p:txBody>
      </p:sp>
      <p:sp>
        <p:nvSpPr>
          <p:cNvPr id="36" name="矩形 35"/>
          <p:cNvSpPr/>
          <p:nvPr/>
        </p:nvSpPr>
        <p:spPr bwMode="auto">
          <a:xfrm>
            <a:off x="104002" y="6577116"/>
            <a:ext cx="8935997" cy="196747"/>
          </a:xfrm>
          <a:prstGeom prst="rect">
            <a:avLst/>
          </a:prstGeom>
          <a:solidFill>
            <a:srgbClr val="2B2B2B"/>
          </a:solidFill>
          <a:ln>
            <a:noFill/>
          </a:ln>
          <a:effectLst/>
        </p:spPr>
        <p:txBody>
          <a:bodyPr vert="horz" wrap="none" lIns="91440" tIns="45720" rIns="91440" bIns="45720" numCol="1" rtlCol="0" anchor="ctr" anchorCtr="0" compatLnSpc="1">
            <a:prstTxWarp prst="textNoShape">
              <a:avLst/>
            </a:prstTxWarp>
          </a:bodyPr>
          <a:lstStyle/>
          <a:p>
            <a:endParaRPr lang="zh-TW" altLang="en-US" smtClean="0">
              <a:solidFill>
                <a:srgbClr val="9BD3E5"/>
              </a:solidFill>
            </a:endParaRPr>
          </a:p>
        </p:txBody>
      </p:sp>
      <p:grpSp>
        <p:nvGrpSpPr>
          <p:cNvPr id="1031" name="Group 7"/>
          <p:cNvGrpSpPr>
            <a:grpSpLocks/>
          </p:cNvGrpSpPr>
          <p:nvPr/>
        </p:nvGrpSpPr>
        <p:grpSpPr bwMode="auto">
          <a:xfrm>
            <a:off x="6553200" y="6013450"/>
            <a:ext cx="2392363" cy="563563"/>
            <a:chOff x="1566" y="164"/>
            <a:chExt cx="1455" cy="425"/>
          </a:xfrm>
        </p:grpSpPr>
        <p:sp>
          <p:nvSpPr>
            <p:cNvPr id="1032" name="Freeform 8"/>
            <p:cNvSpPr>
              <a:spLocks/>
            </p:cNvSpPr>
            <p:nvPr/>
          </p:nvSpPr>
          <p:spPr bwMode="gray">
            <a:xfrm>
              <a:off x="1892" y="468"/>
              <a:ext cx="39" cy="121"/>
            </a:xfrm>
            <a:custGeom>
              <a:avLst/>
              <a:gdLst>
                <a:gd name="T0" fmla="*/ 37 w 39"/>
                <a:gd name="T1" fmla="*/ 36 h 121"/>
                <a:gd name="T2" fmla="*/ 35 w 39"/>
                <a:gd name="T3" fmla="*/ 36 h 121"/>
                <a:gd name="T4" fmla="*/ 30 w 39"/>
                <a:gd name="T5" fmla="*/ 36 h 121"/>
                <a:gd name="T6" fmla="*/ 22 w 39"/>
                <a:gd name="T7" fmla="*/ 34 h 121"/>
                <a:gd name="T8" fmla="*/ 15 w 39"/>
                <a:gd name="T9" fmla="*/ 30 h 121"/>
                <a:gd name="T10" fmla="*/ 7 w 39"/>
                <a:gd name="T11" fmla="*/ 23 h 121"/>
                <a:gd name="T12" fmla="*/ 3 w 39"/>
                <a:gd name="T13" fmla="*/ 13 h 121"/>
                <a:gd name="T14" fmla="*/ 0 w 39"/>
                <a:gd name="T15" fmla="*/ 0 h 121"/>
                <a:gd name="T16" fmla="*/ 3 w 39"/>
                <a:gd name="T17" fmla="*/ 0 h 121"/>
                <a:gd name="T18" fmla="*/ 7 w 39"/>
                <a:gd name="T19" fmla="*/ 1 h 121"/>
                <a:gd name="T20" fmla="*/ 15 w 39"/>
                <a:gd name="T21" fmla="*/ 3 h 121"/>
                <a:gd name="T22" fmla="*/ 23 w 39"/>
                <a:gd name="T23" fmla="*/ 5 h 121"/>
                <a:gd name="T24" fmla="*/ 30 w 39"/>
                <a:gd name="T25" fmla="*/ 11 h 121"/>
                <a:gd name="T26" fmla="*/ 37 w 39"/>
                <a:gd name="T27" fmla="*/ 20 h 121"/>
                <a:gd name="T28" fmla="*/ 39 w 39"/>
                <a:gd name="T29" fmla="*/ 34 h 121"/>
                <a:gd name="T30" fmla="*/ 39 w 39"/>
                <a:gd name="T31" fmla="*/ 121 h 121"/>
                <a:gd name="T32" fmla="*/ 37 w 39"/>
                <a:gd name="T33" fmla="*/ 121 h 121"/>
                <a:gd name="T34" fmla="*/ 37 w 39"/>
                <a:gd name="T35" fmla="*/ 3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121">
                  <a:moveTo>
                    <a:pt x="37" y="36"/>
                  </a:moveTo>
                  <a:lnTo>
                    <a:pt x="35" y="36"/>
                  </a:lnTo>
                  <a:lnTo>
                    <a:pt x="30" y="36"/>
                  </a:lnTo>
                  <a:lnTo>
                    <a:pt x="22" y="34"/>
                  </a:lnTo>
                  <a:lnTo>
                    <a:pt x="15" y="30"/>
                  </a:lnTo>
                  <a:lnTo>
                    <a:pt x="7" y="23"/>
                  </a:lnTo>
                  <a:lnTo>
                    <a:pt x="3" y="13"/>
                  </a:lnTo>
                  <a:lnTo>
                    <a:pt x="0" y="0"/>
                  </a:lnTo>
                  <a:lnTo>
                    <a:pt x="3" y="0"/>
                  </a:lnTo>
                  <a:lnTo>
                    <a:pt x="7" y="1"/>
                  </a:lnTo>
                  <a:lnTo>
                    <a:pt x="15" y="3"/>
                  </a:lnTo>
                  <a:lnTo>
                    <a:pt x="23" y="5"/>
                  </a:lnTo>
                  <a:lnTo>
                    <a:pt x="30" y="11"/>
                  </a:lnTo>
                  <a:lnTo>
                    <a:pt x="37" y="20"/>
                  </a:lnTo>
                  <a:lnTo>
                    <a:pt x="39" y="34"/>
                  </a:lnTo>
                  <a:lnTo>
                    <a:pt x="39" y="121"/>
                  </a:lnTo>
                  <a:lnTo>
                    <a:pt x="37" y="121"/>
                  </a:lnTo>
                  <a:lnTo>
                    <a:pt x="37" y="36"/>
                  </a:lnTo>
                  <a:close/>
                </a:path>
              </a:pathLst>
            </a:custGeom>
            <a:solidFill>
              <a:srgbClr val="D7D7D7"/>
            </a:solidFill>
            <a:ln w="0">
              <a:solidFill>
                <a:srgbClr val="D7D7D7"/>
              </a:solidFill>
              <a:prstDash val="solid"/>
              <a:round/>
              <a:headEnd/>
              <a:tailEnd/>
            </a:ln>
          </p:spPr>
          <p:txBody>
            <a:bodyPr/>
            <a:lstStyle/>
            <a:p>
              <a:endParaRPr lang="zh-TW" altLang="en-US">
                <a:solidFill>
                  <a:srgbClr val="9BD3E5"/>
                </a:solidFill>
              </a:endParaRPr>
            </a:p>
          </p:txBody>
        </p:sp>
        <p:sp>
          <p:nvSpPr>
            <p:cNvPr id="1033" name="Freeform 9"/>
            <p:cNvSpPr>
              <a:spLocks/>
            </p:cNvSpPr>
            <p:nvPr/>
          </p:nvSpPr>
          <p:spPr bwMode="gray">
            <a:xfrm>
              <a:off x="2271" y="450"/>
              <a:ext cx="45" cy="139"/>
            </a:xfrm>
            <a:custGeom>
              <a:avLst/>
              <a:gdLst>
                <a:gd name="T0" fmla="*/ 3 w 45"/>
                <a:gd name="T1" fmla="*/ 42 h 139"/>
                <a:gd name="T2" fmla="*/ 6 w 45"/>
                <a:gd name="T3" fmla="*/ 42 h 139"/>
                <a:gd name="T4" fmla="*/ 12 w 45"/>
                <a:gd name="T5" fmla="*/ 42 h 139"/>
                <a:gd name="T6" fmla="*/ 20 w 45"/>
                <a:gd name="T7" fmla="*/ 39 h 139"/>
                <a:gd name="T8" fmla="*/ 29 w 45"/>
                <a:gd name="T9" fmla="*/ 35 h 139"/>
                <a:gd name="T10" fmla="*/ 37 w 45"/>
                <a:gd name="T11" fmla="*/ 27 h 139"/>
                <a:gd name="T12" fmla="*/ 43 w 45"/>
                <a:gd name="T13" fmla="*/ 17 h 139"/>
                <a:gd name="T14" fmla="*/ 45 w 45"/>
                <a:gd name="T15" fmla="*/ 2 h 139"/>
                <a:gd name="T16" fmla="*/ 43 w 45"/>
                <a:gd name="T17" fmla="*/ 0 h 139"/>
                <a:gd name="T18" fmla="*/ 37 w 45"/>
                <a:gd name="T19" fmla="*/ 2 h 139"/>
                <a:gd name="T20" fmla="*/ 29 w 45"/>
                <a:gd name="T21" fmla="*/ 3 h 139"/>
                <a:gd name="T22" fmla="*/ 19 w 45"/>
                <a:gd name="T23" fmla="*/ 7 h 139"/>
                <a:gd name="T24" fmla="*/ 11 w 45"/>
                <a:gd name="T25" fmla="*/ 14 h 139"/>
                <a:gd name="T26" fmla="*/ 4 w 45"/>
                <a:gd name="T27" fmla="*/ 23 h 139"/>
                <a:gd name="T28" fmla="*/ 0 w 45"/>
                <a:gd name="T29" fmla="*/ 39 h 139"/>
                <a:gd name="T30" fmla="*/ 0 w 45"/>
                <a:gd name="T31" fmla="*/ 139 h 139"/>
                <a:gd name="T32" fmla="*/ 3 w 45"/>
                <a:gd name="T33" fmla="*/ 139 h 139"/>
                <a:gd name="T34" fmla="*/ 3 w 45"/>
                <a:gd name="T35"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 h="139">
                  <a:moveTo>
                    <a:pt x="3" y="42"/>
                  </a:moveTo>
                  <a:lnTo>
                    <a:pt x="6" y="42"/>
                  </a:lnTo>
                  <a:lnTo>
                    <a:pt x="12" y="42"/>
                  </a:lnTo>
                  <a:lnTo>
                    <a:pt x="20" y="39"/>
                  </a:lnTo>
                  <a:lnTo>
                    <a:pt x="29" y="35"/>
                  </a:lnTo>
                  <a:lnTo>
                    <a:pt x="37" y="27"/>
                  </a:lnTo>
                  <a:lnTo>
                    <a:pt x="43" y="17"/>
                  </a:lnTo>
                  <a:lnTo>
                    <a:pt x="45" y="2"/>
                  </a:lnTo>
                  <a:lnTo>
                    <a:pt x="43" y="0"/>
                  </a:lnTo>
                  <a:lnTo>
                    <a:pt x="37" y="2"/>
                  </a:lnTo>
                  <a:lnTo>
                    <a:pt x="29" y="3"/>
                  </a:lnTo>
                  <a:lnTo>
                    <a:pt x="19" y="7"/>
                  </a:lnTo>
                  <a:lnTo>
                    <a:pt x="11" y="14"/>
                  </a:lnTo>
                  <a:lnTo>
                    <a:pt x="4" y="23"/>
                  </a:lnTo>
                  <a:lnTo>
                    <a:pt x="0" y="39"/>
                  </a:lnTo>
                  <a:lnTo>
                    <a:pt x="0" y="139"/>
                  </a:lnTo>
                  <a:lnTo>
                    <a:pt x="3" y="139"/>
                  </a:lnTo>
                  <a:lnTo>
                    <a:pt x="3" y="42"/>
                  </a:lnTo>
                  <a:close/>
                </a:path>
              </a:pathLst>
            </a:custGeom>
            <a:solidFill>
              <a:srgbClr val="D7D7D7"/>
            </a:solidFill>
            <a:ln w="0">
              <a:solidFill>
                <a:srgbClr val="D7D7D7"/>
              </a:solidFill>
              <a:prstDash val="solid"/>
              <a:round/>
              <a:headEnd/>
              <a:tailEnd/>
            </a:ln>
          </p:spPr>
          <p:txBody>
            <a:bodyPr/>
            <a:lstStyle/>
            <a:p>
              <a:endParaRPr lang="zh-TW" altLang="en-US">
                <a:solidFill>
                  <a:srgbClr val="9BD3E5"/>
                </a:solidFill>
              </a:endParaRPr>
            </a:p>
          </p:txBody>
        </p:sp>
        <p:sp>
          <p:nvSpPr>
            <p:cNvPr id="1034" name="Freeform 10"/>
            <p:cNvSpPr>
              <a:spLocks/>
            </p:cNvSpPr>
            <p:nvPr/>
          </p:nvSpPr>
          <p:spPr bwMode="gray">
            <a:xfrm>
              <a:off x="1765" y="378"/>
              <a:ext cx="146" cy="211"/>
            </a:xfrm>
            <a:custGeom>
              <a:avLst/>
              <a:gdLst>
                <a:gd name="T0" fmla="*/ 68 w 146"/>
                <a:gd name="T1" fmla="*/ 67 h 211"/>
                <a:gd name="T2" fmla="*/ 67 w 146"/>
                <a:gd name="T3" fmla="*/ 67 h 211"/>
                <a:gd name="T4" fmla="*/ 60 w 146"/>
                <a:gd name="T5" fmla="*/ 66 h 211"/>
                <a:gd name="T6" fmla="*/ 50 w 146"/>
                <a:gd name="T7" fmla="*/ 64 h 211"/>
                <a:gd name="T8" fmla="*/ 41 w 146"/>
                <a:gd name="T9" fmla="*/ 62 h 211"/>
                <a:gd name="T10" fmla="*/ 29 w 146"/>
                <a:gd name="T11" fmla="*/ 55 h 211"/>
                <a:gd name="T12" fmla="*/ 18 w 146"/>
                <a:gd name="T13" fmla="*/ 47 h 211"/>
                <a:gd name="T14" fmla="*/ 10 w 146"/>
                <a:gd name="T15" fmla="*/ 35 h 211"/>
                <a:gd name="T16" fmla="*/ 3 w 146"/>
                <a:gd name="T17" fmla="*/ 20 h 211"/>
                <a:gd name="T18" fmla="*/ 0 w 146"/>
                <a:gd name="T19" fmla="*/ 0 h 211"/>
                <a:gd name="T20" fmla="*/ 3 w 146"/>
                <a:gd name="T21" fmla="*/ 0 h 211"/>
                <a:gd name="T22" fmla="*/ 10 w 146"/>
                <a:gd name="T23" fmla="*/ 0 h 211"/>
                <a:gd name="T24" fmla="*/ 19 w 146"/>
                <a:gd name="T25" fmla="*/ 0 h 211"/>
                <a:gd name="T26" fmla="*/ 30 w 146"/>
                <a:gd name="T27" fmla="*/ 2 h 211"/>
                <a:gd name="T28" fmla="*/ 41 w 146"/>
                <a:gd name="T29" fmla="*/ 6 h 211"/>
                <a:gd name="T30" fmla="*/ 53 w 146"/>
                <a:gd name="T31" fmla="*/ 14 h 211"/>
                <a:gd name="T32" fmla="*/ 62 w 146"/>
                <a:gd name="T33" fmla="*/ 25 h 211"/>
                <a:gd name="T34" fmla="*/ 69 w 146"/>
                <a:gd name="T35" fmla="*/ 41 h 211"/>
                <a:gd name="T36" fmla="*/ 73 w 146"/>
                <a:gd name="T37" fmla="*/ 62 h 211"/>
                <a:gd name="T38" fmla="*/ 73 w 146"/>
                <a:gd name="T39" fmla="*/ 60 h 211"/>
                <a:gd name="T40" fmla="*/ 73 w 146"/>
                <a:gd name="T41" fmla="*/ 55 h 211"/>
                <a:gd name="T42" fmla="*/ 75 w 146"/>
                <a:gd name="T43" fmla="*/ 45 h 211"/>
                <a:gd name="T44" fmla="*/ 79 w 146"/>
                <a:gd name="T45" fmla="*/ 36 h 211"/>
                <a:gd name="T46" fmla="*/ 84 w 146"/>
                <a:gd name="T47" fmla="*/ 25 h 211"/>
                <a:gd name="T48" fmla="*/ 92 w 146"/>
                <a:gd name="T49" fmla="*/ 16 h 211"/>
                <a:gd name="T50" fmla="*/ 106 w 146"/>
                <a:gd name="T51" fmla="*/ 8 h 211"/>
                <a:gd name="T52" fmla="*/ 123 w 146"/>
                <a:gd name="T53" fmla="*/ 2 h 211"/>
                <a:gd name="T54" fmla="*/ 146 w 146"/>
                <a:gd name="T55" fmla="*/ 0 h 211"/>
                <a:gd name="T56" fmla="*/ 145 w 146"/>
                <a:gd name="T57" fmla="*/ 2 h 211"/>
                <a:gd name="T58" fmla="*/ 145 w 146"/>
                <a:gd name="T59" fmla="*/ 8 h 211"/>
                <a:gd name="T60" fmla="*/ 143 w 146"/>
                <a:gd name="T61" fmla="*/ 17 h 211"/>
                <a:gd name="T62" fmla="*/ 139 w 146"/>
                <a:gd name="T63" fmla="*/ 28 h 211"/>
                <a:gd name="T64" fmla="*/ 134 w 146"/>
                <a:gd name="T65" fmla="*/ 39 h 211"/>
                <a:gd name="T66" fmla="*/ 126 w 146"/>
                <a:gd name="T67" fmla="*/ 49 h 211"/>
                <a:gd name="T68" fmla="*/ 114 w 146"/>
                <a:gd name="T69" fmla="*/ 59 h 211"/>
                <a:gd name="T70" fmla="*/ 98 w 146"/>
                <a:gd name="T71" fmla="*/ 64 h 211"/>
                <a:gd name="T72" fmla="*/ 79 w 146"/>
                <a:gd name="T73" fmla="*/ 67 h 211"/>
                <a:gd name="T74" fmla="*/ 79 w 146"/>
                <a:gd name="T75" fmla="*/ 211 h 211"/>
                <a:gd name="T76" fmla="*/ 68 w 146"/>
                <a:gd name="T77" fmla="*/ 211 h 211"/>
                <a:gd name="T78" fmla="*/ 68 w 146"/>
                <a:gd name="T79" fmla="*/ 67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6" h="211">
                  <a:moveTo>
                    <a:pt x="68" y="67"/>
                  </a:moveTo>
                  <a:lnTo>
                    <a:pt x="67" y="67"/>
                  </a:lnTo>
                  <a:lnTo>
                    <a:pt x="60" y="66"/>
                  </a:lnTo>
                  <a:lnTo>
                    <a:pt x="50" y="64"/>
                  </a:lnTo>
                  <a:lnTo>
                    <a:pt x="41" y="62"/>
                  </a:lnTo>
                  <a:lnTo>
                    <a:pt x="29" y="55"/>
                  </a:lnTo>
                  <a:lnTo>
                    <a:pt x="18" y="47"/>
                  </a:lnTo>
                  <a:lnTo>
                    <a:pt x="10" y="35"/>
                  </a:lnTo>
                  <a:lnTo>
                    <a:pt x="3" y="20"/>
                  </a:lnTo>
                  <a:lnTo>
                    <a:pt x="0" y="0"/>
                  </a:lnTo>
                  <a:lnTo>
                    <a:pt x="3" y="0"/>
                  </a:lnTo>
                  <a:lnTo>
                    <a:pt x="10" y="0"/>
                  </a:lnTo>
                  <a:lnTo>
                    <a:pt x="19" y="0"/>
                  </a:lnTo>
                  <a:lnTo>
                    <a:pt x="30" y="2"/>
                  </a:lnTo>
                  <a:lnTo>
                    <a:pt x="41" y="6"/>
                  </a:lnTo>
                  <a:lnTo>
                    <a:pt x="53" y="14"/>
                  </a:lnTo>
                  <a:lnTo>
                    <a:pt x="62" y="25"/>
                  </a:lnTo>
                  <a:lnTo>
                    <a:pt x="69" y="41"/>
                  </a:lnTo>
                  <a:lnTo>
                    <a:pt x="73" y="62"/>
                  </a:lnTo>
                  <a:lnTo>
                    <a:pt x="73" y="60"/>
                  </a:lnTo>
                  <a:lnTo>
                    <a:pt x="73" y="55"/>
                  </a:lnTo>
                  <a:lnTo>
                    <a:pt x="75" y="45"/>
                  </a:lnTo>
                  <a:lnTo>
                    <a:pt x="79" y="36"/>
                  </a:lnTo>
                  <a:lnTo>
                    <a:pt x="84" y="25"/>
                  </a:lnTo>
                  <a:lnTo>
                    <a:pt x="92" y="16"/>
                  </a:lnTo>
                  <a:lnTo>
                    <a:pt x="106" y="8"/>
                  </a:lnTo>
                  <a:lnTo>
                    <a:pt x="123" y="2"/>
                  </a:lnTo>
                  <a:lnTo>
                    <a:pt x="146" y="0"/>
                  </a:lnTo>
                  <a:lnTo>
                    <a:pt x="145" y="2"/>
                  </a:lnTo>
                  <a:lnTo>
                    <a:pt x="145" y="8"/>
                  </a:lnTo>
                  <a:lnTo>
                    <a:pt x="143" y="17"/>
                  </a:lnTo>
                  <a:lnTo>
                    <a:pt x="139" y="28"/>
                  </a:lnTo>
                  <a:lnTo>
                    <a:pt x="134" y="39"/>
                  </a:lnTo>
                  <a:lnTo>
                    <a:pt x="126" y="49"/>
                  </a:lnTo>
                  <a:lnTo>
                    <a:pt x="114" y="59"/>
                  </a:lnTo>
                  <a:lnTo>
                    <a:pt x="98" y="64"/>
                  </a:lnTo>
                  <a:lnTo>
                    <a:pt x="79" y="67"/>
                  </a:lnTo>
                  <a:lnTo>
                    <a:pt x="79" y="211"/>
                  </a:lnTo>
                  <a:lnTo>
                    <a:pt x="68" y="211"/>
                  </a:lnTo>
                  <a:lnTo>
                    <a:pt x="68" y="67"/>
                  </a:lnTo>
                  <a:close/>
                </a:path>
              </a:pathLst>
            </a:custGeom>
            <a:solidFill>
              <a:srgbClr val="D7D7D7"/>
            </a:solidFill>
            <a:ln w="0">
              <a:solidFill>
                <a:srgbClr val="D7D7D7"/>
              </a:solidFill>
              <a:prstDash val="solid"/>
              <a:round/>
              <a:headEnd/>
              <a:tailEnd/>
            </a:ln>
          </p:spPr>
          <p:txBody>
            <a:bodyPr/>
            <a:lstStyle/>
            <a:p>
              <a:endParaRPr lang="zh-TW" altLang="en-US">
                <a:solidFill>
                  <a:srgbClr val="9BD3E5"/>
                </a:solidFill>
              </a:endParaRPr>
            </a:p>
          </p:txBody>
        </p:sp>
        <p:sp>
          <p:nvSpPr>
            <p:cNvPr id="1035" name="Freeform 11"/>
            <p:cNvSpPr>
              <a:spLocks/>
            </p:cNvSpPr>
            <p:nvPr/>
          </p:nvSpPr>
          <p:spPr bwMode="gray">
            <a:xfrm>
              <a:off x="2792" y="378"/>
              <a:ext cx="144" cy="211"/>
            </a:xfrm>
            <a:custGeom>
              <a:avLst/>
              <a:gdLst>
                <a:gd name="T0" fmla="*/ 67 w 144"/>
                <a:gd name="T1" fmla="*/ 67 h 211"/>
                <a:gd name="T2" fmla="*/ 66 w 144"/>
                <a:gd name="T3" fmla="*/ 67 h 211"/>
                <a:gd name="T4" fmla="*/ 59 w 144"/>
                <a:gd name="T5" fmla="*/ 66 h 211"/>
                <a:gd name="T6" fmla="*/ 50 w 144"/>
                <a:gd name="T7" fmla="*/ 64 h 211"/>
                <a:gd name="T8" fmla="*/ 39 w 144"/>
                <a:gd name="T9" fmla="*/ 62 h 211"/>
                <a:gd name="T10" fmla="*/ 28 w 144"/>
                <a:gd name="T11" fmla="*/ 55 h 211"/>
                <a:gd name="T12" fmla="*/ 17 w 144"/>
                <a:gd name="T13" fmla="*/ 47 h 211"/>
                <a:gd name="T14" fmla="*/ 9 w 144"/>
                <a:gd name="T15" fmla="*/ 35 h 211"/>
                <a:gd name="T16" fmla="*/ 2 w 144"/>
                <a:gd name="T17" fmla="*/ 20 h 211"/>
                <a:gd name="T18" fmla="*/ 0 w 144"/>
                <a:gd name="T19" fmla="*/ 0 h 211"/>
                <a:gd name="T20" fmla="*/ 2 w 144"/>
                <a:gd name="T21" fmla="*/ 0 h 211"/>
                <a:gd name="T22" fmla="*/ 9 w 144"/>
                <a:gd name="T23" fmla="*/ 0 h 211"/>
                <a:gd name="T24" fmla="*/ 17 w 144"/>
                <a:gd name="T25" fmla="*/ 0 h 211"/>
                <a:gd name="T26" fmla="*/ 28 w 144"/>
                <a:gd name="T27" fmla="*/ 2 h 211"/>
                <a:gd name="T28" fmla="*/ 40 w 144"/>
                <a:gd name="T29" fmla="*/ 6 h 211"/>
                <a:gd name="T30" fmla="*/ 51 w 144"/>
                <a:gd name="T31" fmla="*/ 14 h 211"/>
                <a:gd name="T32" fmla="*/ 62 w 144"/>
                <a:gd name="T33" fmla="*/ 25 h 211"/>
                <a:gd name="T34" fmla="*/ 69 w 144"/>
                <a:gd name="T35" fmla="*/ 41 h 211"/>
                <a:gd name="T36" fmla="*/ 73 w 144"/>
                <a:gd name="T37" fmla="*/ 62 h 211"/>
                <a:gd name="T38" fmla="*/ 73 w 144"/>
                <a:gd name="T39" fmla="*/ 60 h 211"/>
                <a:gd name="T40" fmla="*/ 73 w 144"/>
                <a:gd name="T41" fmla="*/ 55 h 211"/>
                <a:gd name="T42" fmla="*/ 74 w 144"/>
                <a:gd name="T43" fmla="*/ 45 h 211"/>
                <a:gd name="T44" fmla="*/ 77 w 144"/>
                <a:gd name="T45" fmla="*/ 36 h 211"/>
                <a:gd name="T46" fmla="*/ 82 w 144"/>
                <a:gd name="T47" fmla="*/ 25 h 211"/>
                <a:gd name="T48" fmla="*/ 91 w 144"/>
                <a:gd name="T49" fmla="*/ 16 h 211"/>
                <a:gd name="T50" fmla="*/ 105 w 144"/>
                <a:gd name="T51" fmla="*/ 8 h 211"/>
                <a:gd name="T52" fmla="*/ 121 w 144"/>
                <a:gd name="T53" fmla="*/ 2 h 211"/>
                <a:gd name="T54" fmla="*/ 144 w 144"/>
                <a:gd name="T55" fmla="*/ 0 h 211"/>
                <a:gd name="T56" fmla="*/ 144 w 144"/>
                <a:gd name="T57" fmla="*/ 2 h 211"/>
                <a:gd name="T58" fmla="*/ 144 w 144"/>
                <a:gd name="T59" fmla="*/ 8 h 211"/>
                <a:gd name="T60" fmla="*/ 141 w 144"/>
                <a:gd name="T61" fmla="*/ 17 h 211"/>
                <a:gd name="T62" fmla="*/ 139 w 144"/>
                <a:gd name="T63" fmla="*/ 28 h 211"/>
                <a:gd name="T64" fmla="*/ 133 w 144"/>
                <a:gd name="T65" fmla="*/ 39 h 211"/>
                <a:gd name="T66" fmla="*/ 125 w 144"/>
                <a:gd name="T67" fmla="*/ 49 h 211"/>
                <a:gd name="T68" fmla="*/ 113 w 144"/>
                <a:gd name="T69" fmla="*/ 59 h 211"/>
                <a:gd name="T70" fmla="*/ 97 w 144"/>
                <a:gd name="T71" fmla="*/ 64 h 211"/>
                <a:gd name="T72" fmla="*/ 77 w 144"/>
                <a:gd name="T73" fmla="*/ 67 h 211"/>
                <a:gd name="T74" fmla="*/ 77 w 144"/>
                <a:gd name="T75" fmla="*/ 211 h 211"/>
                <a:gd name="T76" fmla="*/ 67 w 144"/>
                <a:gd name="T77" fmla="*/ 211 h 211"/>
                <a:gd name="T78" fmla="*/ 67 w 144"/>
                <a:gd name="T79" fmla="*/ 67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 h="211">
                  <a:moveTo>
                    <a:pt x="67" y="67"/>
                  </a:moveTo>
                  <a:lnTo>
                    <a:pt x="66" y="67"/>
                  </a:lnTo>
                  <a:lnTo>
                    <a:pt x="59" y="66"/>
                  </a:lnTo>
                  <a:lnTo>
                    <a:pt x="50" y="64"/>
                  </a:lnTo>
                  <a:lnTo>
                    <a:pt x="39" y="62"/>
                  </a:lnTo>
                  <a:lnTo>
                    <a:pt x="28" y="55"/>
                  </a:lnTo>
                  <a:lnTo>
                    <a:pt x="17" y="47"/>
                  </a:lnTo>
                  <a:lnTo>
                    <a:pt x="9" y="35"/>
                  </a:lnTo>
                  <a:lnTo>
                    <a:pt x="2" y="20"/>
                  </a:lnTo>
                  <a:lnTo>
                    <a:pt x="0" y="0"/>
                  </a:lnTo>
                  <a:lnTo>
                    <a:pt x="2" y="0"/>
                  </a:lnTo>
                  <a:lnTo>
                    <a:pt x="9" y="0"/>
                  </a:lnTo>
                  <a:lnTo>
                    <a:pt x="17" y="0"/>
                  </a:lnTo>
                  <a:lnTo>
                    <a:pt x="28" y="2"/>
                  </a:lnTo>
                  <a:lnTo>
                    <a:pt x="40" y="6"/>
                  </a:lnTo>
                  <a:lnTo>
                    <a:pt x="51" y="14"/>
                  </a:lnTo>
                  <a:lnTo>
                    <a:pt x="62" y="25"/>
                  </a:lnTo>
                  <a:lnTo>
                    <a:pt x="69" y="41"/>
                  </a:lnTo>
                  <a:lnTo>
                    <a:pt x="73" y="62"/>
                  </a:lnTo>
                  <a:lnTo>
                    <a:pt x="73" y="60"/>
                  </a:lnTo>
                  <a:lnTo>
                    <a:pt x="73" y="55"/>
                  </a:lnTo>
                  <a:lnTo>
                    <a:pt x="74" y="45"/>
                  </a:lnTo>
                  <a:lnTo>
                    <a:pt x="77" y="36"/>
                  </a:lnTo>
                  <a:lnTo>
                    <a:pt x="82" y="25"/>
                  </a:lnTo>
                  <a:lnTo>
                    <a:pt x="91" y="16"/>
                  </a:lnTo>
                  <a:lnTo>
                    <a:pt x="105" y="8"/>
                  </a:lnTo>
                  <a:lnTo>
                    <a:pt x="121" y="2"/>
                  </a:lnTo>
                  <a:lnTo>
                    <a:pt x="144" y="0"/>
                  </a:lnTo>
                  <a:lnTo>
                    <a:pt x="144" y="2"/>
                  </a:lnTo>
                  <a:lnTo>
                    <a:pt x="144" y="8"/>
                  </a:lnTo>
                  <a:lnTo>
                    <a:pt x="141" y="17"/>
                  </a:lnTo>
                  <a:lnTo>
                    <a:pt x="139" y="28"/>
                  </a:lnTo>
                  <a:lnTo>
                    <a:pt x="133" y="39"/>
                  </a:lnTo>
                  <a:lnTo>
                    <a:pt x="125" y="49"/>
                  </a:lnTo>
                  <a:lnTo>
                    <a:pt x="113" y="59"/>
                  </a:lnTo>
                  <a:lnTo>
                    <a:pt x="97" y="64"/>
                  </a:lnTo>
                  <a:lnTo>
                    <a:pt x="77" y="67"/>
                  </a:lnTo>
                  <a:lnTo>
                    <a:pt x="77" y="211"/>
                  </a:lnTo>
                  <a:lnTo>
                    <a:pt x="67" y="211"/>
                  </a:lnTo>
                  <a:lnTo>
                    <a:pt x="67" y="67"/>
                  </a:lnTo>
                  <a:close/>
                </a:path>
              </a:pathLst>
            </a:custGeom>
            <a:solidFill>
              <a:srgbClr val="D7D7D7"/>
            </a:solidFill>
            <a:ln w="0">
              <a:solidFill>
                <a:srgbClr val="D7D7D7"/>
              </a:solidFill>
              <a:prstDash val="solid"/>
              <a:round/>
              <a:headEnd/>
              <a:tailEnd/>
            </a:ln>
          </p:spPr>
          <p:txBody>
            <a:bodyPr/>
            <a:lstStyle/>
            <a:p>
              <a:endParaRPr lang="zh-TW" altLang="en-US">
                <a:solidFill>
                  <a:srgbClr val="9BD3E5"/>
                </a:solidFill>
              </a:endParaRPr>
            </a:p>
          </p:txBody>
        </p:sp>
        <p:sp>
          <p:nvSpPr>
            <p:cNvPr id="1036" name="Freeform 12"/>
            <p:cNvSpPr>
              <a:spLocks/>
            </p:cNvSpPr>
            <p:nvPr/>
          </p:nvSpPr>
          <p:spPr bwMode="gray">
            <a:xfrm>
              <a:off x="2631" y="457"/>
              <a:ext cx="89" cy="132"/>
            </a:xfrm>
            <a:custGeom>
              <a:avLst/>
              <a:gdLst>
                <a:gd name="T0" fmla="*/ 42 w 89"/>
                <a:gd name="T1" fmla="*/ 43 h 132"/>
                <a:gd name="T2" fmla="*/ 39 w 89"/>
                <a:gd name="T3" fmla="*/ 42 h 132"/>
                <a:gd name="T4" fmla="*/ 33 w 89"/>
                <a:gd name="T5" fmla="*/ 42 h 132"/>
                <a:gd name="T6" fmla="*/ 25 w 89"/>
                <a:gd name="T7" fmla="*/ 39 h 132"/>
                <a:gd name="T8" fmla="*/ 16 w 89"/>
                <a:gd name="T9" fmla="*/ 35 h 132"/>
                <a:gd name="T10" fmla="*/ 8 w 89"/>
                <a:gd name="T11" fmla="*/ 27 h 132"/>
                <a:gd name="T12" fmla="*/ 2 w 89"/>
                <a:gd name="T13" fmla="*/ 16 h 132"/>
                <a:gd name="T14" fmla="*/ 0 w 89"/>
                <a:gd name="T15" fmla="*/ 0 h 132"/>
                <a:gd name="T16" fmla="*/ 2 w 89"/>
                <a:gd name="T17" fmla="*/ 0 h 132"/>
                <a:gd name="T18" fmla="*/ 6 w 89"/>
                <a:gd name="T19" fmla="*/ 0 h 132"/>
                <a:gd name="T20" fmla="*/ 12 w 89"/>
                <a:gd name="T21" fmla="*/ 1 h 132"/>
                <a:gd name="T22" fmla="*/ 21 w 89"/>
                <a:gd name="T23" fmla="*/ 3 h 132"/>
                <a:gd name="T24" fmla="*/ 29 w 89"/>
                <a:gd name="T25" fmla="*/ 8 h 132"/>
                <a:gd name="T26" fmla="*/ 37 w 89"/>
                <a:gd name="T27" fmla="*/ 15 h 132"/>
                <a:gd name="T28" fmla="*/ 42 w 89"/>
                <a:gd name="T29" fmla="*/ 26 h 132"/>
                <a:gd name="T30" fmla="*/ 45 w 89"/>
                <a:gd name="T31" fmla="*/ 39 h 132"/>
                <a:gd name="T32" fmla="*/ 45 w 89"/>
                <a:gd name="T33" fmla="*/ 38 h 132"/>
                <a:gd name="T34" fmla="*/ 45 w 89"/>
                <a:gd name="T35" fmla="*/ 34 h 132"/>
                <a:gd name="T36" fmla="*/ 46 w 89"/>
                <a:gd name="T37" fmla="*/ 27 h 132"/>
                <a:gd name="T38" fmla="*/ 49 w 89"/>
                <a:gd name="T39" fmla="*/ 20 h 132"/>
                <a:gd name="T40" fmla="*/ 54 w 89"/>
                <a:gd name="T41" fmla="*/ 14 h 132"/>
                <a:gd name="T42" fmla="*/ 62 w 89"/>
                <a:gd name="T43" fmla="*/ 7 h 132"/>
                <a:gd name="T44" fmla="*/ 73 w 89"/>
                <a:gd name="T45" fmla="*/ 3 h 132"/>
                <a:gd name="T46" fmla="*/ 89 w 89"/>
                <a:gd name="T47" fmla="*/ 0 h 132"/>
                <a:gd name="T48" fmla="*/ 89 w 89"/>
                <a:gd name="T49" fmla="*/ 3 h 132"/>
                <a:gd name="T50" fmla="*/ 88 w 89"/>
                <a:gd name="T51" fmla="*/ 10 h 132"/>
                <a:gd name="T52" fmla="*/ 87 w 89"/>
                <a:gd name="T53" fmla="*/ 18 h 132"/>
                <a:gd name="T54" fmla="*/ 81 w 89"/>
                <a:gd name="T55" fmla="*/ 26 h 132"/>
                <a:gd name="T56" fmla="*/ 74 w 89"/>
                <a:gd name="T57" fmla="*/ 34 h 132"/>
                <a:gd name="T58" fmla="*/ 64 w 89"/>
                <a:gd name="T59" fmla="*/ 41 h 132"/>
                <a:gd name="T60" fmla="*/ 47 w 89"/>
                <a:gd name="T61" fmla="*/ 43 h 132"/>
                <a:gd name="T62" fmla="*/ 47 w 89"/>
                <a:gd name="T63" fmla="*/ 132 h 132"/>
                <a:gd name="T64" fmla="*/ 42 w 89"/>
                <a:gd name="T65" fmla="*/ 132 h 132"/>
                <a:gd name="T66" fmla="*/ 42 w 89"/>
                <a:gd name="T67" fmla="*/ 4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132">
                  <a:moveTo>
                    <a:pt x="42" y="43"/>
                  </a:moveTo>
                  <a:lnTo>
                    <a:pt x="39" y="42"/>
                  </a:lnTo>
                  <a:lnTo>
                    <a:pt x="33" y="42"/>
                  </a:lnTo>
                  <a:lnTo>
                    <a:pt x="25" y="39"/>
                  </a:lnTo>
                  <a:lnTo>
                    <a:pt x="16" y="35"/>
                  </a:lnTo>
                  <a:lnTo>
                    <a:pt x="8" y="27"/>
                  </a:lnTo>
                  <a:lnTo>
                    <a:pt x="2" y="16"/>
                  </a:lnTo>
                  <a:lnTo>
                    <a:pt x="0" y="0"/>
                  </a:lnTo>
                  <a:lnTo>
                    <a:pt x="2" y="0"/>
                  </a:lnTo>
                  <a:lnTo>
                    <a:pt x="6" y="0"/>
                  </a:lnTo>
                  <a:lnTo>
                    <a:pt x="12" y="1"/>
                  </a:lnTo>
                  <a:lnTo>
                    <a:pt x="21" y="3"/>
                  </a:lnTo>
                  <a:lnTo>
                    <a:pt x="29" y="8"/>
                  </a:lnTo>
                  <a:lnTo>
                    <a:pt x="37" y="15"/>
                  </a:lnTo>
                  <a:lnTo>
                    <a:pt x="42" y="26"/>
                  </a:lnTo>
                  <a:lnTo>
                    <a:pt x="45" y="39"/>
                  </a:lnTo>
                  <a:lnTo>
                    <a:pt x="45" y="38"/>
                  </a:lnTo>
                  <a:lnTo>
                    <a:pt x="45" y="34"/>
                  </a:lnTo>
                  <a:lnTo>
                    <a:pt x="46" y="27"/>
                  </a:lnTo>
                  <a:lnTo>
                    <a:pt x="49" y="20"/>
                  </a:lnTo>
                  <a:lnTo>
                    <a:pt x="54" y="14"/>
                  </a:lnTo>
                  <a:lnTo>
                    <a:pt x="62" y="7"/>
                  </a:lnTo>
                  <a:lnTo>
                    <a:pt x="73" y="3"/>
                  </a:lnTo>
                  <a:lnTo>
                    <a:pt x="89" y="0"/>
                  </a:lnTo>
                  <a:lnTo>
                    <a:pt x="89" y="3"/>
                  </a:lnTo>
                  <a:lnTo>
                    <a:pt x="88" y="10"/>
                  </a:lnTo>
                  <a:lnTo>
                    <a:pt x="87" y="18"/>
                  </a:lnTo>
                  <a:lnTo>
                    <a:pt x="81" y="26"/>
                  </a:lnTo>
                  <a:lnTo>
                    <a:pt x="74" y="34"/>
                  </a:lnTo>
                  <a:lnTo>
                    <a:pt x="64" y="41"/>
                  </a:lnTo>
                  <a:lnTo>
                    <a:pt x="47" y="43"/>
                  </a:lnTo>
                  <a:lnTo>
                    <a:pt x="47" y="132"/>
                  </a:lnTo>
                  <a:lnTo>
                    <a:pt x="42" y="132"/>
                  </a:lnTo>
                  <a:lnTo>
                    <a:pt x="42" y="43"/>
                  </a:lnTo>
                  <a:close/>
                </a:path>
              </a:pathLst>
            </a:custGeom>
            <a:solidFill>
              <a:srgbClr val="D7D7D7"/>
            </a:solidFill>
            <a:ln w="0">
              <a:solidFill>
                <a:srgbClr val="D7D7D7"/>
              </a:solidFill>
              <a:prstDash val="solid"/>
              <a:round/>
              <a:headEnd/>
              <a:tailEnd/>
            </a:ln>
          </p:spPr>
          <p:txBody>
            <a:bodyPr/>
            <a:lstStyle/>
            <a:p>
              <a:endParaRPr lang="zh-TW" altLang="en-US">
                <a:solidFill>
                  <a:srgbClr val="9BD3E5"/>
                </a:solidFill>
              </a:endParaRPr>
            </a:p>
          </p:txBody>
        </p:sp>
        <p:sp>
          <p:nvSpPr>
            <p:cNvPr id="1037" name="Freeform 13"/>
            <p:cNvSpPr>
              <a:spLocks/>
            </p:cNvSpPr>
            <p:nvPr/>
          </p:nvSpPr>
          <p:spPr bwMode="gray">
            <a:xfrm>
              <a:off x="2430" y="403"/>
              <a:ext cx="88" cy="186"/>
            </a:xfrm>
            <a:custGeom>
              <a:avLst/>
              <a:gdLst>
                <a:gd name="T0" fmla="*/ 43 w 88"/>
                <a:gd name="T1" fmla="*/ 43 h 186"/>
                <a:gd name="T2" fmla="*/ 41 w 88"/>
                <a:gd name="T3" fmla="*/ 43 h 186"/>
                <a:gd name="T4" fmla="*/ 35 w 88"/>
                <a:gd name="T5" fmla="*/ 43 h 186"/>
                <a:gd name="T6" fmla="*/ 27 w 88"/>
                <a:gd name="T7" fmla="*/ 41 h 186"/>
                <a:gd name="T8" fmla="*/ 18 w 88"/>
                <a:gd name="T9" fmla="*/ 35 h 186"/>
                <a:gd name="T10" fmla="*/ 8 w 88"/>
                <a:gd name="T11" fmla="*/ 28 h 186"/>
                <a:gd name="T12" fmla="*/ 3 w 88"/>
                <a:gd name="T13" fmla="*/ 16 h 186"/>
                <a:gd name="T14" fmla="*/ 0 w 88"/>
                <a:gd name="T15" fmla="*/ 0 h 186"/>
                <a:gd name="T16" fmla="*/ 3 w 88"/>
                <a:gd name="T17" fmla="*/ 0 h 186"/>
                <a:gd name="T18" fmla="*/ 8 w 88"/>
                <a:gd name="T19" fmla="*/ 0 h 186"/>
                <a:gd name="T20" fmla="*/ 17 w 88"/>
                <a:gd name="T21" fmla="*/ 1 h 186"/>
                <a:gd name="T22" fmla="*/ 26 w 88"/>
                <a:gd name="T23" fmla="*/ 6 h 186"/>
                <a:gd name="T24" fmla="*/ 35 w 88"/>
                <a:gd name="T25" fmla="*/ 12 h 186"/>
                <a:gd name="T26" fmla="*/ 42 w 88"/>
                <a:gd name="T27" fmla="*/ 24 h 186"/>
                <a:gd name="T28" fmla="*/ 48 w 88"/>
                <a:gd name="T29" fmla="*/ 41 h 186"/>
                <a:gd name="T30" fmla="*/ 48 w 88"/>
                <a:gd name="T31" fmla="*/ 90 h 186"/>
                <a:gd name="T32" fmla="*/ 48 w 88"/>
                <a:gd name="T33" fmla="*/ 88 h 186"/>
                <a:gd name="T34" fmla="*/ 48 w 88"/>
                <a:gd name="T35" fmla="*/ 82 h 186"/>
                <a:gd name="T36" fmla="*/ 50 w 88"/>
                <a:gd name="T37" fmla="*/ 74 h 186"/>
                <a:gd name="T38" fmla="*/ 54 w 88"/>
                <a:gd name="T39" fmla="*/ 66 h 186"/>
                <a:gd name="T40" fmla="*/ 61 w 88"/>
                <a:gd name="T41" fmla="*/ 58 h 186"/>
                <a:gd name="T42" fmla="*/ 72 w 88"/>
                <a:gd name="T43" fmla="*/ 53 h 186"/>
                <a:gd name="T44" fmla="*/ 87 w 88"/>
                <a:gd name="T45" fmla="*/ 50 h 186"/>
                <a:gd name="T46" fmla="*/ 88 w 88"/>
                <a:gd name="T47" fmla="*/ 51 h 186"/>
                <a:gd name="T48" fmla="*/ 88 w 88"/>
                <a:gd name="T49" fmla="*/ 57 h 186"/>
                <a:gd name="T50" fmla="*/ 87 w 88"/>
                <a:gd name="T51" fmla="*/ 64 h 186"/>
                <a:gd name="T52" fmla="*/ 84 w 88"/>
                <a:gd name="T53" fmla="*/ 72 h 186"/>
                <a:gd name="T54" fmla="*/ 80 w 88"/>
                <a:gd name="T55" fmla="*/ 80 h 186"/>
                <a:gd name="T56" fmla="*/ 73 w 88"/>
                <a:gd name="T57" fmla="*/ 86 h 186"/>
                <a:gd name="T58" fmla="*/ 62 w 88"/>
                <a:gd name="T59" fmla="*/ 92 h 186"/>
                <a:gd name="T60" fmla="*/ 48 w 88"/>
                <a:gd name="T61" fmla="*/ 93 h 186"/>
                <a:gd name="T62" fmla="*/ 48 w 88"/>
                <a:gd name="T63" fmla="*/ 186 h 186"/>
                <a:gd name="T64" fmla="*/ 43 w 88"/>
                <a:gd name="T65" fmla="*/ 186 h 186"/>
                <a:gd name="T66" fmla="*/ 43 w 88"/>
                <a:gd name="T67" fmla="*/ 143 h 186"/>
                <a:gd name="T68" fmla="*/ 42 w 88"/>
                <a:gd name="T69" fmla="*/ 143 h 186"/>
                <a:gd name="T70" fmla="*/ 37 w 88"/>
                <a:gd name="T71" fmla="*/ 142 h 186"/>
                <a:gd name="T72" fmla="*/ 29 w 88"/>
                <a:gd name="T73" fmla="*/ 140 h 186"/>
                <a:gd name="T74" fmla="*/ 22 w 88"/>
                <a:gd name="T75" fmla="*/ 136 h 186"/>
                <a:gd name="T76" fmla="*/ 14 w 88"/>
                <a:gd name="T77" fmla="*/ 130 h 186"/>
                <a:gd name="T78" fmla="*/ 8 w 88"/>
                <a:gd name="T79" fmla="*/ 120 h 186"/>
                <a:gd name="T80" fmla="*/ 7 w 88"/>
                <a:gd name="T81" fmla="*/ 105 h 186"/>
                <a:gd name="T82" fmla="*/ 8 w 88"/>
                <a:gd name="T83" fmla="*/ 105 h 186"/>
                <a:gd name="T84" fmla="*/ 12 w 88"/>
                <a:gd name="T85" fmla="*/ 107 h 186"/>
                <a:gd name="T86" fmla="*/ 19 w 88"/>
                <a:gd name="T87" fmla="*/ 108 h 186"/>
                <a:gd name="T88" fmla="*/ 26 w 88"/>
                <a:gd name="T89" fmla="*/ 111 h 186"/>
                <a:gd name="T90" fmla="*/ 34 w 88"/>
                <a:gd name="T91" fmla="*/ 117 h 186"/>
                <a:gd name="T92" fmla="*/ 39 w 88"/>
                <a:gd name="T93" fmla="*/ 127 h 186"/>
                <a:gd name="T94" fmla="*/ 43 w 88"/>
                <a:gd name="T95" fmla="*/ 140 h 186"/>
                <a:gd name="T96" fmla="*/ 43 w 88"/>
                <a:gd name="T97" fmla="*/ 4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 h="186">
                  <a:moveTo>
                    <a:pt x="43" y="43"/>
                  </a:moveTo>
                  <a:lnTo>
                    <a:pt x="41" y="43"/>
                  </a:lnTo>
                  <a:lnTo>
                    <a:pt x="35" y="43"/>
                  </a:lnTo>
                  <a:lnTo>
                    <a:pt x="27" y="41"/>
                  </a:lnTo>
                  <a:lnTo>
                    <a:pt x="18" y="35"/>
                  </a:lnTo>
                  <a:lnTo>
                    <a:pt x="8" y="28"/>
                  </a:lnTo>
                  <a:lnTo>
                    <a:pt x="3" y="16"/>
                  </a:lnTo>
                  <a:lnTo>
                    <a:pt x="0" y="0"/>
                  </a:lnTo>
                  <a:lnTo>
                    <a:pt x="3" y="0"/>
                  </a:lnTo>
                  <a:lnTo>
                    <a:pt x="8" y="0"/>
                  </a:lnTo>
                  <a:lnTo>
                    <a:pt x="17" y="1"/>
                  </a:lnTo>
                  <a:lnTo>
                    <a:pt x="26" y="6"/>
                  </a:lnTo>
                  <a:lnTo>
                    <a:pt x="35" y="12"/>
                  </a:lnTo>
                  <a:lnTo>
                    <a:pt x="42" y="24"/>
                  </a:lnTo>
                  <a:lnTo>
                    <a:pt x="48" y="41"/>
                  </a:lnTo>
                  <a:lnTo>
                    <a:pt x="48" y="90"/>
                  </a:lnTo>
                  <a:lnTo>
                    <a:pt x="48" y="88"/>
                  </a:lnTo>
                  <a:lnTo>
                    <a:pt x="48" y="82"/>
                  </a:lnTo>
                  <a:lnTo>
                    <a:pt x="50" y="74"/>
                  </a:lnTo>
                  <a:lnTo>
                    <a:pt x="54" y="66"/>
                  </a:lnTo>
                  <a:lnTo>
                    <a:pt x="61" y="58"/>
                  </a:lnTo>
                  <a:lnTo>
                    <a:pt x="72" y="53"/>
                  </a:lnTo>
                  <a:lnTo>
                    <a:pt x="87" y="50"/>
                  </a:lnTo>
                  <a:lnTo>
                    <a:pt x="88" y="51"/>
                  </a:lnTo>
                  <a:lnTo>
                    <a:pt x="88" y="57"/>
                  </a:lnTo>
                  <a:lnTo>
                    <a:pt x="87" y="64"/>
                  </a:lnTo>
                  <a:lnTo>
                    <a:pt x="84" y="72"/>
                  </a:lnTo>
                  <a:lnTo>
                    <a:pt x="80" y="80"/>
                  </a:lnTo>
                  <a:lnTo>
                    <a:pt x="73" y="86"/>
                  </a:lnTo>
                  <a:lnTo>
                    <a:pt x="62" y="92"/>
                  </a:lnTo>
                  <a:lnTo>
                    <a:pt x="48" y="93"/>
                  </a:lnTo>
                  <a:lnTo>
                    <a:pt x="48" y="186"/>
                  </a:lnTo>
                  <a:lnTo>
                    <a:pt x="43" y="186"/>
                  </a:lnTo>
                  <a:lnTo>
                    <a:pt x="43" y="143"/>
                  </a:lnTo>
                  <a:lnTo>
                    <a:pt x="42" y="143"/>
                  </a:lnTo>
                  <a:lnTo>
                    <a:pt x="37" y="142"/>
                  </a:lnTo>
                  <a:lnTo>
                    <a:pt x="29" y="140"/>
                  </a:lnTo>
                  <a:lnTo>
                    <a:pt x="22" y="136"/>
                  </a:lnTo>
                  <a:lnTo>
                    <a:pt x="14" y="130"/>
                  </a:lnTo>
                  <a:lnTo>
                    <a:pt x="8" y="120"/>
                  </a:lnTo>
                  <a:lnTo>
                    <a:pt x="7" y="105"/>
                  </a:lnTo>
                  <a:lnTo>
                    <a:pt x="8" y="105"/>
                  </a:lnTo>
                  <a:lnTo>
                    <a:pt x="12" y="107"/>
                  </a:lnTo>
                  <a:lnTo>
                    <a:pt x="19" y="108"/>
                  </a:lnTo>
                  <a:lnTo>
                    <a:pt x="26" y="111"/>
                  </a:lnTo>
                  <a:lnTo>
                    <a:pt x="34" y="117"/>
                  </a:lnTo>
                  <a:lnTo>
                    <a:pt x="39" y="127"/>
                  </a:lnTo>
                  <a:lnTo>
                    <a:pt x="43" y="140"/>
                  </a:lnTo>
                  <a:lnTo>
                    <a:pt x="43" y="43"/>
                  </a:lnTo>
                  <a:close/>
                </a:path>
              </a:pathLst>
            </a:custGeom>
            <a:solidFill>
              <a:srgbClr val="D7D7D7"/>
            </a:solidFill>
            <a:ln w="0">
              <a:solidFill>
                <a:srgbClr val="D7D7D7"/>
              </a:solidFill>
              <a:prstDash val="solid"/>
              <a:round/>
              <a:headEnd/>
              <a:tailEnd/>
            </a:ln>
          </p:spPr>
          <p:txBody>
            <a:bodyPr/>
            <a:lstStyle/>
            <a:p>
              <a:endParaRPr lang="zh-TW" altLang="en-US">
                <a:solidFill>
                  <a:srgbClr val="9BD3E5"/>
                </a:solidFill>
              </a:endParaRPr>
            </a:p>
          </p:txBody>
        </p:sp>
        <p:sp>
          <p:nvSpPr>
            <p:cNvPr id="1038" name="Freeform 14"/>
            <p:cNvSpPr>
              <a:spLocks/>
            </p:cNvSpPr>
            <p:nvPr/>
          </p:nvSpPr>
          <p:spPr bwMode="gray">
            <a:xfrm>
              <a:off x="1914" y="233"/>
              <a:ext cx="166" cy="356"/>
            </a:xfrm>
            <a:custGeom>
              <a:avLst/>
              <a:gdLst>
                <a:gd name="T0" fmla="*/ 85 w 166"/>
                <a:gd name="T1" fmla="*/ 84 h 356"/>
                <a:gd name="T2" fmla="*/ 101 w 166"/>
                <a:gd name="T3" fmla="*/ 81 h 356"/>
                <a:gd name="T4" fmla="*/ 124 w 166"/>
                <a:gd name="T5" fmla="*/ 73 h 356"/>
                <a:gd name="T6" fmla="*/ 148 w 166"/>
                <a:gd name="T7" fmla="*/ 56 h 356"/>
                <a:gd name="T8" fmla="*/ 163 w 166"/>
                <a:gd name="T9" fmla="*/ 23 h 356"/>
                <a:gd name="T10" fmla="*/ 163 w 166"/>
                <a:gd name="T11" fmla="*/ 0 h 356"/>
                <a:gd name="T12" fmla="*/ 148 w 166"/>
                <a:gd name="T13" fmla="*/ 0 h 356"/>
                <a:gd name="T14" fmla="*/ 125 w 166"/>
                <a:gd name="T15" fmla="*/ 6 h 356"/>
                <a:gd name="T16" fmla="*/ 101 w 166"/>
                <a:gd name="T17" fmla="*/ 22 h 356"/>
                <a:gd name="T18" fmla="*/ 82 w 166"/>
                <a:gd name="T19" fmla="*/ 54 h 356"/>
                <a:gd name="T20" fmla="*/ 77 w 166"/>
                <a:gd name="T21" fmla="*/ 173 h 356"/>
                <a:gd name="T22" fmla="*/ 77 w 166"/>
                <a:gd name="T23" fmla="*/ 165 h 356"/>
                <a:gd name="T24" fmla="*/ 71 w 166"/>
                <a:gd name="T25" fmla="*/ 146 h 356"/>
                <a:gd name="T26" fmla="*/ 60 w 166"/>
                <a:gd name="T27" fmla="*/ 123 h 356"/>
                <a:gd name="T28" fmla="*/ 38 w 166"/>
                <a:gd name="T29" fmla="*/ 104 h 356"/>
                <a:gd name="T30" fmla="*/ 0 w 166"/>
                <a:gd name="T31" fmla="*/ 96 h 356"/>
                <a:gd name="T32" fmla="*/ 0 w 166"/>
                <a:gd name="T33" fmla="*/ 103 h 356"/>
                <a:gd name="T34" fmla="*/ 0 w 166"/>
                <a:gd name="T35" fmla="*/ 120 h 356"/>
                <a:gd name="T36" fmla="*/ 8 w 166"/>
                <a:gd name="T37" fmla="*/ 143 h 356"/>
                <a:gd name="T38" fmla="*/ 24 w 166"/>
                <a:gd name="T39" fmla="*/ 163 h 356"/>
                <a:gd name="T40" fmla="*/ 55 w 166"/>
                <a:gd name="T41" fmla="*/ 177 h 356"/>
                <a:gd name="T42" fmla="*/ 77 w 166"/>
                <a:gd name="T43" fmla="*/ 356 h 356"/>
                <a:gd name="T44" fmla="*/ 82 w 166"/>
                <a:gd name="T45" fmla="*/ 274 h 356"/>
                <a:gd name="T46" fmla="*/ 91 w 166"/>
                <a:gd name="T47" fmla="*/ 273 h 356"/>
                <a:gd name="T48" fmla="*/ 112 w 166"/>
                <a:gd name="T49" fmla="*/ 267 h 356"/>
                <a:gd name="T50" fmla="*/ 135 w 166"/>
                <a:gd name="T51" fmla="*/ 252 h 356"/>
                <a:gd name="T52" fmla="*/ 151 w 166"/>
                <a:gd name="T53" fmla="*/ 224 h 356"/>
                <a:gd name="T54" fmla="*/ 152 w 166"/>
                <a:gd name="T55" fmla="*/ 203 h 356"/>
                <a:gd name="T56" fmla="*/ 137 w 166"/>
                <a:gd name="T57" fmla="*/ 204 h 356"/>
                <a:gd name="T58" fmla="*/ 117 w 166"/>
                <a:gd name="T59" fmla="*/ 211 h 356"/>
                <a:gd name="T60" fmla="*/ 97 w 166"/>
                <a:gd name="T61" fmla="*/ 231 h 356"/>
                <a:gd name="T62" fmla="*/ 82 w 166"/>
                <a:gd name="T63" fmla="*/ 267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6" h="356">
                  <a:moveTo>
                    <a:pt x="82" y="84"/>
                  </a:moveTo>
                  <a:lnTo>
                    <a:pt x="85" y="84"/>
                  </a:lnTo>
                  <a:lnTo>
                    <a:pt x="91" y="84"/>
                  </a:lnTo>
                  <a:lnTo>
                    <a:pt x="101" y="81"/>
                  </a:lnTo>
                  <a:lnTo>
                    <a:pt x="112" y="78"/>
                  </a:lnTo>
                  <a:lnTo>
                    <a:pt x="124" y="73"/>
                  </a:lnTo>
                  <a:lnTo>
                    <a:pt x="136" y="66"/>
                  </a:lnTo>
                  <a:lnTo>
                    <a:pt x="148" y="56"/>
                  </a:lnTo>
                  <a:lnTo>
                    <a:pt x="156" y="42"/>
                  </a:lnTo>
                  <a:lnTo>
                    <a:pt x="163" y="23"/>
                  </a:lnTo>
                  <a:lnTo>
                    <a:pt x="166" y="2"/>
                  </a:lnTo>
                  <a:lnTo>
                    <a:pt x="163" y="0"/>
                  </a:lnTo>
                  <a:lnTo>
                    <a:pt x="158" y="0"/>
                  </a:lnTo>
                  <a:lnTo>
                    <a:pt x="148" y="0"/>
                  </a:lnTo>
                  <a:lnTo>
                    <a:pt x="137" y="3"/>
                  </a:lnTo>
                  <a:lnTo>
                    <a:pt x="125" y="6"/>
                  </a:lnTo>
                  <a:lnTo>
                    <a:pt x="113" y="12"/>
                  </a:lnTo>
                  <a:lnTo>
                    <a:pt x="101" y="22"/>
                  </a:lnTo>
                  <a:lnTo>
                    <a:pt x="90" y="35"/>
                  </a:lnTo>
                  <a:lnTo>
                    <a:pt x="82" y="54"/>
                  </a:lnTo>
                  <a:lnTo>
                    <a:pt x="77" y="78"/>
                  </a:lnTo>
                  <a:lnTo>
                    <a:pt x="77" y="173"/>
                  </a:lnTo>
                  <a:lnTo>
                    <a:pt x="77" y="170"/>
                  </a:lnTo>
                  <a:lnTo>
                    <a:pt x="77" y="165"/>
                  </a:lnTo>
                  <a:lnTo>
                    <a:pt x="74" y="157"/>
                  </a:lnTo>
                  <a:lnTo>
                    <a:pt x="71" y="146"/>
                  </a:lnTo>
                  <a:lnTo>
                    <a:pt x="67" y="134"/>
                  </a:lnTo>
                  <a:lnTo>
                    <a:pt x="60" y="123"/>
                  </a:lnTo>
                  <a:lnTo>
                    <a:pt x="50" y="112"/>
                  </a:lnTo>
                  <a:lnTo>
                    <a:pt x="38" y="104"/>
                  </a:lnTo>
                  <a:lnTo>
                    <a:pt x="20" y="97"/>
                  </a:lnTo>
                  <a:lnTo>
                    <a:pt x="0" y="96"/>
                  </a:lnTo>
                  <a:lnTo>
                    <a:pt x="0" y="97"/>
                  </a:lnTo>
                  <a:lnTo>
                    <a:pt x="0" y="103"/>
                  </a:lnTo>
                  <a:lnTo>
                    <a:pt x="0" y="111"/>
                  </a:lnTo>
                  <a:lnTo>
                    <a:pt x="0" y="120"/>
                  </a:lnTo>
                  <a:lnTo>
                    <a:pt x="2" y="131"/>
                  </a:lnTo>
                  <a:lnTo>
                    <a:pt x="8" y="143"/>
                  </a:lnTo>
                  <a:lnTo>
                    <a:pt x="15" y="154"/>
                  </a:lnTo>
                  <a:lnTo>
                    <a:pt x="24" y="163"/>
                  </a:lnTo>
                  <a:lnTo>
                    <a:pt x="38" y="171"/>
                  </a:lnTo>
                  <a:lnTo>
                    <a:pt x="55" y="177"/>
                  </a:lnTo>
                  <a:lnTo>
                    <a:pt x="77" y="178"/>
                  </a:lnTo>
                  <a:lnTo>
                    <a:pt x="77" y="356"/>
                  </a:lnTo>
                  <a:lnTo>
                    <a:pt x="82" y="356"/>
                  </a:lnTo>
                  <a:lnTo>
                    <a:pt x="82" y="274"/>
                  </a:lnTo>
                  <a:lnTo>
                    <a:pt x="85" y="273"/>
                  </a:lnTo>
                  <a:lnTo>
                    <a:pt x="91" y="273"/>
                  </a:lnTo>
                  <a:lnTo>
                    <a:pt x="101" y="271"/>
                  </a:lnTo>
                  <a:lnTo>
                    <a:pt x="112" y="267"/>
                  </a:lnTo>
                  <a:lnTo>
                    <a:pt x="124" y="262"/>
                  </a:lnTo>
                  <a:lnTo>
                    <a:pt x="135" y="252"/>
                  </a:lnTo>
                  <a:lnTo>
                    <a:pt x="144" y="240"/>
                  </a:lnTo>
                  <a:lnTo>
                    <a:pt x="151" y="224"/>
                  </a:lnTo>
                  <a:lnTo>
                    <a:pt x="154" y="203"/>
                  </a:lnTo>
                  <a:lnTo>
                    <a:pt x="152" y="203"/>
                  </a:lnTo>
                  <a:lnTo>
                    <a:pt x="145" y="203"/>
                  </a:lnTo>
                  <a:lnTo>
                    <a:pt x="137" y="204"/>
                  </a:lnTo>
                  <a:lnTo>
                    <a:pt x="128" y="207"/>
                  </a:lnTo>
                  <a:lnTo>
                    <a:pt x="117" y="211"/>
                  </a:lnTo>
                  <a:lnTo>
                    <a:pt x="106" y="219"/>
                  </a:lnTo>
                  <a:lnTo>
                    <a:pt x="97" y="231"/>
                  </a:lnTo>
                  <a:lnTo>
                    <a:pt x="89" y="247"/>
                  </a:lnTo>
                  <a:lnTo>
                    <a:pt x="82" y="267"/>
                  </a:lnTo>
                  <a:lnTo>
                    <a:pt x="82" y="84"/>
                  </a:lnTo>
                  <a:close/>
                </a:path>
              </a:pathLst>
            </a:custGeom>
            <a:solidFill>
              <a:srgbClr val="D7D7D7"/>
            </a:solidFill>
            <a:ln w="0">
              <a:solidFill>
                <a:srgbClr val="D7D7D7"/>
              </a:solidFill>
              <a:prstDash val="solid"/>
              <a:round/>
              <a:headEnd/>
              <a:tailEnd/>
            </a:ln>
          </p:spPr>
          <p:txBody>
            <a:bodyPr/>
            <a:lstStyle/>
            <a:p>
              <a:endParaRPr lang="zh-TW" altLang="en-US">
                <a:solidFill>
                  <a:srgbClr val="9BD3E5"/>
                </a:solidFill>
              </a:endParaRPr>
            </a:p>
          </p:txBody>
        </p:sp>
        <p:sp>
          <p:nvSpPr>
            <p:cNvPr id="1039" name="Freeform 15"/>
            <p:cNvSpPr>
              <a:spLocks/>
            </p:cNvSpPr>
            <p:nvPr/>
          </p:nvSpPr>
          <p:spPr bwMode="gray">
            <a:xfrm>
              <a:off x="2514" y="379"/>
              <a:ext cx="92" cy="210"/>
            </a:xfrm>
            <a:custGeom>
              <a:avLst/>
              <a:gdLst>
                <a:gd name="T0" fmla="*/ 43 w 92"/>
                <a:gd name="T1" fmla="*/ 162 h 210"/>
                <a:gd name="T2" fmla="*/ 36 w 92"/>
                <a:gd name="T3" fmla="*/ 160 h 210"/>
                <a:gd name="T4" fmla="*/ 23 w 92"/>
                <a:gd name="T5" fmla="*/ 155 h 210"/>
                <a:gd name="T6" fmla="*/ 12 w 92"/>
                <a:gd name="T7" fmla="*/ 141 h 210"/>
                <a:gd name="T8" fmla="*/ 12 w 92"/>
                <a:gd name="T9" fmla="*/ 129 h 210"/>
                <a:gd name="T10" fmla="*/ 23 w 92"/>
                <a:gd name="T11" fmla="*/ 132 h 210"/>
                <a:gd name="T12" fmla="*/ 38 w 92"/>
                <a:gd name="T13" fmla="*/ 145 h 210"/>
                <a:gd name="T14" fmla="*/ 43 w 92"/>
                <a:gd name="T15" fmla="*/ 108 h 210"/>
                <a:gd name="T16" fmla="*/ 35 w 92"/>
                <a:gd name="T17" fmla="*/ 106 h 210"/>
                <a:gd name="T18" fmla="*/ 20 w 92"/>
                <a:gd name="T19" fmla="*/ 101 h 210"/>
                <a:gd name="T20" fmla="*/ 7 w 92"/>
                <a:gd name="T21" fmla="*/ 83 h 210"/>
                <a:gd name="T22" fmla="*/ 7 w 92"/>
                <a:gd name="T23" fmla="*/ 70 h 210"/>
                <a:gd name="T24" fmla="*/ 17 w 92"/>
                <a:gd name="T25" fmla="*/ 71 h 210"/>
                <a:gd name="T26" fmla="*/ 31 w 92"/>
                <a:gd name="T27" fmla="*/ 81 h 210"/>
                <a:gd name="T28" fmla="*/ 43 w 92"/>
                <a:gd name="T29" fmla="*/ 105 h 210"/>
                <a:gd name="T30" fmla="*/ 40 w 92"/>
                <a:gd name="T31" fmla="*/ 43 h 210"/>
                <a:gd name="T32" fmla="*/ 26 w 92"/>
                <a:gd name="T33" fmla="*/ 39 h 210"/>
                <a:gd name="T34" fmla="*/ 8 w 92"/>
                <a:gd name="T35" fmla="*/ 27 h 210"/>
                <a:gd name="T36" fmla="*/ 0 w 92"/>
                <a:gd name="T37" fmla="*/ 0 h 210"/>
                <a:gd name="T38" fmla="*/ 7 w 92"/>
                <a:gd name="T39" fmla="*/ 0 h 210"/>
                <a:gd name="T40" fmla="*/ 23 w 92"/>
                <a:gd name="T41" fmla="*/ 5 h 210"/>
                <a:gd name="T42" fmla="*/ 39 w 92"/>
                <a:gd name="T43" fmla="*/ 23 h 210"/>
                <a:gd name="T44" fmla="*/ 46 w 92"/>
                <a:gd name="T45" fmla="*/ 38 h 210"/>
                <a:gd name="T46" fmla="*/ 51 w 92"/>
                <a:gd name="T47" fmla="*/ 24 h 210"/>
                <a:gd name="T48" fmla="*/ 66 w 92"/>
                <a:gd name="T49" fmla="*/ 8 h 210"/>
                <a:gd name="T50" fmla="*/ 92 w 92"/>
                <a:gd name="T51" fmla="*/ 0 h 210"/>
                <a:gd name="T52" fmla="*/ 90 w 92"/>
                <a:gd name="T53" fmla="*/ 8 h 210"/>
                <a:gd name="T54" fmla="*/ 82 w 92"/>
                <a:gd name="T55" fmla="*/ 25 h 210"/>
                <a:gd name="T56" fmla="*/ 63 w 92"/>
                <a:gd name="T57" fmla="*/ 40 h 210"/>
                <a:gd name="T58" fmla="*/ 49 w 92"/>
                <a:gd name="T59" fmla="*/ 124 h 210"/>
                <a:gd name="T60" fmla="*/ 50 w 92"/>
                <a:gd name="T61" fmla="*/ 116 h 210"/>
                <a:gd name="T62" fmla="*/ 59 w 92"/>
                <a:gd name="T63" fmla="*/ 100 h 210"/>
                <a:gd name="T64" fmla="*/ 81 w 92"/>
                <a:gd name="T65" fmla="*/ 92 h 210"/>
                <a:gd name="T66" fmla="*/ 80 w 92"/>
                <a:gd name="T67" fmla="*/ 98 h 210"/>
                <a:gd name="T68" fmla="*/ 73 w 92"/>
                <a:gd name="T69" fmla="*/ 114 h 210"/>
                <a:gd name="T70" fmla="*/ 59 w 92"/>
                <a:gd name="T71" fmla="*/ 127 h 210"/>
                <a:gd name="T72" fmla="*/ 49 w 92"/>
                <a:gd name="T73"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210">
                  <a:moveTo>
                    <a:pt x="43" y="210"/>
                  </a:moveTo>
                  <a:lnTo>
                    <a:pt x="43" y="162"/>
                  </a:lnTo>
                  <a:lnTo>
                    <a:pt x="40" y="162"/>
                  </a:lnTo>
                  <a:lnTo>
                    <a:pt x="36" y="160"/>
                  </a:lnTo>
                  <a:lnTo>
                    <a:pt x="30" y="159"/>
                  </a:lnTo>
                  <a:lnTo>
                    <a:pt x="23" y="155"/>
                  </a:lnTo>
                  <a:lnTo>
                    <a:pt x="16" y="150"/>
                  </a:lnTo>
                  <a:lnTo>
                    <a:pt x="12" y="141"/>
                  </a:lnTo>
                  <a:lnTo>
                    <a:pt x="11" y="129"/>
                  </a:lnTo>
                  <a:lnTo>
                    <a:pt x="12" y="129"/>
                  </a:lnTo>
                  <a:lnTo>
                    <a:pt x="16" y="129"/>
                  </a:lnTo>
                  <a:lnTo>
                    <a:pt x="23" y="132"/>
                  </a:lnTo>
                  <a:lnTo>
                    <a:pt x="31" y="137"/>
                  </a:lnTo>
                  <a:lnTo>
                    <a:pt x="38" y="145"/>
                  </a:lnTo>
                  <a:lnTo>
                    <a:pt x="43" y="159"/>
                  </a:lnTo>
                  <a:lnTo>
                    <a:pt x="43" y="108"/>
                  </a:lnTo>
                  <a:lnTo>
                    <a:pt x="40" y="108"/>
                  </a:lnTo>
                  <a:lnTo>
                    <a:pt x="35" y="106"/>
                  </a:lnTo>
                  <a:lnTo>
                    <a:pt x="28" y="105"/>
                  </a:lnTo>
                  <a:lnTo>
                    <a:pt x="20" y="101"/>
                  </a:lnTo>
                  <a:lnTo>
                    <a:pt x="12" y="94"/>
                  </a:lnTo>
                  <a:lnTo>
                    <a:pt x="7" y="83"/>
                  </a:lnTo>
                  <a:lnTo>
                    <a:pt x="5" y="70"/>
                  </a:lnTo>
                  <a:lnTo>
                    <a:pt x="7" y="70"/>
                  </a:lnTo>
                  <a:lnTo>
                    <a:pt x="11" y="70"/>
                  </a:lnTo>
                  <a:lnTo>
                    <a:pt x="17" y="71"/>
                  </a:lnTo>
                  <a:lnTo>
                    <a:pt x="24" y="74"/>
                  </a:lnTo>
                  <a:lnTo>
                    <a:pt x="31" y="81"/>
                  </a:lnTo>
                  <a:lnTo>
                    <a:pt x="38" y="90"/>
                  </a:lnTo>
                  <a:lnTo>
                    <a:pt x="43" y="105"/>
                  </a:lnTo>
                  <a:lnTo>
                    <a:pt x="43" y="43"/>
                  </a:lnTo>
                  <a:lnTo>
                    <a:pt x="40" y="43"/>
                  </a:lnTo>
                  <a:lnTo>
                    <a:pt x="34" y="42"/>
                  </a:lnTo>
                  <a:lnTo>
                    <a:pt x="26" y="39"/>
                  </a:lnTo>
                  <a:lnTo>
                    <a:pt x="16" y="35"/>
                  </a:lnTo>
                  <a:lnTo>
                    <a:pt x="8" y="27"/>
                  </a:lnTo>
                  <a:lnTo>
                    <a:pt x="1" y="16"/>
                  </a:lnTo>
                  <a:lnTo>
                    <a:pt x="0" y="0"/>
                  </a:lnTo>
                  <a:lnTo>
                    <a:pt x="1" y="0"/>
                  </a:lnTo>
                  <a:lnTo>
                    <a:pt x="7" y="0"/>
                  </a:lnTo>
                  <a:lnTo>
                    <a:pt x="13" y="1"/>
                  </a:lnTo>
                  <a:lnTo>
                    <a:pt x="23" y="5"/>
                  </a:lnTo>
                  <a:lnTo>
                    <a:pt x="31" y="12"/>
                  </a:lnTo>
                  <a:lnTo>
                    <a:pt x="39" y="23"/>
                  </a:lnTo>
                  <a:lnTo>
                    <a:pt x="46" y="40"/>
                  </a:lnTo>
                  <a:lnTo>
                    <a:pt x="46" y="38"/>
                  </a:lnTo>
                  <a:lnTo>
                    <a:pt x="49" y="32"/>
                  </a:lnTo>
                  <a:lnTo>
                    <a:pt x="51" y="24"/>
                  </a:lnTo>
                  <a:lnTo>
                    <a:pt x="58" y="15"/>
                  </a:lnTo>
                  <a:lnTo>
                    <a:pt x="66" y="8"/>
                  </a:lnTo>
                  <a:lnTo>
                    <a:pt x="77" y="1"/>
                  </a:lnTo>
                  <a:lnTo>
                    <a:pt x="92" y="0"/>
                  </a:lnTo>
                  <a:lnTo>
                    <a:pt x="92" y="1"/>
                  </a:lnTo>
                  <a:lnTo>
                    <a:pt x="90" y="8"/>
                  </a:lnTo>
                  <a:lnTo>
                    <a:pt x="88" y="16"/>
                  </a:lnTo>
                  <a:lnTo>
                    <a:pt x="82" y="25"/>
                  </a:lnTo>
                  <a:lnTo>
                    <a:pt x="74" y="34"/>
                  </a:lnTo>
                  <a:lnTo>
                    <a:pt x="63" y="40"/>
                  </a:lnTo>
                  <a:lnTo>
                    <a:pt x="49" y="43"/>
                  </a:lnTo>
                  <a:lnTo>
                    <a:pt x="49" y="124"/>
                  </a:lnTo>
                  <a:lnTo>
                    <a:pt x="49" y="121"/>
                  </a:lnTo>
                  <a:lnTo>
                    <a:pt x="50" y="116"/>
                  </a:lnTo>
                  <a:lnTo>
                    <a:pt x="53" y="108"/>
                  </a:lnTo>
                  <a:lnTo>
                    <a:pt x="59" y="100"/>
                  </a:lnTo>
                  <a:lnTo>
                    <a:pt x="67" y="94"/>
                  </a:lnTo>
                  <a:lnTo>
                    <a:pt x="81" y="92"/>
                  </a:lnTo>
                  <a:lnTo>
                    <a:pt x="81" y="93"/>
                  </a:lnTo>
                  <a:lnTo>
                    <a:pt x="80" y="98"/>
                  </a:lnTo>
                  <a:lnTo>
                    <a:pt x="77" y="106"/>
                  </a:lnTo>
                  <a:lnTo>
                    <a:pt x="73" y="114"/>
                  </a:lnTo>
                  <a:lnTo>
                    <a:pt x="67" y="121"/>
                  </a:lnTo>
                  <a:lnTo>
                    <a:pt x="59" y="127"/>
                  </a:lnTo>
                  <a:lnTo>
                    <a:pt x="49" y="129"/>
                  </a:lnTo>
                  <a:lnTo>
                    <a:pt x="49" y="210"/>
                  </a:lnTo>
                  <a:lnTo>
                    <a:pt x="43" y="210"/>
                  </a:lnTo>
                  <a:close/>
                </a:path>
              </a:pathLst>
            </a:custGeom>
            <a:solidFill>
              <a:srgbClr val="D7D7D7"/>
            </a:solidFill>
            <a:ln w="0">
              <a:solidFill>
                <a:srgbClr val="D7D7D7"/>
              </a:solidFill>
              <a:prstDash val="solid"/>
              <a:round/>
              <a:headEnd/>
              <a:tailEnd/>
            </a:ln>
          </p:spPr>
          <p:txBody>
            <a:bodyPr/>
            <a:lstStyle/>
            <a:p>
              <a:endParaRPr lang="zh-TW" altLang="en-US">
                <a:solidFill>
                  <a:srgbClr val="9BD3E5"/>
                </a:solidFill>
              </a:endParaRPr>
            </a:p>
          </p:txBody>
        </p:sp>
        <p:sp>
          <p:nvSpPr>
            <p:cNvPr id="1040" name="Freeform 16"/>
            <p:cNvSpPr>
              <a:spLocks/>
            </p:cNvSpPr>
            <p:nvPr/>
          </p:nvSpPr>
          <p:spPr bwMode="gray">
            <a:xfrm>
              <a:off x="1566" y="297"/>
              <a:ext cx="128" cy="292"/>
            </a:xfrm>
            <a:custGeom>
              <a:avLst/>
              <a:gdLst>
                <a:gd name="T0" fmla="*/ 61 w 128"/>
                <a:gd name="T1" fmla="*/ 225 h 292"/>
                <a:gd name="T2" fmla="*/ 54 w 128"/>
                <a:gd name="T3" fmla="*/ 225 h 292"/>
                <a:gd name="T4" fmla="*/ 38 w 128"/>
                <a:gd name="T5" fmla="*/ 219 h 292"/>
                <a:gd name="T6" fmla="*/ 23 w 128"/>
                <a:gd name="T7" fmla="*/ 206 h 292"/>
                <a:gd name="T8" fmla="*/ 15 w 128"/>
                <a:gd name="T9" fmla="*/ 180 h 292"/>
                <a:gd name="T10" fmla="*/ 23 w 128"/>
                <a:gd name="T11" fmla="*/ 180 h 292"/>
                <a:gd name="T12" fmla="*/ 38 w 128"/>
                <a:gd name="T13" fmla="*/ 186 h 292"/>
                <a:gd name="T14" fmla="*/ 54 w 128"/>
                <a:gd name="T15" fmla="*/ 205 h 292"/>
                <a:gd name="T16" fmla="*/ 61 w 128"/>
                <a:gd name="T17" fmla="*/ 151 h 292"/>
                <a:gd name="T18" fmla="*/ 52 w 128"/>
                <a:gd name="T19" fmla="*/ 149 h 292"/>
                <a:gd name="T20" fmla="*/ 34 w 128"/>
                <a:gd name="T21" fmla="*/ 144 h 292"/>
                <a:gd name="T22" fmla="*/ 16 w 128"/>
                <a:gd name="T23" fmla="*/ 128 h 292"/>
                <a:gd name="T24" fmla="*/ 8 w 128"/>
                <a:gd name="T25" fmla="*/ 98 h 292"/>
                <a:gd name="T26" fmla="*/ 15 w 128"/>
                <a:gd name="T27" fmla="*/ 97 h 292"/>
                <a:gd name="T28" fmla="*/ 29 w 128"/>
                <a:gd name="T29" fmla="*/ 101 h 292"/>
                <a:gd name="T30" fmla="*/ 47 w 128"/>
                <a:gd name="T31" fmla="*/ 116 h 292"/>
                <a:gd name="T32" fmla="*/ 61 w 128"/>
                <a:gd name="T33" fmla="*/ 147 h 292"/>
                <a:gd name="T34" fmla="*/ 58 w 128"/>
                <a:gd name="T35" fmla="*/ 60 h 292"/>
                <a:gd name="T36" fmla="*/ 44 w 128"/>
                <a:gd name="T37" fmla="*/ 58 h 292"/>
                <a:gd name="T38" fmla="*/ 25 w 128"/>
                <a:gd name="T39" fmla="*/ 50 h 292"/>
                <a:gd name="T40" fmla="*/ 8 w 128"/>
                <a:gd name="T41" fmla="*/ 32 h 292"/>
                <a:gd name="T42" fmla="*/ 0 w 128"/>
                <a:gd name="T43" fmla="*/ 0 h 292"/>
                <a:gd name="T44" fmla="*/ 8 w 128"/>
                <a:gd name="T45" fmla="*/ 0 h 292"/>
                <a:gd name="T46" fmla="*/ 27 w 128"/>
                <a:gd name="T47" fmla="*/ 5 h 292"/>
                <a:gd name="T48" fmla="*/ 48 w 128"/>
                <a:gd name="T49" fmla="*/ 21 h 292"/>
                <a:gd name="T50" fmla="*/ 65 w 128"/>
                <a:gd name="T51" fmla="*/ 56 h 292"/>
                <a:gd name="T52" fmla="*/ 66 w 128"/>
                <a:gd name="T53" fmla="*/ 48 h 292"/>
                <a:gd name="T54" fmla="*/ 77 w 128"/>
                <a:gd name="T55" fmla="*/ 28 h 292"/>
                <a:gd name="T56" fmla="*/ 96 w 128"/>
                <a:gd name="T57" fmla="*/ 9 h 292"/>
                <a:gd name="T58" fmla="*/ 128 w 128"/>
                <a:gd name="T59" fmla="*/ 0 h 292"/>
                <a:gd name="T60" fmla="*/ 127 w 128"/>
                <a:gd name="T61" fmla="*/ 9 h 292"/>
                <a:gd name="T62" fmla="*/ 119 w 128"/>
                <a:gd name="T63" fmla="*/ 31 h 292"/>
                <a:gd name="T64" fmla="*/ 101 w 128"/>
                <a:gd name="T65" fmla="*/ 51 h 292"/>
                <a:gd name="T66" fmla="*/ 67 w 128"/>
                <a:gd name="T67" fmla="*/ 60 h 292"/>
                <a:gd name="T68" fmla="*/ 69 w 128"/>
                <a:gd name="T69" fmla="*/ 170 h 292"/>
                <a:gd name="T70" fmla="*/ 73 w 128"/>
                <a:gd name="T71" fmla="*/ 155 h 292"/>
                <a:gd name="T72" fmla="*/ 86 w 128"/>
                <a:gd name="T73" fmla="*/ 136 h 292"/>
                <a:gd name="T74" fmla="*/ 113 w 128"/>
                <a:gd name="T75" fmla="*/ 128 h 292"/>
                <a:gd name="T76" fmla="*/ 112 w 128"/>
                <a:gd name="T77" fmla="*/ 136 h 292"/>
                <a:gd name="T78" fmla="*/ 105 w 128"/>
                <a:gd name="T79" fmla="*/ 153 h 292"/>
                <a:gd name="T80" fmla="*/ 92 w 128"/>
                <a:gd name="T81" fmla="*/ 172 h 292"/>
                <a:gd name="T82" fmla="*/ 67 w 128"/>
                <a:gd name="T83" fmla="*/ 180 h 292"/>
                <a:gd name="T84" fmla="*/ 61 w 128"/>
                <a:gd name="T85" fmla="*/ 29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292">
                  <a:moveTo>
                    <a:pt x="61" y="292"/>
                  </a:moveTo>
                  <a:lnTo>
                    <a:pt x="61" y="225"/>
                  </a:lnTo>
                  <a:lnTo>
                    <a:pt x="58" y="225"/>
                  </a:lnTo>
                  <a:lnTo>
                    <a:pt x="54" y="225"/>
                  </a:lnTo>
                  <a:lnTo>
                    <a:pt x="46" y="222"/>
                  </a:lnTo>
                  <a:lnTo>
                    <a:pt x="38" y="219"/>
                  </a:lnTo>
                  <a:lnTo>
                    <a:pt x="29" y="214"/>
                  </a:lnTo>
                  <a:lnTo>
                    <a:pt x="23" y="206"/>
                  </a:lnTo>
                  <a:lnTo>
                    <a:pt x="17" y="195"/>
                  </a:lnTo>
                  <a:lnTo>
                    <a:pt x="15" y="180"/>
                  </a:lnTo>
                  <a:lnTo>
                    <a:pt x="17" y="180"/>
                  </a:lnTo>
                  <a:lnTo>
                    <a:pt x="23" y="180"/>
                  </a:lnTo>
                  <a:lnTo>
                    <a:pt x="29" y="182"/>
                  </a:lnTo>
                  <a:lnTo>
                    <a:pt x="38" y="186"/>
                  </a:lnTo>
                  <a:lnTo>
                    <a:pt x="47" y="194"/>
                  </a:lnTo>
                  <a:lnTo>
                    <a:pt x="54" y="205"/>
                  </a:lnTo>
                  <a:lnTo>
                    <a:pt x="61" y="221"/>
                  </a:lnTo>
                  <a:lnTo>
                    <a:pt x="61" y="151"/>
                  </a:lnTo>
                  <a:lnTo>
                    <a:pt x="58" y="149"/>
                  </a:lnTo>
                  <a:lnTo>
                    <a:pt x="52" y="149"/>
                  </a:lnTo>
                  <a:lnTo>
                    <a:pt x="44" y="147"/>
                  </a:lnTo>
                  <a:lnTo>
                    <a:pt x="34" y="144"/>
                  </a:lnTo>
                  <a:lnTo>
                    <a:pt x="24" y="137"/>
                  </a:lnTo>
                  <a:lnTo>
                    <a:pt x="16" y="128"/>
                  </a:lnTo>
                  <a:lnTo>
                    <a:pt x="11" y="114"/>
                  </a:lnTo>
                  <a:lnTo>
                    <a:pt x="8" y="98"/>
                  </a:lnTo>
                  <a:lnTo>
                    <a:pt x="9" y="97"/>
                  </a:lnTo>
                  <a:lnTo>
                    <a:pt x="15" y="97"/>
                  </a:lnTo>
                  <a:lnTo>
                    <a:pt x="21" y="98"/>
                  </a:lnTo>
                  <a:lnTo>
                    <a:pt x="29" y="101"/>
                  </a:lnTo>
                  <a:lnTo>
                    <a:pt x="39" y="106"/>
                  </a:lnTo>
                  <a:lnTo>
                    <a:pt x="47" y="116"/>
                  </a:lnTo>
                  <a:lnTo>
                    <a:pt x="55" y="128"/>
                  </a:lnTo>
                  <a:lnTo>
                    <a:pt x="61" y="147"/>
                  </a:lnTo>
                  <a:lnTo>
                    <a:pt x="61" y="60"/>
                  </a:lnTo>
                  <a:lnTo>
                    <a:pt x="58" y="60"/>
                  </a:lnTo>
                  <a:lnTo>
                    <a:pt x="52" y="59"/>
                  </a:lnTo>
                  <a:lnTo>
                    <a:pt x="44" y="58"/>
                  </a:lnTo>
                  <a:lnTo>
                    <a:pt x="35" y="55"/>
                  </a:lnTo>
                  <a:lnTo>
                    <a:pt x="25" y="50"/>
                  </a:lnTo>
                  <a:lnTo>
                    <a:pt x="16" y="43"/>
                  </a:lnTo>
                  <a:lnTo>
                    <a:pt x="8" y="32"/>
                  </a:lnTo>
                  <a:lnTo>
                    <a:pt x="3" y="19"/>
                  </a:lnTo>
                  <a:lnTo>
                    <a:pt x="0" y="0"/>
                  </a:lnTo>
                  <a:lnTo>
                    <a:pt x="3" y="0"/>
                  </a:lnTo>
                  <a:lnTo>
                    <a:pt x="8" y="0"/>
                  </a:lnTo>
                  <a:lnTo>
                    <a:pt x="16" y="1"/>
                  </a:lnTo>
                  <a:lnTo>
                    <a:pt x="27" y="5"/>
                  </a:lnTo>
                  <a:lnTo>
                    <a:pt x="38" y="10"/>
                  </a:lnTo>
                  <a:lnTo>
                    <a:pt x="48" y="21"/>
                  </a:lnTo>
                  <a:lnTo>
                    <a:pt x="56" y="36"/>
                  </a:lnTo>
                  <a:lnTo>
                    <a:pt x="65" y="56"/>
                  </a:lnTo>
                  <a:lnTo>
                    <a:pt x="65" y="54"/>
                  </a:lnTo>
                  <a:lnTo>
                    <a:pt x="66" y="48"/>
                  </a:lnTo>
                  <a:lnTo>
                    <a:pt x="70" y="39"/>
                  </a:lnTo>
                  <a:lnTo>
                    <a:pt x="77" y="28"/>
                  </a:lnTo>
                  <a:lnTo>
                    <a:pt x="85" y="19"/>
                  </a:lnTo>
                  <a:lnTo>
                    <a:pt x="96" y="9"/>
                  </a:lnTo>
                  <a:lnTo>
                    <a:pt x="110" y="2"/>
                  </a:lnTo>
                  <a:lnTo>
                    <a:pt x="128" y="0"/>
                  </a:lnTo>
                  <a:lnTo>
                    <a:pt x="128" y="2"/>
                  </a:lnTo>
                  <a:lnTo>
                    <a:pt x="127" y="9"/>
                  </a:lnTo>
                  <a:lnTo>
                    <a:pt x="124" y="19"/>
                  </a:lnTo>
                  <a:lnTo>
                    <a:pt x="119" y="31"/>
                  </a:lnTo>
                  <a:lnTo>
                    <a:pt x="112" y="41"/>
                  </a:lnTo>
                  <a:lnTo>
                    <a:pt x="101" y="51"/>
                  </a:lnTo>
                  <a:lnTo>
                    <a:pt x="86" y="58"/>
                  </a:lnTo>
                  <a:lnTo>
                    <a:pt x="67" y="60"/>
                  </a:lnTo>
                  <a:lnTo>
                    <a:pt x="67" y="172"/>
                  </a:lnTo>
                  <a:lnTo>
                    <a:pt x="69" y="170"/>
                  </a:lnTo>
                  <a:lnTo>
                    <a:pt x="70" y="164"/>
                  </a:lnTo>
                  <a:lnTo>
                    <a:pt x="73" y="155"/>
                  </a:lnTo>
                  <a:lnTo>
                    <a:pt x="78" y="145"/>
                  </a:lnTo>
                  <a:lnTo>
                    <a:pt x="86" y="136"/>
                  </a:lnTo>
                  <a:lnTo>
                    <a:pt x="97" y="130"/>
                  </a:lnTo>
                  <a:lnTo>
                    <a:pt x="113" y="128"/>
                  </a:lnTo>
                  <a:lnTo>
                    <a:pt x="113" y="130"/>
                  </a:lnTo>
                  <a:lnTo>
                    <a:pt x="112" y="136"/>
                  </a:lnTo>
                  <a:lnTo>
                    <a:pt x="109" y="144"/>
                  </a:lnTo>
                  <a:lnTo>
                    <a:pt x="105" y="153"/>
                  </a:lnTo>
                  <a:lnTo>
                    <a:pt x="100" y="163"/>
                  </a:lnTo>
                  <a:lnTo>
                    <a:pt x="92" y="172"/>
                  </a:lnTo>
                  <a:lnTo>
                    <a:pt x="82" y="178"/>
                  </a:lnTo>
                  <a:lnTo>
                    <a:pt x="67" y="180"/>
                  </a:lnTo>
                  <a:lnTo>
                    <a:pt x="67" y="292"/>
                  </a:lnTo>
                  <a:lnTo>
                    <a:pt x="61" y="292"/>
                  </a:lnTo>
                  <a:close/>
                </a:path>
              </a:pathLst>
            </a:custGeom>
            <a:solidFill>
              <a:srgbClr val="D7D7D7"/>
            </a:solidFill>
            <a:ln w="0">
              <a:solidFill>
                <a:srgbClr val="D7D7D7"/>
              </a:solidFill>
              <a:prstDash val="solid"/>
              <a:round/>
              <a:headEnd/>
              <a:tailEnd/>
            </a:ln>
          </p:spPr>
          <p:txBody>
            <a:bodyPr/>
            <a:lstStyle/>
            <a:p>
              <a:endParaRPr lang="zh-TW" altLang="en-US">
                <a:solidFill>
                  <a:srgbClr val="9BD3E5"/>
                </a:solidFill>
              </a:endParaRPr>
            </a:p>
          </p:txBody>
        </p:sp>
        <p:sp>
          <p:nvSpPr>
            <p:cNvPr id="1041" name="Freeform 17"/>
            <p:cNvSpPr>
              <a:spLocks/>
            </p:cNvSpPr>
            <p:nvPr/>
          </p:nvSpPr>
          <p:spPr bwMode="gray">
            <a:xfrm>
              <a:off x="2596" y="332"/>
              <a:ext cx="68" cy="257"/>
            </a:xfrm>
            <a:custGeom>
              <a:avLst/>
              <a:gdLst>
                <a:gd name="T0" fmla="*/ 31 w 68"/>
                <a:gd name="T1" fmla="*/ 164 h 257"/>
                <a:gd name="T2" fmla="*/ 23 w 68"/>
                <a:gd name="T3" fmla="*/ 163 h 257"/>
                <a:gd name="T4" fmla="*/ 8 w 68"/>
                <a:gd name="T5" fmla="*/ 155 h 257"/>
                <a:gd name="T6" fmla="*/ 0 w 68"/>
                <a:gd name="T7" fmla="*/ 132 h 257"/>
                <a:gd name="T8" fmla="*/ 7 w 68"/>
                <a:gd name="T9" fmla="*/ 132 h 257"/>
                <a:gd name="T10" fmla="*/ 22 w 68"/>
                <a:gd name="T11" fmla="*/ 139 h 257"/>
                <a:gd name="T12" fmla="*/ 31 w 68"/>
                <a:gd name="T13" fmla="*/ 160 h 257"/>
                <a:gd name="T14" fmla="*/ 29 w 68"/>
                <a:gd name="T15" fmla="*/ 101 h 257"/>
                <a:gd name="T16" fmla="*/ 16 w 68"/>
                <a:gd name="T17" fmla="*/ 97 h 257"/>
                <a:gd name="T18" fmla="*/ 3 w 68"/>
                <a:gd name="T19" fmla="*/ 83 h 257"/>
                <a:gd name="T20" fmla="*/ 3 w 68"/>
                <a:gd name="T21" fmla="*/ 70 h 257"/>
                <a:gd name="T22" fmla="*/ 15 w 68"/>
                <a:gd name="T23" fmla="*/ 74 h 257"/>
                <a:gd name="T24" fmla="*/ 27 w 68"/>
                <a:gd name="T25" fmla="*/ 86 h 257"/>
                <a:gd name="T26" fmla="*/ 31 w 68"/>
                <a:gd name="T27" fmla="*/ 31 h 257"/>
                <a:gd name="T28" fmla="*/ 33 w 68"/>
                <a:gd name="T29" fmla="*/ 23 h 257"/>
                <a:gd name="T30" fmla="*/ 41 w 68"/>
                <a:gd name="T31" fmla="*/ 8 h 257"/>
                <a:gd name="T32" fmla="*/ 62 w 68"/>
                <a:gd name="T33" fmla="*/ 0 h 257"/>
                <a:gd name="T34" fmla="*/ 61 w 68"/>
                <a:gd name="T35" fmla="*/ 8 h 257"/>
                <a:gd name="T36" fmla="*/ 53 w 68"/>
                <a:gd name="T37" fmla="*/ 23 h 257"/>
                <a:gd name="T38" fmla="*/ 35 w 68"/>
                <a:gd name="T39" fmla="*/ 31 h 257"/>
                <a:gd name="T40" fmla="*/ 35 w 68"/>
                <a:gd name="T41" fmla="*/ 75 h 257"/>
                <a:gd name="T42" fmla="*/ 39 w 68"/>
                <a:gd name="T43" fmla="*/ 62 h 257"/>
                <a:gd name="T44" fmla="*/ 54 w 68"/>
                <a:gd name="T45" fmla="*/ 48 h 257"/>
                <a:gd name="T46" fmla="*/ 68 w 68"/>
                <a:gd name="T47" fmla="*/ 48 h 257"/>
                <a:gd name="T48" fmla="*/ 66 w 68"/>
                <a:gd name="T49" fmla="*/ 59 h 257"/>
                <a:gd name="T50" fmla="*/ 58 w 68"/>
                <a:gd name="T51" fmla="*/ 72 h 257"/>
                <a:gd name="T52" fmla="*/ 35 w 68"/>
                <a:gd name="T53" fmla="*/ 82 h 257"/>
                <a:gd name="T54" fmla="*/ 35 w 68"/>
                <a:gd name="T55" fmla="*/ 143 h 257"/>
                <a:gd name="T56" fmla="*/ 38 w 68"/>
                <a:gd name="T57" fmla="*/ 132 h 257"/>
                <a:gd name="T58" fmla="*/ 49 w 68"/>
                <a:gd name="T59" fmla="*/ 122 h 257"/>
                <a:gd name="T60" fmla="*/ 60 w 68"/>
                <a:gd name="T61" fmla="*/ 122 h 257"/>
                <a:gd name="T62" fmla="*/ 58 w 68"/>
                <a:gd name="T63" fmla="*/ 133 h 257"/>
                <a:gd name="T64" fmla="*/ 47 w 68"/>
                <a:gd name="T65" fmla="*/ 144 h 257"/>
                <a:gd name="T66" fmla="*/ 35 w 68"/>
                <a:gd name="T6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 h="257">
                  <a:moveTo>
                    <a:pt x="31" y="257"/>
                  </a:moveTo>
                  <a:lnTo>
                    <a:pt x="31" y="164"/>
                  </a:lnTo>
                  <a:lnTo>
                    <a:pt x="29" y="163"/>
                  </a:lnTo>
                  <a:lnTo>
                    <a:pt x="23" y="163"/>
                  </a:lnTo>
                  <a:lnTo>
                    <a:pt x="16" y="160"/>
                  </a:lnTo>
                  <a:lnTo>
                    <a:pt x="8" y="155"/>
                  </a:lnTo>
                  <a:lnTo>
                    <a:pt x="3" y="145"/>
                  </a:lnTo>
                  <a:lnTo>
                    <a:pt x="0" y="132"/>
                  </a:lnTo>
                  <a:lnTo>
                    <a:pt x="3" y="132"/>
                  </a:lnTo>
                  <a:lnTo>
                    <a:pt x="7" y="132"/>
                  </a:lnTo>
                  <a:lnTo>
                    <a:pt x="15" y="135"/>
                  </a:lnTo>
                  <a:lnTo>
                    <a:pt x="22" y="139"/>
                  </a:lnTo>
                  <a:lnTo>
                    <a:pt x="27" y="147"/>
                  </a:lnTo>
                  <a:lnTo>
                    <a:pt x="31" y="160"/>
                  </a:lnTo>
                  <a:lnTo>
                    <a:pt x="31" y="101"/>
                  </a:lnTo>
                  <a:lnTo>
                    <a:pt x="29" y="101"/>
                  </a:lnTo>
                  <a:lnTo>
                    <a:pt x="23" y="99"/>
                  </a:lnTo>
                  <a:lnTo>
                    <a:pt x="16" y="97"/>
                  </a:lnTo>
                  <a:lnTo>
                    <a:pt x="8" y="91"/>
                  </a:lnTo>
                  <a:lnTo>
                    <a:pt x="3" y="83"/>
                  </a:lnTo>
                  <a:lnTo>
                    <a:pt x="0" y="70"/>
                  </a:lnTo>
                  <a:lnTo>
                    <a:pt x="3" y="70"/>
                  </a:lnTo>
                  <a:lnTo>
                    <a:pt x="7" y="71"/>
                  </a:lnTo>
                  <a:lnTo>
                    <a:pt x="15" y="74"/>
                  </a:lnTo>
                  <a:lnTo>
                    <a:pt x="22" y="78"/>
                  </a:lnTo>
                  <a:lnTo>
                    <a:pt x="27" y="86"/>
                  </a:lnTo>
                  <a:lnTo>
                    <a:pt x="31" y="97"/>
                  </a:lnTo>
                  <a:lnTo>
                    <a:pt x="31" y="31"/>
                  </a:lnTo>
                  <a:lnTo>
                    <a:pt x="31" y="28"/>
                  </a:lnTo>
                  <a:lnTo>
                    <a:pt x="33" y="23"/>
                  </a:lnTo>
                  <a:lnTo>
                    <a:pt x="35" y="15"/>
                  </a:lnTo>
                  <a:lnTo>
                    <a:pt x="41" y="8"/>
                  </a:lnTo>
                  <a:lnTo>
                    <a:pt x="50" y="2"/>
                  </a:lnTo>
                  <a:lnTo>
                    <a:pt x="62" y="0"/>
                  </a:lnTo>
                  <a:lnTo>
                    <a:pt x="62" y="2"/>
                  </a:lnTo>
                  <a:lnTo>
                    <a:pt x="61" y="8"/>
                  </a:lnTo>
                  <a:lnTo>
                    <a:pt x="58" y="15"/>
                  </a:lnTo>
                  <a:lnTo>
                    <a:pt x="53" y="23"/>
                  </a:lnTo>
                  <a:lnTo>
                    <a:pt x="46" y="28"/>
                  </a:lnTo>
                  <a:lnTo>
                    <a:pt x="35" y="31"/>
                  </a:lnTo>
                  <a:lnTo>
                    <a:pt x="35" y="78"/>
                  </a:lnTo>
                  <a:lnTo>
                    <a:pt x="35" y="75"/>
                  </a:lnTo>
                  <a:lnTo>
                    <a:pt x="37" y="70"/>
                  </a:lnTo>
                  <a:lnTo>
                    <a:pt x="39" y="62"/>
                  </a:lnTo>
                  <a:lnTo>
                    <a:pt x="45" y="55"/>
                  </a:lnTo>
                  <a:lnTo>
                    <a:pt x="54" y="48"/>
                  </a:lnTo>
                  <a:lnTo>
                    <a:pt x="66" y="47"/>
                  </a:lnTo>
                  <a:lnTo>
                    <a:pt x="68" y="48"/>
                  </a:lnTo>
                  <a:lnTo>
                    <a:pt x="68" y="52"/>
                  </a:lnTo>
                  <a:lnTo>
                    <a:pt x="66" y="59"/>
                  </a:lnTo>
                  <a:lnTo>
                    <a:pt x="64" y="66"/>
                  </a:lnTo>
                  <a:lnTo>
                    <a:pt x="58" y="72"/>
                  </a:lnTo>
                  <a:lnTo>
                    <a:pt x="50" y="78"/>
                  </a:lnTo>
                  <a:lnTo>
                    <a:pt x="35" y="82"/>
                  </a:lnTo>
                  <a:lnTo>
                    <a:pt x="35" y="144"/>
                  </a:lnTo>
                  <a:lnTo>
                    <a:pt x="35" y="143"/>
                  </a:lnTo>
                  <a:lnTo>
                    <a:pt x="37" y="139"/>
                  </a:lnTo>
                  <a:lnTo>
                    <a:pt x="38" y="132"/>
                  </a:lnTo>
                  <a:lnTo>
                    <a:pt x="42" y="126"/>
                  </a:lnTo>
                  <a:lnTo>
                    <a:pt x="49" y="122"/>
                  </a:lnTo>
                  <a:lnTo>
                    <a:pt x="58" y="121"/>
                  </a:lnTo>
                  <a:lnTo>
                    <a:pt x="60" y="122"/>
                  </a:lnTo>
                  <a:lnTo>
                    <a:pt x="60" y="126"/>
                  </a:lnTo>
                  <a:lnTo>
                    <a:pt x="58" y="133"/>
                  </a:lnTo>
                  <a:lnTo>
                    <a:pt x="56" y="139"/>
                  </a:lnTo>
                  <a:lnTo>
                    <a:pt x="47" y="144"/>
                  </a:lnTo>
                  <a:lnTo>
                    <a:pt x="35" y="148"/>
                  </a:lnTo>
                  <a:lnTo>
                    <a:pt x="35" y="257"/>
                  </a:lnTo>
                  <a:lnTo>
                    <a:pt x="31" y="257"/>
                  </a:lnTo>
                  <a:close/>
                </a:path>
              </a:pathLst>
            </a:custGeom>
            <a:solidFill>
              <a:srgbClr val="D7D7D7"/>
            </a:solidFill>
            <a:ln w="0">
              <a:solidFill>
                <a:srgbClr val="D7D7D7"/>
              </a:solidFill>
              <a:prstDash val="solid"/>
              <a:round/>
              <a:headEnd/>
              <a:tailEnd/>
            </a:ln>
          </p:spPr>
          <p:txBody>
            <a:bodyPr/>
            <a:lstStyle/>
            <a:p>
              <a:endParaRPr lang="zh-TW" altLang="en-US">
                <a:solidFill>
                  <a:srgbClr val="9BD3E5"/>
                </a:solidFill>
              </a:endParaRPr>
            </a:p>
          </p:txBody>
        </p:sp>
        <p:sp>
          <p:nvSpPr>
            <p:cNvPr id="1042" name="Freeform 18"/>
            <p:cNvSpPr>
              <a:spLocks/>
            </p:cNvSpPr>
            <p:nvPr/>
          </p:nvSpPr>
          <p:spPr bwMode="gray">
            <a:xfrm>
              <a:off x="1672" y="164"/>
              <a:ext cx="111" cy="425"/>
            </a:xfrm>
            <a:custGeom>
              <a:avLst/>
              <a:gdLst>
                <a:gd name="T0" fmla="*/ 52 w 111"/>
                <a:gd name="T1" fmla="*/ 272 h 425"/>
                <a:gd name="T2" fmla="*/ 44 w 111"/>
                <a:gd name="T3" fmla="*/ 270 h 425"/>
                <a:gd name="T4" fmla="*/ 26 w 111"/>
                <a:gd name="T5" fmla="*/ 265 h 425"/>
                <a:gd name="T6" fmla="*/ 8 w 111"/>
                <a:gd name="T7" fmla="*/ 249 h 425"/>
                <a:gd name="T8" fmla="*/ 0 w 111"/>
                <a:gd name="T9" fmla="*/ 219 h 425"/>
                <a:gd name="T10" fmla="*/ 8 w 111"/>
                <a:gd name="T11" fmla="*/ 219 h 425"/>
                <a:gd name="T12" fmla="*/ 25 w 111"/>
                <a:gd name="T13" fmla="*/ 223 h 425"/>
                <a:gd name="T14" fmla="*/ 41 w 111"/>
                <a:gd name="T15" fmla="*/ 235 h 425"/>
                <a:gd name="T16" fmla="*/ 52 w 111"/>
                <a:gd name="T17" fmla="*/ 265 h 425"/>
                <a:gd name="T18" fmla="*/ 50 w 111"/>
                <a:gd name="T19" fmla="*/ 168 h 425"/>
                <a:gd name="T20" fmla="*/ 35 w 111"/>
                <a:gd name="T21" fmla="*/ 165 h 425"/>
                <a:gd name="T22" fmla="*/ 17 w 111"/>
                <a:gd name="T23" fmla="*/ 156 h 425"/>
                <a:gd name="T24" fmla="*/ 3 w 111"/>
                <a:gd name="T25" fmla="*/ 134 h 425"/>
                <a:gd name="T26" fmla="*/ 3 w 111"/>
                <a:gd name="T27" fmla="*/ 116 h 425"/>
                <a:gd name="T28" fmla="*/ 19 w 111"/>
                <a:gd name="T29" fmla="*/ 120 h 425"/>
                <a:gd name="T30" fmla="*/ 39 w 111"/>
                <a:gd name="T31" fmla="*/ 133 h 425"/>
                <a:gd name="T32" fmla="*/ 52 w 111"/>
                <a:gd name="T33" fmla="*/ 161 h 425"/>
                <a:gd name="T34" fmla="*/ 53 w 111"/>
                <a:gd name="T35" fmla="*/ 50 h 425"/>
                <a:gd name="T36" fmla="*/ 54 w 111"/>
                <a:gd name="T37" fmla="*/ 36 h 425"/>
                <a:gd name="T38" fmla="*/ 65 w 111"/>
                <a:gd name="T39" fmla="*/ 17 h 425"/>
                <a:gd name="T40" fmla="*/ 87 w 111"/>
                <a:gd name="T41" fmla="*/ 3 h 425"/>
                <a:gd name="T42" fmla="*/ 103 w 111"/>
                <a:gd name="T43" fmla="*/ 3 h 425"/>
                <a:gd name="T44" fmla="*/ 99 w 111"/>
                <a:gd name="T45" fmla="*/ 21 h 425"/>
                <a:gd name="T46" fmla="*/ 84 w 111"/>
                <a:gd name="T47" fmla="*/ 42 h 425"/>
                <a:gd name="T48" fmla="*/ 58 w 111"/>
                <a:gd name="T49" fmla="*/ 52 h 425"/>
                <a:gd name="T50" fmla="*/ 58 w 111"/>
                <a:gd name="T51" fmla="*/ 127 h 425"/>
                <a:gd name="T52" fmla="*/ 61 w 111"/>
                <a:gd name="T53" fmla="*/ 112 h 425"/>
                <a:gd name="T54" fmla="*/ 72 w 111"/>
                <a:gd name="T55" fmla="*/ 94 h 425"/>
                <a:gd name="T56" fmla="*/ 93 w 111"/>
                <a:gd name="T57" fmla="*/ 80 h 425"/>
                <a:gd name="T58" fmla="*/ 111 w 111"/>
                <a:gd name="T59" fmla="*/ 80 h 425"/>
                <a:gd name="T60" fmla="*/ 111 w 111"/>
                <a:gd name="T61" fmla="*/ 91 h 425"/>
                <a:gd name="T62" fmla="*/ 107 w 111"/>
                <a:gd name="T63" fmla="*/ 108 h 425"/>
                <a:gd name="T64" fmla="*/ 91 w 111"/>
                <a:gd name="T65" fmla="*/ 126 h 425"/>
                <a:gd name="T66" fmla="*/ 58 w 111"/>
                <a:gd name="T67" fmla="*/ 135 h 425"/>
                <a:gd name="T68" fmla="*/ 58 w 111"/>
                <a:gd name="T69" fmla="*/ 236 h 425"/>
                <a:gd name="T70" fmla="*/ 61 w 111"/>
                <a:gd name="T71" fmla="*/ 223 h 425"/>
                <a:gd name="T72" fmla="*/ 73 w 111"/>
                <a:gd name="T73" fmla="*/ 208 h 425"/>
                <a:gd name="T74" fmla="*/ 97 w 111"/>
                <a:gd name="T75" fmla="*/ 200 h 425"/>
                <a:gd name="T76" fmla="*/ 99 w 111"/>
                <a:gd name="T77" fmla="*/ 207 h 425"/>
                <a:gd name="T78" fmla="*/ 97 w 111"/>
                <a:gd name="T79" fmla="*/ 220 h 425"/>
                <a:gd name="T80" fmla="*/ 87 w 111"/>
                <a:gd name="T81" fmla="*/ 235 h 425"/>
                <a:gd name="T82" fmla="*/ 58 w 111"/>
                <a:gd name="T83" fmla="*/ 245 h 425"/>
                <a:gd name="T84" fmla="*/ 52 w 111"/>
                <a:gd name="T85"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1" h="425">
                  <a:moveTo>
                    <a:pt x="52" y="425"/>
                  </a:moveTo>
                  <a:lnTo>
                    <a:pt x="52" y="272"/>
                  </a:lnTo>
                  <a:lnTo>
                    <a:pt x="50" y="270"/>
                  </a:lnTo>
                  <a:lnTo>
                    <a:pt x="44" y="270"/>
                  </a:lnTo>
                  <a:lnTo>
                    <a:pt x="35" y="269"/>
                  </a:lnTo>
                  <a:lnTo>
                    <a:pt x="26" y="265"/>
                  </a:lnTo>
                  <a:lnTo>
                    <a:pt x="17" y="258"/>
                  </a:lnTo>
                  <a:lnTo>
                    <a:pt x="8" y="249"/>
                  </a:lnTo>
                  <a:lnTo>
                    <a:pt x="3" y="236"/>
                  </a:lnTo>
                  <a:lnTo>
                    <a:pt x="0" y="219"/>
                  </a:lnTo>
                  <a:lnTo>
                    <a:pt x="3" y="219"/>
                  </a:lnTo>
                  <a:lnTo>
                    <a:pt x="8" y="219"/>
                  </a:lnTo>
                  <a:lnTo>
                    <a:pt x="15" y="220"/>
                  </a:lnTo>
                  <a:lnTo>
                    <a:pt x="25" y="223"/>
                  </a:lnTo>
                  <a:lnTo>
                    <a:pt x="33" y="227"/>
                  </a:lnTo>
                  <a:lnTo>
                    <a:pt x="41" y="235"/>
                  </a:lnTo>
                  <a:lnTo>
                    <a:pt x="48" y="247"/>
                  </a:lnTo>
                  <a:lnTo>
                    <a:pt x="52" y="265"/>
                  </a:lnTo>
                  <a:lnTo>
                    <a:pt x="52" y="168"/>
                  </a:lnTo>
                  <a:lnTo>
                    <a:pt x="50" y="168"/>
                  </a:lnTo>
                  <a:lnTo>
                    <a:pt x="44" y="168"/>
                  </a:lnTo>
                  <a:lnTo>
                    <a:pt x="35" y="165"/>
                  </a:lnTo>
                  <a:lnTo>
                    <a:pt x="26" y="161"/>
                  </a:lnTo>
                  <a:lnTo>
                    <a:pt x="17" y="156"/>
                  </a:lnTo>
                  <a:lnTo>
                    <a:pt x="8" y="146"/>
                  </a:lnTo>
                  <a:lnTo>
                    <a:pt x="3" y="134"/>
                  </a:lnTo>
                  <a:lnTo>
                    <a:pt x="0" y="116"/>
                  </a:lnTo>
                  <a:lnTo>
                    <a:pt x="3" y="116"/>
                  </a:lnTo>
                  <a:lnTo>
                    <a:pt x="10" y="118"/>
                  </a:lnTo>
                  <a:lnTo>
                    <a:pt x="19" y="120"/>
                  </a:lnTo>
                  <a:lnTo>
                    <a:pt x="29" y="125"/>
                  </a:lnTo>
                  <a:lnTo>
                    <a:pt x="39" y="133"/>
                  </a:lnTo>
                  <a:lnTo>
                    <a:pt x="48" y="145"/>
                  </a:lnTo>
                  <a:lnTo>
                    <a:pt x="52" y="161"/>
                  </a:lnTo>
                  <a:lnTo>
                    <a:pt x="52" y="52"/>
                  </a:lnTo>
                  <a:lnTo>
                    <a:pt x="53" y="50"/>
                  </a:lnTo>
                  <a:lnTo>
                    <a:pt x="53" y="44"/>
                  </a:lnTo>
                  <a:lnTo>
                    <a:pt x="54" y="36"/>
                  </a:lnTo>
                  <a:lnTo>
                    <a:pt x="58" y="26"/>
                  </a:lnTo>
                  <a:lnTo>
                    <a:pt x="65" y="17"/>
                  </a:lnTo>
                  <a:lnTo>
                    <a:pt x="75" y="9"/>
                  </a:lnTo>
                  <a:lnTo>
                    <a:pt x="87" y="3"/>
                  </a:lnTo>
                  <a:lnTo>
                    <a:pt x="104" y="0"/>
                  </a:lnTo>
                  <a:lnTo>
                    <a:pt x="103" y="3"/>
                  </a:lnTo>
                  <a:lnTo>
                    <a:pt x="102" y="11"/>
                  </a:lnTo>
                  <a:lnTo>
                    <a:pt x="99" y="21"/>
                  </a:lnTo>
                  <a:lnTo>
                    <a:pt x="92" y="32"/>
                  </a:lnTo>
                  <a:lnTo>
                    <a:pt x="84" y="42"/>
                  </a:lnTo>
                  <a:lnTo>
                    <a:pt x="73" y="49"/>
                  </a:lnTo>
                  <a:lnTo>
                    <a:pt x="58" y="52"/>
                  </a:lnTo>
                  <a:lnTo>
                    <a:pt x="58" y="130"/>
                  </a:lnTo>
                  <a:lnTo>
                    <a:pt x="58" y="127"/>
                  </a:lnTo>
                  <a:lnTo>
                    <a:pt x="60" y="122"/>
                  </a:lnTo>
                  <a:lnTo>
                    <a:pt x="61" y="112"/>
                  </a:lnTo>
                  <a:lnTo>
                    <a:pt x="65" y="103"/>
                  </a:lnTo>
                  <a:lnTo>
                    <a:pt x="72" y="94"/>
                  </a:lnTo>
                  <a:lnTo>
                    <a:pt x="80" y="85"/>
                  </a:lnTo>
                  <a:lnTo>
                    <a:pt x="93" y="80"/>
                  </a:lnTo>
                  <a:lnTo>
                    <a:pt x="110" y="77"/>
                  </a:lnTo>
                  <a:lnTo>
                    <a:pt x="111" y="80"/>
                  </a:lnTo>
                  <a:lnTo>
                    <a:pt x="111" y="84"/>
                  </a:lnTo>
                  <a:lnTo>
                    <a:pt x="111" y="91"/>
                  </a:lnTo>
                  <a:lnTo>
                    <a:pt x="110" y="100"/>
                  </a:lnTo>
                  <a:lnTo>
                    <a:pt x="107" y="108"/>
                  </a:lnTo>
                  <a:lnTo>
                    <a:pt x="100" y="118"/>
                  </a:lnTo>
                  <a:lnTo>
                    <a:pt x="91" y="126"/>
                  </a:lnTo>
                  <a:lnTo>
                    <a:pt x="77" y="133"/>
                  </a:lnTo>
                  <a:lnTo>
                    <a:pt x="58" y="135"/>
                  </a:lnTo>
                  <a:lnTo>
                    <a:pt x="58" y="239"/>
                  </a:lnTo>
                  <a:lnTo>
                    <a:pt x="58" y="236"/>
                  </a:lnTo>
                  <a:lnTo>
                    <a:pt x="60" y="231"/>
                  </a:lnTo>
                  <a:lnTo>
                    <a:pt x="61" y="223"/>
                  </a:lnTo>
                  <a:lnTo>
                    <a:pt x="66" y="215"/>
                  </a:lnTo>
                  <a:lnTo>
                    <a:pt x="73" y="208"/>
                  </a:lnTo>
                  <a:lnTo>
                    <a:pt x="83" y="203"/>
                  </a:lnTo>
                  <a:lnTo>
                    <a:pt x="97" y="200"/>
                  </a:lnTo>
                  <a:lnTo>
                    <a:pt x="97" y="201"/>
                  </a:lnTo>
                  <a:lnTo>
                    <a:pt x="99" y="207"/>
                  </a:lnTo>
                  <a:lnTo>
                    <a:pt x="99" y="212"/>
                  </a:lnTo>
                  <a:lnTo>
                    <a:pt x="97" y="220"/>
                  </a:lnTo>
                  <a:lnTo>
                    <a:pt x="93" y="228"/>
                  </a:lnTo>
                  <a:lnTo>
                    <a:pt x="87" y="235"/>
                  </a:lnTo>
                  <a:lnTo>
                    <a:pt x="75" y="242"/>
                  </a:lnTo>
                  <a:lnTo>
                    <a:pt x="58" y="245"/>
                  </a:lnTo>
                  <a:lnTo>
                    <a:pt x="58" y="425"/>
                  </a:lnTo>
                  <a:lnTo>
                    <a:pt x="52" y="425"/>
                  </a:lnTo>
                  <a:close/>
                </a:path>
              </a:pathLst>
            </a:custGeom>
            <a:solidFill>
              <a:srgbClr val="D7D7D7"/>
            </a:solidFill>
            <a:ln w="0">
              <a:solidFill>
                <a:srgbClr val="D7D7D7"/>
              </a:solidFill>
              <a:prstDash val="solid"/>
              <a:round/>
              <a:headEnd/>
              <a:tailEnd/>
            </a:ln>
          </p:spPr>
          <p:txBody>
            <a:bodyPr/>
            <a:lstStyle/>
            <a:p>
              <a:endParaRPr lang="zh-TW" altLang="en-US">
                <a:solidFill>
                  <a:srgbClr val="9BD3E5"/>
                </a:solidFill>
              </a:endParaRPr>
            </a:p>
          </p:txBody>
        </p:sp>
        <p:sp>
          <p:nvSpPr>
            <p:cNvPr id="1043" name="Freeform 19"/>
            <p:cNvSpPr>
              <a:spLocks/>
            </p:cNvSpPr>
            <p:nvPr/>
          </p:nvSpPr>
          <p:spPr bwMode="gray">
            <a:xfrm>
              <a:off x="2065" y="361"/>
              <a:ext cx="100" cy="228"/>
            </a:xfrm>
            <a:custGeom>
              <a:avLst/>
              <a:gdLst>
                <a:gd name="T0" fmla="*/ 52 w 100"/>
                <a:gd name="T1" fmla="*/ 176 h 228"/>
                <a:gd name="T2" fmla="*/ 59 w 100"/>
                <a:gd name="T3" fmla="*/ 176 h 228"/>
                <a:gd name="T4" fmla="*/ 74 w 100"/>
                <a:gd name="T5" fmla="*/ 169 h 228"/>
                <a:gd name="T6" fmla="*/ 86 w 100"/>
                <a:gd name="T7" fmla="*/ 154 h 228"/>
                <a:gd name="T8" fmla="*/ 86 w 100"/>
                <a:gd name="T9" fmla="*/ 141 h 228"/>
                <a:gd name="T10" fmla="*/ 74 w 100"/>
                <a:gd name="T11" fmla="*/ 143 h 228"/>
                <a:gd name="T12" fmla="*/ 58 w 100"/>
                <a:gd name="T13" fmla="*/ 158 h 228"/>
                <a:gd name="T14" fmla="*/ 52 w 100"/>
                <a:gd name="T15" fmla="*/ 118 h 228"/>
                <a:gd name="T16" fmla="*/ 61 w 100"/>
                <a:gd name="T17" fmla="*/ 116 h 228"/>
                <a:gd name="T18" fmla="*/ 78 w 100"/>
                <a:gd name="T19" fmla="*/ 110 h 228"/>
                <a:gd name="T20" fmla="*/ 92 w 100"/>
                <a:gd name="T21" fmla="*/ 92 h 228"/>
                <a:gd name="T22" fmla="*/ 92 w 100"/>
                <a:gd name="T23" fmla="*/ 77 h 228"/>
                <a:gd name="T24" fmla="*/ 81 w 100"/>
                <a:gd name="T25" fmla="*/ 79 h 228"/>
                <a:gd name="T26" fmla="*/ 65 w 100"/>
                <a:gd name="T27" fmla="*/ 88 h 228"/>
                <a:gd name="T28" fmla="*/ 52 w 100"/>
                <a:gd name="T29" fmla="*/ 115 h 228"/>
                <a:gd name="T30" fmla="*/ 55 w 100"/>
                <a:gd name="T31" fmla="*/ 48 h 228"/>
                <a:gd name="T32" fmla="*/ 67 w 100"/>
                <a:gd name="T33" fmla="*/ 45 h 228"/>
                <a:gd name="T34" fmla="*/ 85 w 100"/>
                <a:gd name="T35" fmla="*/ 37 h 228"/>
                <a:gd name="T36" fmla="*/ 97 w 100"/>
                <a:gd name="T37" fmla="*/ 17 h 228"/>
                <a:gd name="T38" fmla="*/ 97 w 100"/>
                <a:gd name="T39" fmla="*/ 0 h 228"/>
                <a:gd name="T40" fmla="*/ 83 w 100"/>
                <a:gd name="T41" fmla="*/ 3 h 228"/>
                <a:gd name="T42" fmla="*/ 65 w 100"/>
                <a:gd name="T43" fmla="*/ 14 h 228"/>
                <a:gd name="T44" fmla="*/ 50 w 100"/>
                <a:gd name="T45" fmla="*/ 45 h 228"/>
                <a:gd name="T46" fmla="*/ 47 w 100"/>
                <a:gd name="T47" fmla="*/ 35 h 228"/>
                <a:gd name="T48" fmla="*/ 38 w 100"/>
                <a:gd name="T49" fmla="*/ 18 h 228"/>
                <a:gd name="T50" fmla="*/ 16 w 100"/>
                <a:gd name="T51" fmla="*/ 3 h 228"/>
                <a:gd name="T52" fmla="*/ 1 w 100"/>
                <a:gd name="T53" fmla="*/ 3 h 228"/>
                <a:gd name="T54" fmla="*/ 5 w 100"/>
                <a:gd name="T55" fmla="*/ 19 h 228"/>
                <a:gd name="T56" fmla="*/ 19 w 100"/>
                <a:gd name="T57" fmla="*/ 38 h 228"/>
                <a:gd name="T58" fmla="*/ 47 w 100"/>
                <a:gd name="T59" fmla="*/ 48 h 228"/>
                <a:gd name="T60" fmla="*/ 47 w 100"/>
                <a:gd name="T61" fmla="*/ 132 h 228"/>
                <a:gd name="T62" fmla="*/ 42 w 100"/>
                <a:gd name="T63" fmla="*/ 118 h 228"/>
                <a:gd name="T64" fmla="*/ 25 w 100"/>
                <a:gd name="T65" fmla="*/ 103 h 228"/>
                <a:gd name="T66" fmla="*/ 12 w 100"/>
                <a:gd name="T67" fmla="*/ 103 h 228"/>
                <a:gd name="T68" fmla="*/ 16 w 100"/>
                <a:gd name="T69" fmla="*/ 116 h 228"/>
                <a:gd name="T70" fmla="*/ 25 w 100"/>
                <a:gd name="T71" fmla="*/ 132 h 228"/>
                <a:gd name="T72" fmla="*/ 47 w 100"/>
                <a:gd name="T73" fmla="*/ 141 h 228"/>
                <a:gd name="T74" fmla="*/ 52 w 100"/>
                <a:gd name="T75"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0" h="228">
                  <a:moveTo>
                    <a:pt x="52" y="228"/>
                  </a:moveTo>
                  <a:lnTo>
                    <a:pt x="52" y="176"/>
                  </a:lnTo>
                  <a:lnTo>
                    <a:pt x="55" y="176"/>
                  </a:lnTo>
                  <a:lnTo>
                    <a:pt x="59" y="176"/>
                  </a:lnTo>
                  <a:lnTo>
                    <a:pt x="67" y="173"/>
                  </a:lnTo>
                  <a:lnTo>
                    <a:pt x="74" y="169"/>
                  </a:lnTo>
                  <a:lnTo>
                    <a:pt x="81" y="163"/>
                  </a:lnTo>
                  <a:lnTo>
                    <a:pt x="86" y="154"/>
                  </a:lnTo>
                  <a:lnTo>
                    <a:pt x="88" y="141"/>
                  </a:lnTo>
                  <a:lnTo>
                    <a:pt x="86" y="141"/>
                  </a:lnTo>
                  <a:lnTo>
                    <a:pt x="81" y="142"/>
                  </a:lnTo>
                  <a:lnTo>
                    <a:pt x="74" y="143"/>
                  </a:lnTo>
                  <a:lnTo>
                    <a:pt x="66" y="149"/>
                  </a:lnTo>
                  <a:lnTo>
                    <a:pt x="58" y="158"/>
                  </a:lnTo>
                  <a:lnTo>
                    <a:pt x="52" y="173"/>
                  </a:lnTo>
                  <a:lnTo>
                    <a:pt x="52" y="118"/>
                  </a:lnTo>
                  <a:lnTo>
                    <a:pt x="55" y="118"/>
                  </a:lnTo>
                  <a:lnTo>
                    <a:pt x="61" y="116"/>
                  </a:lnTo>
                  <a:lnTo>
                    <a:pt x="69" y="115"/>
                  </a:lnTo>
                  <a:lnTo>
                    <a:pt x="78" y="110"/>
                  </a:lnTo>
                  <a:lnTo>
                    <a:pt x="86" y="103"/>
                  </a:lnTo>
                  <a:lnTo>
                    <a:pt x="92" y="92"/>
                  </a:lnTo>
                  <a:lnTo>
                    <a:pt x="94" y="77"/>
                  </a:lnTo>
                  <a:lnTo>
                    <a:pt x="92" y="77"/>
                  </a:lnTo>
                  <a:lnTo>
                    <a:pt x="88" y="77"/>
                  </a:lnTo>
                  <a:lnTo>
                    <a:pt x="81" y="79"/>
                  </a:lnTo>
                  <a:lnTo>
                    <a:pt x="73" y="81"/>
                  </a:lnTo>
                  <a:lnTo>
                    <a:pt x="65" y="88"/>
                  </a:lnTo>
                  <a:lnTo>
                    <a:pt x="58" y="99"/>
                  </a:lnTo>
                  <a:lnTo>
                    <a:pt x="52" y="115"/>
                  </a:lnTo>
                  <a:lnTo>
                    <a:pt x="52" y="48"/>
                  </a:lnTo>
                  <a:lnTo>
                    <a:pt x="55" y="48"/>
                  </a:lnTo>
                  <a:lnTo>
                    <a:pt x="61" y="48"/>
                  </a:lnTo>
                  <a:lnTo>
                    <a:pt x="67" y="45"/>
                  </a:lnTo>
                  <a:lnTo>
                    <a:pt x="77" y="42"/>
                  </a:lnTo>
                  <a:lnTo>
                    <a:pt x="85" y="37"/>
                  </a:lnTo>
                  <a:lnTo>
                    <a:pt x="92" y="27"/>
                  </a:lnTo>
                  <a:lnTo>
                    <a:pt x="97" y="17"/>
                  </a:lnTo>
                  <a:lnTo>
                    <a:pt x="100" y="0"/>
                  </a:lnTo>
                  <a:lnTo>
                    <a:pt x="97" y="0"/>
                  </a:lnTo>
                  <a:lnTo>
                    <a:pt x="92" y="0"/>
                  </a:lnTo>
                  <a:lnTo>
                    <a:pt x="83" y="3"/>
                  </a:lnTo>
                  <a:lnTo>
                    <a:pt x="74" y="7"/>
                  </a:lnTo>
                  <a:lnTo>
                    <a:pt x="65" y="14"/>
                  </a:lnTo>
                  <a:lnTo>
                    <a:pt x="56" y="27"/>
                  </a:lnTo>
                  <a:lnTo>
                    <a:pt x="50" y="45"/>
                  </a:lnTo>
                  <a:lnTo>
                    <a:pt x="50" y="42"/>
                  </a:lnTo>
                  <a:lnTo>
                    <a:pt x="47" y="35"/>
                  </a:lnTo>
                  <a:lnTo>
                    <a:pt x="43" y="27"/>
                  </a:lnTo>
                  <a:lnTo>
                    <a:pt x="38" y="18"/>
                  </a:lnTo>
                  <a:lnTo>
                    <a:pt x="28" y="10"/>
                  </a:lnTo>
                  <a:lnTo>
                    <a:pt x="16" y="3"/>
                  </a:lnTo>
                  <a:lnTo>
                    <a:pt x="0" y="0"/>
                  </a:lnTo>
                  <a:lnTo>
                    <a:pt x="1" y="3"/>
                  </a:lnTo>
                  <a:lnTo>
                    <a:pt x="3" y="10"/>
                  </a:lnTo>
                  <a:lnTo>
                    <a:pt x="5" y="19"/>
                  </a:lnTo>
                  <a:lnTo>
                    <a:pt x="11" y="29"/>
                  </a:lnTo>
                  <a:lnTo>
                    <a:pt x="19" y="38"/>
                  </a:lnTo>
                  <a:lnTo>
                    <a:pt x="31" y="45"/>
                  </a:lnTo>
                  <a:lnTo>
                    <a:pt x="47" y="48"/>
                  </a:lnTo>
                  <a:lnTo>
                    <a:pt x="47" y="135"/>
                  </a:lnTo>
                  <a:lnTo>
                    <a:pt x="47" y="132"/>
                  </a:lnTo>
                  <a:lnTo>
                    <a:pt x="46" y="126"/>
                  </a:lnTo>
                  <a:lnTo>
                    <a:pt x="42" y="118"/>
                  </a:lnTo>
                  <a:lnTo>
                    <a:pt x="35" y="110"/>
                  </a:lnTo>
                  <a:lnTo>
                    <a:pt x="25" y="103"/>
                  </a:lnTo>
                  <a:lnTo>
                    <a:pt x="12" y="100"/>
                  </a:lnTo>
                  <a:lnTo>
                    <a:pt x="12" y="103"/>
                  </a:lnTo>
                  <a:lnTo>
                    <a:pt x="13" y="108"/>
                  </a:lnTo>
                  <a:lnTo>
                    <a:pt x="16" y="116"/>
                  </a:lnTo>
                  <a:lnTo>
                    <a:pt x="20" y="124"/>
                  </a:lnTo>
                  <a:lnTo>
                    <a:pt x="25" y="132"/>
                  </a:lnTo>
                  <a:lnTo>
                    <a:pt x="35" y="139"/>
                  </a:lnTo>
                  <a:lnTo>
                    <a:pt x="47" y="141"/>
                  </a:lnTo>
                  <a:lnTo>
                    <a:pt x="47" y="228"/>
                  </a:lnTo>
                  <a:lnTo>
                    <a:pt x="52" y="228"/>
                  </a:lnTo>
                  <a:close/>
                </a:path>
              </a:pathLst>
            </a:custGeom>
            <a:solidFill>
              <a:srgbClr val="D7D7D7"/>
            </a:solidFill>
            <a:ln w="0">
              <a:solidFill>
                <a:srgbClr val="D7D7D7"/>
              </a:solidFill>
              <a:prstDash val="solid"/>
              <a:round/>
              <a:headEnd/>
              <a:tailEnd/>
            </a:ln>
          </p:spPr>
          <p:txBody>
            <a:bodyPr/>
            <a:lstStyle/>
            <a:p>
              <a:endParaRPr lang="zh-TW" altLang="en-US">
                <a:solidFill>
                  <a:srgbClr val="9BD3E5"/>
                </a:solidFill>
              </a:endParaRPr>
            </a:p>
          </p:txBody>
        </p:sp>
        <p:sp>
          <p:nvSpPr>
            <p:cNvPr id="1044" name="Freeform 20"/>
            <p:cNvSpPr>
              <a:spLocks/>
            </p:cNvSpPr>
            <p:nvPr/>
          </p:nvSpPr>
          <p:spPr bwMode="gray">
            <a:xfrm>
              <a:off x="2921" y="361"/>
              <a:ext cx="100" cy="228"/>
            </a:xfrm>
            <a:custGeom>
              <a:avLst/>
              <a:gdLst>
                <a:gd name="T0" fmla="*/ 53 w 100"/>
                <a:gd name="T1" fmla="*/ 176 h 228"/>
                <a:gd name="T2" fmla="*/ 60 w 100"/>
                <a:gd name="T3" fmla="*/ 176 h 228"/>
                <a:gd name="T4" fmla="*/ 74 w 100"/>
                <a:gd name="T5" fmla="*/ 169 h 228"/>
                <a:gd name="T6" fmla="*/ 87 w 100"/>
                <a:gd name="T7" fmla="*/ 154 h 228"/>
                <a:gd name="T8" fmla="*/ 87 w 100"/>
                <a:gd name="T9" fmla="*/ 141 h 228"/>
                <a:gd name="T10" fmla="*/ 74 w 100"/>
                <a:gd name="T11" fmla="*/ 143 h 228"/>
                <a:gd name="T12" fmla="*/ 60 w 100"/>
                <a:gd name="T13" fmla="*/ 158 h 228"/>
                <a:gd name="T14" fmla="*/ 53 w 100"/>
                <a:gd name="T15" fmla="*/ 118 h 228"/>
                <a:gd name="T16" fmla="*/ 61 w 100"/>
                <a:gd name="T17" fmla="*/ 116 h 228"/>
                <a:gd name="T18" fmla="*/ 78 w 100"/>
                <a:gd name="T19" fmla="*/ 110 h 228"/>
                <a:gd name="T20" fmla="*/ 92 w 100"/>
                <a:gd name="T21" fmla="*/ 92 h 228"/>
                <a:gd name="T22" fmla="*/ 92 w 100"/>
                <a:gd name="T23" fmla="*/ 77 h 228"/>
                <a:gd name="T24" fmla="*/ 81 w 100"/>
                <a:gd name="T25" fmla="*/ 79 h 228"/>
                <a:gd name="T26" fmla="*/ 65 w 100"/>
                <a:gd name="T27" fmla="*/ 88 h 228"/>
                <a:gd name="T28" fmla="*/ 53 w 100"/>
                <a:gd name="T29" fmla="*/ 115 h 228"/>
                <a:gd name="T30" fmla="*/ 56 w 100"/>
                <a:gd name="T31" fmla="*/ 48 h 228"/>
                <a:gd name="T32" fmla="*/ 68 w 100"/>
                <a:gd name="T33" fmla="*/ 45 h 228"/>
                <a:gd name="T34" fmla="*/ 85 w 100"/>
                <a:gd name="T35" fmla="*/ 37 h 228"/>
                <a:gd name="T36" fmla="*/ 97 w 100"/>
                <a:gd name="T37" fmla="*/ 17 h 228"/>
                <a:gd name="T38" fmla="*/ 97 w 100"/>
                <a:gd name="T39" fmla="*/ 0 h 228"/>
                <a:gd name="T40" fmla="*/ 84 w 100"/>
                <a:gd name="T41" fmla="*/ 3 h 228"/>
                <a:gd name="T42" fmla="*/ 65 w 100"/>
                <a:gd name="T43" fmla="*/ 14 h 228"/>
                <a:gd name="T44" fmla="*/ 50 w 100"/>
                <a:gd name="T45" fmla="*/ 45 h 228"/>
                <a:gd name="T46" fmla="*/ 47 w 100"/>
                <a:gd name="T47" fmla="*/ 35 h 228"/>
                <a:gd name="T48" fmla="*/ 38 w 100"/>
                <a:gd name="T49" fmla="*/ 18 h 228"/>
                <a:gd name="T50" fmla="*/ 16 w 100"/>
                <a:gd name="T51" fmla="*/ 3 h 228"/>
                <a:gd name="T52" fmla="*/ 2 w 100"/>
                <a:gd name="T53" fmla="*/ 3 h 228"/>
                <a:gd name="T54" fmla="*/ 6 w 100"/>
                <a:gd name="T55" fmla="*/ 19 h 228"/>
                <a:gd name="T56" fmla="*/ 19 w 100"/>
                <a:gd name="T57" fmla="*/ 38 h 228"/>
                <a:gd name="T58" fmla="*/ 47 w 100"/>
                <a:gd name="T59" fmla="*/ 48 h 228"/>
                <a:gd name="T60" fmla="*/ 47 w 100"/>
                <a:gd name="T61" fmla="*/ 132 h 228"/>
                <a:gd name="T62" fmla="*/ 42 w 100"/>
                <a:gd name="T63" fmla="*/ 118 h 228"/>
                <a:gd name="T64" fmla="*/ 26 w 100"/>
                <a:gd name="T65" fmla="*/ 103 h 228"/>
                <a:gd name="T66" fmla="*/ 12 w 100"/>
                <a:gd name="T67" fmla="*/ 103 h 228"/>
                <a:gd name="T68" fmla="*/ 16 w 100"/>
                <a:gd name="T69" fmla="*/ 116 h 228"/>
                <a:gd name="T70" fmla="*/ 26 w 100"/>
                <a:gd name="T71" fmla="*/ 132 h 228"/>
                <a:gd name="T72" fmla="*/ 47 w 100"/>
                <a:gd name="T73" fmla="*/ 141 h 228"/>
                <a:gd name="T74" fmla="*/ 53 w 100"/>
                <a:gd name="T75"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0" h="228">
                  <a:moveTo>
                    <a:pt x="53" y="228"/>
                  </a:moveTo>
                  <a:lnTo>
                    <a:pt x="53" y="176"/>
                  </a:lnTo>
                  <a:lnTo>
                    <a:pt x="56" y="176"/>
                  </a:lnTo>
                  <a:lnTo>
                    <a:pt x="60" y="176"/>
                  </a:lnTo>
                  <a:lnTo>
                    <a:pt x="68" y="173"/>
                  </a:lnTo>
                  <a:lnTo>
                    <a:pt x="74" y="169"/>
                  </a:lnTo>
                  <a:lnTo>
                    <a:pt x="81" y="163"/>
                  </a:lnTo>
                  <a:lnTo>
                    <a:pt x="87" y="154"/>
                  </a:lnTo>
                  <a:lnTo>
                    <a:pt x="88" y="141"/>
                  </a:lnTo>
                  <a:lnTo>
                    <a:pt x="87" y="141"/>
                  </a:lnTo>
                  <a:lnTo>
                    <a:pt x="81" y="142"/>
                  </a:lnTo>
                  <a:lnTo>
                    <a:pt x="74" y="143"/>
                  </a:lnTo>
                  <a:lnTo>
                    <a:pt x="66" y="149"/>
                  </a:lnTo>
                  <a:lnTo>
                    <a:pt x="60" y="158"/>
                  </a:lnTo>
                  <a:lnTo>
                    <a:pt x="53" y="173"/>
                  </a:lnTo>
                  <a:lnTo>
                    <a:pt x="53" y="118"/>
                  </a:lnTo>
                  <a:lnTo>
                    <a:pt x="56" y="118"/>
                  </a:lnTo>
                  <a:lnTo>
                    <a:pt x="61" y="116"/>
                  </a:lnTo>
                  <a:lnTo>
                    <a:pt x="69" y="115"/>
                  </a:lnTo>
                  <a:lnTo>
                    <a:pt x="78" y="110"/>
                  </a:lnTo>
                  <a:lnTo>
                    <a:pt x="87" y="103"/>
                  </a:lnTo>
                  <a:lnTo>
                    <a:pt x="92" y="92"/>
                  </a:lnTo>
                  <a:lnTo>
                    <a:pt x="95" y="77"/>
                  </a:lnTo>
                  <a:lnTo>
                    <a:pt x="92" y="77"/>
                  </a:lnTo>
                  <a:lnTo>
                    <a:pt x="88" y="77"/>
                  </a:lnTo>
                  <a:lnTo>
                    <a:pt x="81" y="79"/>
                  </a:lnTo>
                  <a:lnTo>
                    <a:pt x="73" y="81"/>
                  </a:lnTo>
                  <a:lnTo>
                    <a:pt x="65" y="88"/>
                  </a:lnTo>
                  <a:lnTo>
                    <a:pt x="58" y="99"/>
                  </a:lnTo>
                  <a:lnTo>
                    <a:pt x="53" y="115"/>
                  </a:lnTo>
                  <a:lnTo>
                    <a:pt x="53" y="48"/>
                  </a:lnTo>
                  <a:lnTo>
                    <a:pt x="56" y="48"/>
                  </a:lnTo>
                  <a:lnTo>
                    <a:pt x="61" y="48"/>
                  </a:lnTo>
                  <a:lnTo>
                    <a:pt x="68" y="45"/>
                  </a:lnTo>
                  <a:lnTo>
                    <a:pt x="77" y="42"/>
                  </a:lnTo>
                  <a:lnTo>
                    <a:pt x="85" y="37"/>
                  </a:lnTo>
                  <a:lnTo>
                    <a:pt x="93" y="27"/>
                  </a:lnTo>
                  <a:lnTo>
                    <a:pt x="97" y="17"/>
                  </a:lnTo>
                  <a:lnTo>
                    <a:pt x="100" y="0"/>
                  </a:lnTo>
                  <a:lnTo>
                    <a:pt x="97" y="0"/>
                  </a:lnTo>
                  <a:lnTo>
                    <a:pt x="92" y="0"/>
                  </a:lnTo>
                  <a:lnTo>
                    <a:pt x="84" y="3"/>
                  </a:lnTo>
                  <a:lnTo>
                    <a:pt x="74" y="7"/>
                  </a:lnTo>
                  <a:lnTo>
                    <a:pt x="65" y="14"/>
                  </a:lnTo>
                  <a:lnTo>
                    <a:pt x="57" y="27"/>
                  </a:lnTo>
                  <a:lnTo>
                    <a:pt x="50" y="45"/>
                  </a:lnTo>
                  <a:lnTo>
                    <a:pt x="50" y="42"/>
                  </a:lnTo>
                  <a:lnTo>
                    <a:pt x="47" y="35"/>
                  </a:lnTo>
                  <a:lnTo>
                    <a:pt x="43" y="27"/>
                  </a:lnTo>
                  <a:lnTo>
                    <a:pt x="38" y="18"/>
                  </a:lnTo>
                  <a:lnTo>
                    <a:pt x="29" y="10"/>
                  </a:lnTo>
                  <a:lnTo>
                    <a:pt x="16" y="3"/>
                  </a:lnTo>
                  <a:lnTo>
                    <a:pt x="0" y="0"/>
                  </a:lnTo>
                  <a:lnTo>
                    <a:pt x="2" y="3"/>
                  </a:lnTo>
                  <a:lnTo>
                    <a:pt x="3" y="10"/>
                  </a:lnTo>
                  <a:lnTo>
                    <a:pt x="6" y="19"/>
                  </a:lnTo>
                  <a:lnTo>
                    <a:pt x="11" y="29"/>
                  </a:lnTo>
                  <a:lnTo>
                    <a:pt x="19" y="38"/>
                  </a:lnTo>
                  <a:lnTo>
                    <a:pt x="31" y="45"/>
                  </a:lnTo>
                  <a:lnTo>
                    <a:pt x="47" y="48"/>
                  </a:lnTo>
                  <a:lnTo>
                    <a:pt x="47" y="135"/>
                  </a:lnTo>
                  <a:lnTo>
                    <a:pt x="47" y="132"/>
                  </a:lnTo>
                  <a:lnTo>
                    <a:pt x="46" y="126"/>
                  </a:lnTo>
                  <a:lnTo>
                    <a:pt x="42" y="118"/>
                  </a:lnTo>
                  <a:lnTo>
                    <a:pt x="35" y="110"/>
                  </a:lnTo>
                  <a:lnTo>
                    <a:pt x="26" y="103"/>
                  </a:lnTo>
                  <a:lnTo>
                    <a:pt x="12" y="100"/>
                  </a:lnTo>
                  <a:lnTo>
                    <a:pt x="12" y="103"/>
                  </a:lnTo>
                  <a:lnTo>
                    <a:pt x="14" y="108"/>
                  </a:lnTo>
                  <a:lnTo>
                    <a:pt x="16" y="116"/>
                  </a:lnTo>
                  <a:lnTo>
                    <a:pt x="20" y="124"/>
                  </a:lnTo>
                  <a:lnTo>
                    <a:pt x="26" y="132"/>
                  </a:lnTo>
                  <a:lnTo>
                    <a:pt x="35" y="139"/>
                  </a:lnTo>
                  <a:lnTo>
                    <a:pt x="47" y="141"/>
                  </a:lnTo>
                  <a:lnTo>
                    <a:pt x="47" y="228"/>
                  </a:lnTo>
                  <a:lnTo>
                    <a:pt x="53" y="228"/>
                  </a:lnTo>
                  <a:close/>
                </a:path>
              </a:pathLst>
            </a:custGeom>
            <a:solidFill>
              <a:srgbClr val="D7D7D7"/>
            </a:solidFill>
            <a:ln w="0">
              <a:solidFill>
                <a:srgbClr val="D7D7D7"/>
              </a:solidFill>
              <a:prstDash val="solid"/>
              <a:round/>
              <a:headEnd/>
              <a:tailEnd/>
            </a:ln>
          </p:spPr>
          <p:txBody>
            <a:bodyPr/>
            <a:lstStyle/>
            <a:p>
              <a:endParaRPr lang="zh-TW" altLang="en-US">
                <a:solidFill>
                  <a:srgbClr val="9BD3E5"/>
                </a:solidFill>
              </a:endParaRPr>
            </a:p>
          </p:txBody>
        </p:sp>
        <p:sp>
          <p:nvSpPr>
            <p:cNvPr id="1045" name="Freeform 21"/>
            <p:cNvSpPr>
              <a:spLocks/>
            </p:cNvSpPr>
            <p:nvPr/>
          </p:nvSpPr>
          <p:spPr bwMode="gray">
            <a:xfrm>
              <a:off x="2273" y="187"/>
              <a:ext cx="175" cy="402"/>
            </a:xfrm>
            <a:custGeom>
              <a:avLst/>
              <a:gdLst>
                <a:gd name="T0" fmla="*/ 93 w 175"/>
                <a:gd name="T1" fmla="*/ 309 h 402"/>
                <a:gd name="T2" fmla="*/ 101 w 175"/>
                <a:gd name="T3" fmla="*/ 309 h 402"/>
                <a:gd name="T4" fmla="*/ 118 w 175"/>
                <a:gd name="T5" fmla="*/ 304 h 402"/>
                <a:gd name="T6" fmla="*/ 138 w 175"/>
                <a:gd name="T7" fmla="*/ 292 h 402"/>
                <a:gd name="T8" fmla="*/ 152 w 175"/>
                <a:gd name="T9" fmla="*/ 266 h 402"/>
                <a:gd name="T10" fmla="*/ 152 w 175"/>
                <a:gd name="T11" fmla="*/ 247 h 402"/>
                <a:gd name="T12" fmla="*/ 138 w 175"/>
                <a:gd name="T13" fmla="*/ 250 h 402"/>
                <a:gd name="T14" fmla="*/ 120 w 175"/>
                <a:gd name="T15" fmla="*/ 259 h 402"/>
                <a:gd name="T16" fmla="*/ 99 w 175"/>
                <a:gd name="T17" fmla="*/ 285 h 402"/>
                <a:gd name="T18" fmla="*/ 93 w 175"/>
                <a:gd name="T19" fmla="*/ 207 h 402"/>
                <a:gd name="T20" fmla="*/ 102 w 175"/>
                <a:gd name="T21" fmla="*/ 205 h 402"/>
                <a:gd name="T22" fmla="*/ 122 w 175"/>
                <a:gd name="T23" fmla="*/ 200 h 402"/>
                <a:gd name="T24" fmla="*/ 147 w 175"/>
                <a:gd name="T25" fmla="*/ 185 h 402"/>
                <a:gd name="T26" fmla="*/ 163 w 175"/>
                <a:gd name="T27" fmla="*/ 155 h 402"/>
                <a:gd name="T28" fmla="*/ 163 w 175"/>
                <a:gd name="T29" fmla="*/ 134 h 402"/>
                <a:gd name="T30" fmla="*/ 149 w 175"/>
                <a:gd name="T31" fmla="*/ 135 h 402"/>
                <a:gd name="T32" fmla="*/ 129 w 175"/>
                <a:gd name="T33" fmla="*/ 142 h 402"/>
                <a:gd name="T34" fmla="*/ 107 w 175"/>
                <a:gd name="T35" fmla="*/ 162 h 402"/>
                <a:gd name="T36" fmla="*/ 93 w 175"/>
                <a:gd name="T37" fmla="*/ 201 h 402"/>
                <a:gd name="T38" fmla="*/ 95 w 175"/>
                <a:gd name="T39" fmla="*/ 83 h 402"/>
                <a:gd name="T40" fmla="*/ 110 w 175"/>
                <a:gd name="T41" fmla="*/ 81 h 402"/>
                <a:gd name="T42" fmla="*/ 134 w 175"/>
                <a:gd name="T43" fmla="*/ 73 h 402"/>
                <a:gd name="T44" fmla="*/ 157 w 175"/>
                <a:gd name="T45" fmla="*/ 54 h 402"/>
                <a:gd name="T46" fmla="*/ 174 w 175"/>
                <a:gd name="T47" fmla="*/ 23 h 402"/>
                <a:gd name="T48" fmla="*/ 174 w 175"/>
                <a:gd name="T49" fmla="*/ 0 h 402"/>
                <a:gd name="T50" fmla="*/ 157 w 175"/>
                <a:gd name="T51" fmla="*/ 2 h 402"/>
                <a:gd name="T52" fmla="*/ 133 w 175"/>
                <a:gd name="T53" fmla="*/ 10 h 402"/>
                <a:gd name="T54" fmla="*/ 107 w 175"/>
                <a:gd name="T55" fmla="*/ 33 h 402"/>
                <a:gd name="T56" fmla="*/ 87 w 175"/>
                <a:gd name="T57" fmla="*/ 77 h 402"/>
                <a:gd name="T58" fmla="*/ 85 w 175"/>
                <a:gd name="T59" fmla="*/ 68 h 402"/>
                <a:gd name="T60" fmla="*/ 75 w 175"/>
                <a:gd name="T61" fmla="*/ 46 h 402"/>
                <a:gd name="T62" fmla="*/ 55 w 175"/>
                <a:gd name="T63" fmla="*/ 21 h 402"/>
                <a:gd name="T64" fmla="*/ 22 w 175"/>
                <a:gd name="T65" fmla="*/ 3 h 402"/>
                <a:gd name="T66" fmla="*/ 1 w 175"/>
                <a:gd name="T67" fmla="*/ 3 h 402"/>
                <a:gd name="T68" fmla="*/ 4 w 175"/>
                <a:gd name="T69" fmla="*/ 18 h 402"/>
                <a:gd name="T70" fmla="*/ 12 w 175"/>
                <a:gd name="T71" fmla="*/ 42 h 402"/>
                <a:gd name="T72" fmla="*/ 31 w 175"/>
                <a:gd name="T73" fmla="*/ 65 h 402"/>
                <a:gd name="T74" fmla="*/ 62 w 175"/>
                <a:gd name="T75" fmla="*/ 81 h 402"/>
                <a:gd name="T76" fmla="*/ 82 w 175"/>
                <a:gd name="T77" fmla="*/ 238 h 402"/>
                <a:gd name="T78" fmla="*/ 80 w 175"/>
                <a:gd name="T79" fmla="*/ 228 h 402"/>
                <a:gd name="T80" fmla="*/ 72 w 175"/>
                <a:gd name="T81" fmla="*/ 207 h 402"/>
                <a:gd name="T82" fmla="*/ 55 w 175"/>
                <a:gd name="T83" fmla="*/ 185 h 402"/>
                <a:gd name="T84" fmla="*/ 21 w 175"/>
                <a:gd name="T85" fmla="*/ 176 h 402"/>
                <a:gd name="T86" fmla="*/ 22 w 175"/>
                <a:gd name="T87" fmla="*/ 185 h 402"/>
                <a:gd name="T88" fmla="*/ 28 w 175"/>
                <a:gd name="T89" fmla="*/ 205 h 402"/>
                <a:gd name="T90" fmla="*/ 41 w 175"/>
                <a:gd name="T91" fmla="*/ 230 h 402"/>
                <a:gd name="T92" fmla="*/ 66 w 175"/>
                <a:gd name="T93" fmla="*/ 246 h 402"/>
                <a:gd name="T94" fmla="*/ 82 w 175"/>
                <a:gd name="T95" fmla="*/ 402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5" h="402">
                  <a:moveTo>
                    <a:pt x="93" y="402"/>
                  </a:moveTo>
                  <a:lnTo>
                    <a:pt x="93" y="309"/>
                  </a:lnTo>
                  <a:lnTo>
                    <a:pt x="95" y="309"/>
                  </a:lnTo>
                  <a:lnTo>
                    <a:pt x="101" y="309"/>
                  </a:lnTo>
                  <a:lnTo>
                    <a:pt x="109" y="308"/>
                  </a:lnTo>
                  <a:lnTo>
                    <a:pt x="118" y="304"/>
                  </a:lnTo>
                  <a:lnTo>
                    <a:pt x="129" y="298"/>
                  </a:lnTo>
                  <a:lnTo>
                    <a:pt x="138" y="292"/>
                  </a:lnTo>
                  <a:lnTo>
                    <a:pt x="147" y="281"/>
                  </a:lnTo>
                  <a:lnTo>
                    <a:pt x="152" y="266"/>
                  </a:lnTo>
                  <a:lnTo>
                    <a:pt x="155" y="247"/>
                  </a:lnTo>
                  <a:lnTo>
                    <a:pt x="152" y="247"/>
                  </a:lnTo>
                  <a:lnTo>
                    <a:pt x="147" y="249"/>
                  </a:lnTo>
                  <a:lnTo>
                    <a:pt x="138" y="250"/>
                  </a:lnTo>
                  <a:lnTo>
                    <a:pt x="129" y="253"/>
                  </a:lnTo>
                  <a:lnTo>
                    <a:pt x="120" y="259"/>
                  </a:lnTo>
                  <a:lnTo>
                    <a:pt x="109" y="270"/>
                  </a:lnTo>
                  <a:lnTo>
                    <a:pt x="99" y="285"/>
                  </a:lnTo>
                  <a:lnTo>
                    <a:pt x="93" y="304"/>
                  </a:lnTo>
                  <a:lnTo>
                    <a:pt x="93" y="207"/>
                  </a:lnTo>
                  <a:lnTo>
                    <a:pt x="95" y="207"/>
                  </a:lnTo>
                  <a:lnTo>
                    <a:pt x="102" y="205"/>
                  </a:lnTo>
                  <a:lnTo>
                    <a:pt x="111" y="204"/>
                  </a:lnTo>
                  <a:lnTo>
                    <a:pt x="122" y="200"/>
                  </a:lnTo>
                  <a:lnTo>
                    <a:pt x="134" y="195"/>
                  </a:lnTo>
                  <a:lnTo>
                    <a:pt x="147" y="185"/>
                  </a:lnTo>
                  <a:lnTo>
                    <a:pt x="156" y="173"/>
                  </a:lnTo>
                  <a:lnTo>
                    <a:pt x="163" y="155"/>
                  </a:lnTo>
                  <a:lnTo>
                    <a:pt x="165" y="134"/>
                  </a:lnTo>
                  <a:lnTo>
                    <a:pt x="163" y="134"/>
                  </a:lnTo>
                  <a:lnTo>
                    <a:pt x="157" y="134"/>
                  </a:lnTo>
                  <a:lnTo>
                    <a:pt x="149" y="135"/>
                  </a:lnTo>
                  <a:lnTo>
                    <a:pt x="140" y="137"/>
                  </a:lnTo>
                  <a:lnTo>
                    <a:pt x="129" y="142"/>
                  </a:lnTo>
                  <a:lnTo>
                    <a:pt x="118" y="150"/>
                  </a:lnTo>
                  <a:lnTo>
                    <a:pt x="107" y="162"/>
                  </a:lnTo>
                  <a:lnTo>
                    <a:pt x="99" y="178"/>
                  </a:lnTo>
                  <a:lnTo>
                    <a:pt x="93" y="201"/>
                  </a:lnTo>
                  <a:lnTo>
                    <a:pt x="93" y="83"/>
                  </a:lnTo>
                  <a:lnTo>
                    <a:pt x="95" y="83"/>
                  </a:lnTo>
                  <a:lnTo>
                    <a:pt x="101" y="83"/>
                  </a:lnTo>
                  <a:lnTo>
                    <a:pt x="110" y="81"/>
                  </a:lnTo>
                  <a:lnTo>
                    <a:pt x="122" y="77"/>
                  </a:lnTo>
                  <a:lnTo>
                    <a:pt x="134" y="73"/>
                  </a:lnTo>
                  <a:lnTo>
                    <a:pt x="147" y="65"/>
                  </a:lnTo>
                  <a:lnTo>
                    <a:pt x="157" y="54"/>
                  </a:lnTo>
                  <a:lnTo>
                    <a:pt x="167" y="41"/>
                  </a:lnTo>
                  <a:lnTo>
                    <a:pt x="174" y="23"/>
                  </a:lnTo>
                  <a:lnTo>
                    <a:pt x="175" y="0"/>
                  </a:lnTo>
                  <a:lnTo>
                    <a:pt x="174" y="0"/>
                  </a:lnTo>
                  <a:lnTo>
                    <a:pt x="167" y="0"/>
                  </a:lnTo>
                  <a:lnTo>
                    <a:pt x="157" y="2"/>
                  </a:lnTo>
                  <a:lnTo>
                    <a:pt x="145" y="4"/>
                  </a:lnTo>
                  <a:lnTo>
                    <a:pt x="133" y="10"/>
                  </a:lnTo>
                  <a:lnTo>
                    <a:pt x="120" y="19"/>
                  </a:lnTo>
                  <a:lnTo>
                    <a:pt x="107" y="33"/>
                  </a:lnTo>
                  <a:lnTo>
                    <a:pt x="97" y="52"/>
                  </a:lnTo>
                  <a:lnTo>
                    <a:pt x="87" y="77"/>
                  </a:lnTo>
                  <a:lnTo>
                    <a:pt x="87" y="75"/>
                  </a:lnTo>
                  <a:lnTo>
                    <a:pt x="85" y="68"/>
                  </a:lnTo>
                  <a:lnTo>
                    <a:pt x="80" y="58"/>
                  </a:lnTo>
                  <a:lnTo>
                    <a:pt x="75" y="46"/>
                  </a:lnTo>
                  <a:lnTo>
                    <a:pt x="66" y="33"/>
                  </a:lnTo>
                  <a:lnTo>
                    <a:pt x="55" y="21"/>
                  </a:lnTo>
                  <a:lnTo>
                    <a:pt x="40" y="10"/>
                  </a:lnTo>
                  <a:lnTo>
                    <a:pt x="22" y="3"/>
                  </a:lnTo>
                  <a:lnTo>
                    <a:pt x="0" y="0"/>
                  </a:lnTo>
                  <a:lnTo>
                    <a:pt x="1" y="3"/>
                  </a:lnTo>
                  <a:lnTo>
                    <a:pt x="1" y="10"/>
                  </a:lnTo>
                  <a:lnTo>
                    <a:pt x="4" y="18"/>
                  </a:lnTo>
                  <a:lnTo>
                    <a:pt x="6" y="30"/>
                  </a:lnTo>
                  <a:lnTo>
                    <a:pt x="12" y="42"/>
                  </a:lnTo>
                  <a:lnTo>
                    <a:pt x="20" y="54"/>
                  </a:lnTo>
                  <a:lnTo>
                    <a:pt x="31" y="65"/>
                  </a:lnTo>
                  <a:lnTo>
                    <a:pt x="44" y="75"/>
                  </a:lnTo>
                  <a:lnTo>
                    <a:pt x="62" y="81"/>
                  </a:lnTo>
                  <a:lnTo>
                    <a:pt x="82" y="83"/>
                  </a:lnTo>
                  <a:lnTo>
                    <a:pt x="82" y="238"/>
                  </a:lnTo>
                  <a:lnTo>
                    <a:pt x="82" y="235"/>
                  </a:lnTo>
                  <a:lnTo>
                    <a:pt x="80" y="228"/>
                  </a:lnTo>
                  <a:lnTo>
                    <a:pt x="78" y="217"/>
                  </a:lnTo>
                  <a:lnTo>
                    <a:pt x="72" y="207"/>
                  </a:lnTo>
                  <a:lnTo>
                    <a:pt x="66" y="196"/>
                  </a:lnTo>
                  <a:lnTo>
                    <a:pt x="55" y="185"/>
                  </a:lnTo>
                  <a:lnTo>
                    <a:pt x="40" y="178"/>
                  </a:lnTo>
                  <a:lnTo>
                    <a:pt x="21" y="176"/>
                  </a:lnTo>
                  <a:lnTo>
                    <a:pt x="21" y="178"/>
                  </a:lnTo>
                  <a:lnTo>
                    <a:pt x="22" y="185"/>
                  </a:lnTo>
                  <a:lnTo>
                    <a:pt x="24" y="195"/>
                  </a:lnTo>
                  <a:lnTo>
                    <a:pt x="28" y="205"/>
                  </a:lnTo>
                  <a:lnTo>
                    <a:pt x="33" y="217"/>
                  </a:lnTo>
                  <a:lnTo>
                    <a:pt x="41" y="230"/>
                  </a:lnTo>
                  <a:lnTo>
                    <a:pt x="52" y="239"/>
                  </a:lnTo>
                  <a:lnTo>
                    <a:pt x="66" y="246"/>
                  </a:lnTo>
                  <a:lnTo>
                    <a:pt x="82" y="247"/>
                  </a:lnTo>
                  <a:lnTo>
                    <a:pt x="82" y="402"/>
                  </a:lnTo>
                  <a:lnTo>
                    <a:pt x="93" y="402"/>
                  </a:lnTo>
                  <a:close/>
                </a:path>
              </a:pathLst>
            </a:custGeom>
            <a:solidFill>
              <a:srgbClr val="D7D7D7"/>
            </a:solidFill>
            <a:ln w="0">
              <a:solidFill>
                <a:srgbClr val="D7D7D7"/>
              </a:solidFill>
              <a:prstDash val="solid"/>
              <a:round/>
              <a:headEnd/>
              <a:tailEnd/>
            </a:ln>
          </p:spPr>
          <p:txBody>
            <a:bodyPr/>
            <a:lstStyle/>
            <a:p>
              <a:endParaRPr lang="zh-TW" altLang="en-US">
                <a:solidFill>
                  <a:srgbClr val="9BD3E5"/>
                </a:solidFill>
              </a:endParaRPr>
            </a:p>
          </p:txBody>
        </p:sp>
        <p:sp>
          <p:nvSpPr>
            <p:cNvPr id="1046" name="Freeform 22"/>
            <p:cNvSpPr>
              <a:spLocks/>
            </p:cNvSpPr>
            <p:nvPr/>
          </p:nvSpPr>
          <p:spPr bwMode="gray">
            <a:xfrm>
              <a:off x="2161" y="216"/>
              <a:ext cx="97" cy="373"/>
            </a:xfrm>
            <a:custGeom>
              <a:avLst/>
              <a:gdLst>
                <a:gd name="T0" fmla="*/ 52 w 97"/>
                <a:gd name="T1" fmla="*/ 237 h 373"/>
                <a:gd name="T2" fmla="*/ 59 w 97"/>
                <a:gd name="T3" fmla="*/ 237 h 373"/>
                <a:gd name="T4" fmla="*/ 74 w 97"/>
                <a:gd name="T5" fmla="*/ 232 h 373"/>
                <a:gd name="T6" fmla="*/ 90 w 97"/>
                <a:gd name="T7" fmla="*/ 218 h 373"/>
                <a:gd name="T8" fmla="*/ 97 w 97"/>
                <a:gd name="T9" fmla="*/ 193 h 373"/>
                <a:gd name="T10" fmla="*/ 89 w 97"/>
                <a:gd name="T11" fmla="*/ 193 h 373"/>
                <a:gd name="T12" fmla="*/ 71 w 97"/>
                <a:gd name="T13" fmla="*/ 197 h 373"/>
                <a:gd name="T14" fmla="*/ 56 w 97"/>
                <a:gd name="T15" fmla="*/ 215 h 373"/>
                <a:gd name="T16" fmla="*/ 52 w 97"/>
                <a:gd name="T17" fmla="*/ 147 h 373"/>
                <a:gd name="T18" fmla="*/ 59 w 97"/>
                <a:gd name="T19" fmla="*/ 147 h 373"/>
                <a:gd name="T20" fmla="*/ 74 w 97"/>
                <a:gd name="T21" fmla="*/ 141 h 373"/>
                <a:gd name="T22" fmla="*/ 90 w 97"/>
                <a:gd name="T23" fmla="*/ 128 h 373"/>
                <a:gd name="T24" fmla="*/ 97 w 97"/>
                <a:gd name="T25" fmla="*/ 102 h 373"/>
                <a:gd name="T26" fmla="*/ 89 w 97"/>
                <a:gd name="T27" fmla="*/ 102 h 373"/>
                <a:gd name="T28" fmla="*/ 71 w 97"/>
                <a:gd name="T29" fmla="*/ 109 h 373"/>
                <a:gd name="T30" fmla="*/ 56 w 97"/>
                <a:gd name="T31" fmla="*/ 126 h 373"/>
                <a:gd name="T32" fmla="*/ 52 w 97"/>
                <a:gd name="T33" fmla="*/ 46 h 373"/>
                <a:gd name="T34" fmla="*/ 51 w 97"/>
                <a:gd name="T35" fmla="*/ 37 h 373"/>
                <a:gd name="T36" fmla="*/ 45 w 97"/>
                <a:gd name="T37" fmla="*/ 23 h 373"/>
                <a:gd name="T38" fmla="*/ 32 w 97"/>
                <a:gd name="T39" fmla="*/ 6 h 373"/>
                <a:gd name="T40" fmla="*/ 6 w 97"/>
                <a:gd name="T41" fmla="*/ 0 h 373"/>
                <a:gd name="T42" fmla="*/ 8 w 97"/>
                <a:gd name="T43" fmla="*/ 9 h 373"/>
                <a:gd name="T44" fmla="*/ 16 w 97"/>
                <a:gd name="T45" fmla="*/ 27 h 373"/>
                <a:gd name="T46" fmla="*/ 33 w 97"/>
                <a:gd name="T47" fmla="*/ 43 h 373"/>
                <a:gd name="T48" fmla="*/ 45 w 97"/>
                <a:gd name="T49" fmla="*/ 113 h 373"/>
                <a:gd name="T50" fmla="*/ 45 w 97"/>
                <a:gd name="T51" fmla="*/ 106 h 373"/>
                <a:gd name="T52" fmla="*/ 40 w 97"/>
                <a:gd name="T53" fmla="*/ 90 h 373"/>
                <a:gd name="T54" fmla="*/ 27 w 97"/>
                <a:gd name="T55" fmla="*/ 75 h 373"/>
                <a:gd name="T56" fmla="*/ 1 w 97"/>
                <a:gd name="T57" fmla="*/ 67 h 373"/>
                <a:gd name="T58" fmla="*/ 0 w 97"/>
                <a:gd name="T59" fmla="*/ 75 h 373"/>
                <a:gd name="T60" fmla="*/ 2 w 97"/>
                <a:gd name="T61" fmla="*/ 91 h 373"/>
                <a:gd name="T62" fmla="*/ 14 w 97"/>
                <a:gd name="T63" fmla="*/ 109 h 373"/>
                <a:gd name="T64" fmla="*/ 45 w 97"/>
                <a:gd name="T65" fmla="*/ 118 h 373"/>
                <a:gd name="T66" fmla="*/ 45 w 97"/>
                <a:gd name="T67" fmla="*/ 207 h 373"/>
                <a:gd name="T68" fmla="*/ 43 w 97"/>
                <a:gd name="T69" fmla="*/ 195 h 373"/>
                <a:gd name="T70" fmla="*/ 33 w 97"/>
                <a:gd name="T71" fmla="*/ 182 h 373"/>
                <a:gd name="T72" fmla="*/ 12 w 97"/>
                <a:gd name="T73" fmla="*/ 175 h 373"/>
                <a:gd name="T74" fmla="*/ 10 w 97"/>
                <a:gd name="T75" fmla="*/ 182 h 373"/>
                <a:gd name="T76" fmla="*/ 13 w 97"/>
                <a:gd name="T77" fmla="*/ 197 h 373"/>
                <a:gd name="T78" fmla="*/ 29 w 97"/>
                <a:gd name="T79" fmla="*/ 211 h 373"/>
                <a:gd name="T80" fmla="*/ 45 w 97"/>
                <a:gd name="T8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7" h="373">
                  <a:moveTo>
                    <a:pt x="52" y="373"/>
                  </a:moveTo>
                  <a:lnTo>
                    <a:pt x="52" y="237"/>
                  </a:lnTo>
                  <a:lnTo>
                    <a:pt x="54" y="237"/>
                  </a:lnTo>
                  <a:lnTo>
                    <a:pt x="59" y="237"/>
                  </a:lnTo>
                  <a:lnTo>
                    <a:pt x="66" y="236"/>
                  </a:lnTo>
                  <a:lnTo>
                    <a:pt x="74" y="232"/>
                  </a:lnTo>
                  <a:lnTo>
                    <a:pt x="82" y="226"/>
                  </a:lnTo>
                  <a:lnTo>
                    <a:pt x="90" y="218"/>
                  </a:lnTo>
                  <a:lnTo>
                    <a:pt x="95" y="207"/>
                  </a:lnTo>
                  <a:lnTo>
                    <a:pt x="97" y="193"/>
                  </a:lnTo>
                  <a:lnTo>
                    <a:pt x="94" y="193"/>
                  </a:lnTo>
                  <a:lnTo>
                    <a:pt x="89" y="193"/>
                  </a:lnTo>
                  <a:lnTo>
                    <a:pt x="81" y="194"/>
                  </a:lnTo>
                  <a:lnTo>
                    <a:pt x="71" y="197"/>
                  </a:lnTo>
                  <a:lnTo>
                    <a:pt x="63" y="205"/>
                  </a:lnTo>
                  <a:lnTo>
                    <a:pt x="56" y="215"/>
                  </a:lnTo>
                  <a:lnTo>
                    <a:pt x="52" y="232"/>
                  </a:lnTo>
                  <a:lnTo>
                    <a:pt x="52" y="147"/>
                  </a:lnTo>
                  <a:lnTo>
                    <a:pt x="54" y="147"/>
                  </a:lnTo>
                  <a:lnTo>
                    <a:pt x="59" y="147"/>
                  </a:lnTo>
                  <a:lnTo>
                    <a:pt x="66" y="144"/>
                  </a:lnTo>
                  <a:lnTo>
                    <a:pt x="74" y="141"/>
                  </a:lnTo>
                  <a:lnTo>
                    <a:pt x="82" y="136"/>
                  </a:lnTo>
                  <a:lnTo>
                    <a:pt x="90" y="128"/>
                  </a:lnTo>
                  <a:lnTo>
                    <a:pt x="95" y="117"/>
                  </a:lnTo>
                  <a:lnTo>
                    <a:pt x="97" y="102"/>
                  </a:lnTo>
                  <a:lnTo>
                    <a:pt x="94" y="102"/>
                  </a:lnTo>
                  <a:lnTo>
                    <a:pt x="89" y="102"/>
                  </a:lnTo>
                  <a:lnTo>
                    <a:pt x="81" y="105"/>
                  </a:lnTo>
                  <a:lnTo>
                    <a:pt x="71" y="109"/>
                  </a:lnTo>
                  <a:lnTo>
                    <a:pt x="63" y="116"/>
                  </a:lnTo>
                  <a:lnTo>
                    <a:pt x="56" y="126"/>
                  </a:lnTo>
                  <a:lnTo>
                    <a:pt x="52" y="141"/>
                  </a:lnTo>
                  <a:lnTo>
                    <a:pt x="52" y="46"/>
                  </a:lnTo>
                  <a:lnTo>
                    <a:pt x="51" y="43"/>
                  </a:lnTo>
                  <a:lnTo>
                    <a:pt x="51" y="37"/>
                  </a:lnTo>
                  <a:lnTo>
                    <a:pt x="49" y="31"/>
                  </a:lnTo>
                  <a:lnTo>
                    <a:pt x="45" y="23"/>
                  </a:lnTo>
                  <a:lnTo>
                    <a:pt x="40" y="15"/>
                  </a:lnTo>
                  <a:lnTo>
                    <a:pt x="32" y="6"/>
                  </a:lnTo>
                  <a:lnTo>
                    <a:pt x="21" y="2"/>
                  </a:lnTo>
                  <a:lnTo>
                    <a:pt x="6" y="0"/>
                  </a:lnTo>
                  <a:lnTo>
                    <a:pt x="6" y="2"/>
                  </a:lnTo>
                  <a:lnTo>
                    <a:pt x="8" y="9"/>
                  </a:lnTo>
                  <a:lnTo>
                    <a:pt x="12" y="17"/>
                  </a:lnTo>
                  <a:lnTo>
                    <a:pt x="16" y="27"/>
                  </a:lnTo>
                  <a:lnTo>
                    <a:pt x="23" y="36"/>
                  </a:lnTo>
                  <a:lnTo>
                    <a:pt x="33" y="43"/>
                  </a:lnTo>
                  <a:lnTo>
                    <a:pt x="45" y="46"/>
                  </a:lnTo>
                  <a:lnTo>
                    <a:pt x="45" y="113"/>
                  </a:lnTo>
                  <a:lnTo>
                    <a:pt x="45" y="112"/>
                  </a:lnTo>
                  <a:lnTo>
                    <a:pt x="45" y="106"/>
                  </a:lnTo>
                  <a:lnTo>
                    <a:pt x="44" y="98"/>
                  </a:lnTo>
                  <a:lnTo>
                    <a:pt x="40" y="90"/>
                  </a:lnTo>
                  <a:lnTo>
                    <a:pt x="35" y="82"/>
                  </a:lnTo>
                  <a:lnTo>
                    <a:pt x="27" y="75"/>
                  </a:lnTo>
                  <a:lnTo>
                    <a:pt x="16" y="70"/>
                  </a:lnTo>
                  <a:lnTo>
                    <a:pt x="1" y="67"/>
                  </a:lnTo>
                  <a:lnTo>
                    <a:pt x="0" y="70"/>
                  </a:lnTo>
                  <a:lnTo>
                    <a:pt x="0" y="75"/>
                  </a:lnTo>
                  <a:lnTo>
                    <a:pt x="0" y="82"/>
                  </a:lnTo>
                  <a:lnTo>
                    <a:pt x="2" y="91"/>
                  </a:lnTo>
                  <a:lnTo>
                    <a:pt x="6" y="100"/>
                  </a:lnTo>
                  <a:lnTo>
                    <a:pt x="14" y="109"/>
                  </a:lnTo>
                  <a:lnTo>
                    <a:pt x="28" y="114"/>
                  </a:lnTo>
                  <a:lnTo>
                    <a:pt x="45" y="118"/>
                  </a:lnTo>
                  <a:lnTo>
                    <a:pt x="45" y="209"/>
                  </a:lnTo>
                  <a:lnTo>
                    <a:pt x="45" y="207"/>
                  </a:lnTo>
                  <a:lnTo>
                    <a:pt x="45" y="202"/>
                  </a:lnTo>
                  <a:lnTo>
                    <a:pt x="43" y="195"/>
                  </a:lnTo>
                  <a:lnTo>
                    <a:pt x="40" y="188"/>
                  </a:lnTo>
                  <a:lnTo>
                    <a:pt x="33" y="182"/>
                  </a:lnTo>
                  <a:lnTo>
                    <a:pt x="24" y="178"/>
                  </a:lnTo>
                  <a:lnTo>
                    <a:pt x="12" y="175"/>
                  </a:lnTo>
                  <a:lnTo>
                    <a:pt x="12" y="178"/>
                  </a:lnTo>
                  <a:lnTo>
                    <a:pt x="10" y="182"/>
                  </a:lnTo>
                  <a:lnTo>
                    <a:pt x="10" y="188"/>
                  </a:lnTo>
                  <a:lnTo>
                    <a:pt x="13" y="197"/>
                  </a:lnTo>
                  <a:lnTo>
                    <a:pt x="20" y="205"/>
                  </a:lnTo>
                  <a:lnTo>
                    <a:pt x="29" y="211"/>
                  </a:lnTo>
                  <a:lnTo>
                    <a:pt x="45" y="215"/>
                  </a:lnTo>
                  <a:lnTo>
                    <a:pt x="45" y="373"/>
                  </a:lnTo>
                  <a:lnTo>
                    <a:pt x="52" y="373"/>
                  </a:lnTo>
                  <a:close/>
                </a:path>
              </a:pathLst>
            </a:custGeom>
            <a:solidFill>
              <a:srgbClr val="D7D7D7"/>
            </a:solidFill>
            <a:ln w="0">
              <a:solidFill>
                <a:srgbClr val="D7D7D7"/>
              </a:solidFill>
              <a:prstDash val="solid"/>
              <a:round/>
              <a:headEnd/>
              <a:tailEnd/>
            </a:ln>
          </p:spPr>
          <p:txBody>
            <a:bodyPr/>
            <a:lstStyle/>
            <a:p>
              <a:endParaRPr lang="zh-TW" altLang="en-US">
                <a:solidFill>
                  <a:srgbClr val="9BD3E5"/>
                </a:solidFill>
              </a:endParaRPr>
            </a:p>
          </p:txBody>
        </p:sp>
        <p:sp>
          <p:nvSpPr>
            <p:cNvPr id="1047" name="Freeform 23"/>
            <p:cNvSpPr>
              <a:spLocks/>
            </p:cNvSpPr>
            <p:nvPr/>
          </p:nvSpPr>
          <p:spPr bwMode="gray">
            <a:xfrm>
              <a:off x="2708" y="216"/>
              <a:ext cx="97" cy="373"/>
            </a:xfrm>
            <a:custGeom>
              <a:avLst/>
              <a:gdLst>
                <a:gd name="T0" fmla="*/ 51 w 97"/>
                <a:gd name="T1" fmla="*/ 237 h 373"/>
                <a:gd name="T2" fmla="*/ 60 w 97"/>
                <a:gd name="T3" fmla="*/ 237 h 373"/>
                <a:gd name="T4" fmla="*/ 74 w 97"/>
                <a:gd name="T5" fmla="*/ 232 h 373"/>
                <a:gd name="T6" fmla="*/ 91 w 97"/>
                <a:gd name="T7" fmla="*/ 218 h 373"/>
                <a:gd name="T8" fmla="*/ 97 w 97"/>
                <a:gd name="T9" fmla="*/ 193 h 373"/>
                <a:gd name="T10" fmla="*/ 89 w 97"/>
                <a:gd name="T11" fmla="*/ 193 h 373"/>
                <a:gd name="T12" fmla="*/ 72 w 97"/>
                <a:gd name="T13" fmla="*/ 197 h 373"/>
                <a:gd name="T14" fmla="*/ 55 w 97"/>
                <a:gd name="T15" fmla="*/ 215 h 373"/>
                <a:gd name="T16" fmla="*/ 51 w 97"/>
                <a:gd name="T17" fmla="*/ 147 h 373"/>
                <a:gd name="T18" fmla="*/ 60 w 97"/>
                <a:gd name="T19" fmla="*/ 147 h 373"/>
                <a:gd name="T20" fmla="*/ 74 w 97"/>
                <a:gd name="T21" fmla="*/ 141 h 373"/>
                <a:gd name="T22" fmla="*/ 91 w 97"/>
                <a:gd name="T23" fmla="*/ 128 h 373"/>
                <a:gd name="T24" fmla="*/ 97 w 97"/>
                <a:gd name="T25" fmla="*/ 102 h 373"/>
                <a:gd name="T26" fmla="*/ 89 w 97"/>
                <a:gd name="T27" fmla="*/ 102 h 373"/>
                <a:gd name="T28" fmla="*/ 72 w 97"/>
                <a:gd name="T29" fmla="*/ 109 h 373"/>
                <a:gd name="T30" fmla="*/ 55 w 97"/>
                <a:gd name="T31" fmla="*/ 126 h 373"/>
                <a:gd name="T32" fmla="*/ 51 w 97"/>
                <a:gd name="T33" fmla="*/ 46 h 373"/>
                <a:gd name="T34" fmla="*/ 51 w 97"/>
                <a:gd name="T35" fmla="*/ 37 h 373"/>
                <a:gd name="T36" fmla="*/ 46 w 97"/>
                <a:gd name="T37" fmla="*/ 23 h 373"/>
                <a:gd name="T38" fmla="*/ 33 w 97"/>
                <a:gd name="T39" fmla="*/ 6 h 373"/>
                <a:gd name="T40" fmla="*/ 7 w 97"/>
                <a:gd name="T41" fmla="*/ 0 h 373"/>
                <a:gd name="T42" fmla="*/ 8 w 97"/>
                <a:gd name="T43" fmla="*/ 9 h 373"/>
                <a:gd name="T44" fmla="*/ 16 w 97"/>
                <a:gd name="T45" fmla="*/ 27 h 373"/>
                <a:gd name="T46" fmla="*/ 34 w 97"/>
                <a:gd name="T47" fmla="*/ 43 h 373"/>
                <a:gd name="T48" fmla="*/ 46 w 97"/>
                <a:gd name="T49" fmla="*/ 113 h 373"/>
                <a:gd name="T50" fmla="*/ 46 w 97"/>
                <a:gd name="T51" fmla="*/ 106 h 373"/>
                <a:gd name="T52" fmla="*/ 41 w 97"/>
                <a:gd name="T53" fmla="*/ 90 h 373"/>
                <a:gd name="T54" fmla="*/ 27 w 97"/>
                <a:gd name="T55" fmla="*/ 75 h 373"/>
                <a:gd name="T56" fmla="*/ 0 w 97"/>
                <a:gd name="T57" fmla="*/ 67 h 373"/>
                <a:gd name="T58" fmla="*/ 0 w 97"/>
                <a:gd name="T59" fmla="*/ 75 h 373"/>
                <a:gd name="T60" fmla="*/ 3 w 97"/>
                <a:gd name="T61" fmla="*/ 91 h 373"/>
                <a:gd name="T62" fmla="*/ 15 w 97"/>
                <a:gd name="T63" fmla="*/ 109 h 373"/>
                <a:gd name="T64" fmla="*/ 46 w 97"/>
                <a:gd name="T65" fmla="*/ 118 h 373"/>
                <a:gd name="T66" fmla="*/ 46 w 97"/>
                <a:gd name="T67" fmla="*/ 207 h 373"/>
                <a:gd name="T68" fmla="*/ 43 w 97"/>
                <a:gd name="T69" fmla="*/ 195 h 373"/>
                <a:gd name="T70" fmla="*/ 34 w 97"/>
                <a:gd name="T71" fmla="*/ 182 h 373"/>
                <a:gd name="T72" fmla="*/ 12 w 97"/>
                <a:gd name="T73" fmla="*/ 175 h 373"/>
                <a:gd name="T74" fmla="*/ 11 w 97"/>
                <a:gd name="T75" fmla="*/ 182 h 373"/>
                <a:gd name="T76" fmla="*/ 14 w 97"/>
                <a:gd name="T77" fmla="*/ 197 h 373"/>
                <a:gd name="T78" fmla="*/ 30 w 97"/>
                <a:gd name="T79" fmla="*/ 211 h 373"/>
                <a:gd name="T80" fmla="*/ 46 w 97"/>
                <a:gd name="T8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7" h="373">
                  <a:moveTo>
                    <a:pt x="51" y="373"/>
                  </a:moveTo>
                  <a:lnTo>
                    <a:pt x="51" y="237"/>
                  </a:lnTo>
                  <a:lnTo>
                    <a:pt x="54" y="237"/>
                  </a:lnTo>
                  <a:lnTo>
                    <a:pt x="60" y="237"/>
                  </a:lnTo>
                  <a:lnTo>
                    <a:pt x="66" y="236"/>
                  </a:lnTo>
                  <a:lnTo>
                    <a:pt x="74" y="232"/>
                  </a:lnTo>
                  <a:lnTo>
                    <a:pt x="82" y="226"/>
                  </a:lnTo>
                  <a:lnTo>
                    <a:pt x="91" y="218"/>
                  </a:lnTo>
                  <a:lnTo>
                    <a:pt x="95" y="207"/>
                  </a:lnTo>
                  <a:lnTo>
                    <a:pt x="97" y="193"/>
                  </a:lnTo>
                  <a:lnTo>
                    <a:pt x="95" y="193"/>
                  </a:lnTo>
                  <a:lnTo>
                    <a:pt x="89" y="193"/>
                  </a:lnTo>
                  <a:lnTo>
                    <a:pt x="81" y="194"/>
                  </a:lnTo>
                  <a:lnTo>
                    <a:pt x="72" y="197"/>
                  </a:lnTo>
                  <a:lnTo>
                    <a:pt x="64" y="205"/>
                  </a:lnTo>
                  <a:lnTo>
                    <a:pt x="55" y="215"/>
                  </a:lnTo>
                  <a:lnTo>
                    <a:pt x="51" y="232"/>
                  </a:lnTo>
                  <a:lnTo>
                    <a:pt x="51" y="147"/>
                  </a:lnTo>
                  <a:lnTo>
                    <a:pt x="54" y="147"/>
                  </a:lnTo>
                  <a:lnTo>
                    <a:pt x="60" y="147"/>
                  </a:lnTo>
                  <a:lnTo>
                    <a:pt x="66" y="144"/>
                  </a:lnTo>
                  <a:lnTo>
                    <a:pt x="74" y="141"/>
                  </a:lnTo>
                  <a:lnTo>
                    <a:pt x="82" y="136"/>
                  </a:lnTo>
                  <a:lnTo>
                    <a:pt x="91" y="128"/>
                  </a:lnTo>
                  <a:lnTo>
                    <a:pt x="95" y="117"/>
                  </a:lnTo>
                  <a:lnTo>
                    <a:pt x="97" y="102"/>
                  </a:lnTo>
                  <a:lnTo>
                    <a:pt x="95" y="102"/>
                  </a:lnTo>
                  <a:lnTo>
                    <a:pt x="89" y="102"/>
                  </a:lnTo>
                  <a:lnTo>
                    <a:pt x="81" y="105"/>
                  </a:lnTo>
                  <a:lnTo>
                    <a:pt x="72" y="109"/>
                  </a:lnTo>
                  <a:lnTo>
                    <a:pt x="64" y="116"/>
                  </a:lnTo>
                  <a:lnTo>
                    <a:pt x="55" y="126"/>
                  </a:lnTo>
                  <a:lnTo>
                    <a:pt x="51" y="141"/>
                  </a:lnTo>
                  <a:lnTo>
                    <a:pt x="51" y="46"/>
                  </a:lnTo>
                  <a:lnTo>
                    <a:pt x="51" y="43"/>
                  </a:lnTo>
                  <a:lnTo>
                    <a:pt x="51" y="37"/>
                  </a:lnTo>
                  <a:lnTo>
                    <a:pt x="49" y="31"/>
                  </a:lnTo>
                  <a:lnTo>
                    <a:pt x="46" y="23"/>
                  </a:lnTo>
                  <a:lnTo>
                    <a:pt x="41" y="15"/>
                  </a:lnTo>
                  <a:lnTo>
                    <a:pt x="33" y="6"/>
                  </a:lnTo>
                  <a:lnTo>
                    <a:pt x="22" y="2"/>
                  </a:lnTo>
                  <a:lnTo>
                    <a:pt x="7" y="0"/>
                  </a:lnTo>
                  <a:lnTo>
                    <a:pt x="7" y="2"/>
                  </a:lnTo>
                  <a:lnTo>
                    <a:pt x="8" y="9"/>
                  </a:lnTo>
                  <a:lnTo>
                    <a:pt x="11" y="17"/>
                  </a:lnTo>
                  <a:lnTo>
                    <a:pt x="16" y="27"/>
                  </a:lnTo>
                  <a:lnTo>
                    <a:pt x="23" y="36"/>
                  </a:lnTo>
                  <a:lnTo>
                    <a:pt x="34" y="43"/>
                  </a:lnTo>
                  <a:lnTo>
                    <a:pt x="46" y="46"/>
                  </a:lnTo>
                  <a:lnTo>
                    <a:pt x="46" y="113"/>
                  </a:lnTo>
                  <a:lnTo>
                    <a:pt x="46" y="112"/>
                  </a:lnTo>
                  <a:lnTo>
                    <a:pt x="46" y="106"/>
                  </a:lnTo>
                  <a:lnTo>
                    <a:pt x="43" y="98"/>
                  </a:lnTo>
                  <a:lnTo>
                    <a:pt x="41" y="90"/>
                  </a:lnTo>
                  <a:lnTo>
                    <a:pt x="35" y="82"/>
                  </a:lnTo>
                  <a:lnTo>
                    <a:pt x="27" y="75"/>
                  </a:lnTo>
                  <a:lnTo>
                    <a:pt x="16" y="70"/>
                  </a:lnTo>
                  <a:lnTo>
                    <a:pt x="0" y="67"/>
                  </a:lnTo>
                  <a:lnTo>
                    <a:pt x="0" y="70"/>
                  </a:lnTo>
                  <a:lnTo>
                    <a:pt x="0" y="75"/>
                  </a:lnTo>
                  <a:lnTo>
                    <a:pt x="0" y="82"/>
                  </a:lnTo>
                  <a:lnTo>
                    <a:pt x="3" y="91"/>
                  </a:lnTo>
                  <a:lnTo>
                    <a:pt x="7" y="100"/>
                  </a:lnTo>
                  <a:lnTo>
                    <a:pt x="15" y="109"/>
                  </a:lnTo>
                  <a:lnTo>
                    <a:pt x="28" y="114"/>
                  </a:lnTo>
                  <a:lnTo>
                    <a:pt x="46" y="118"/>
                  </a:lnTo>
                  <a:lnTo>
                    <a:pt x="46" y="209"/>
                  </a:lnTo>
                  <a:lnTo>
                    <a:pt x="46" y="207"/>
                  </a:lnTo>
                  <a:lnTo>
                    <a:pt x="45" y="202"/>
                  </a:lnTo>
                  <a:lnTo>
                    <a:pt x="43" y="195"/>
                  </a:lnTo>
                  <a:lnTo>
                    <a:pt x="39" y="188"/>
                  </a:lnTo>
                  <a:lnTo>
                    <a:pt x="34" y="182"/>
                  </a:lnTo>
                  <a:lnTo>
                    <a:pt x="24" y="178"/>
                  </a:lnTo>
                  <a:lnTo>
                    <a:pt x="12" y="175"/>
                  </a:lnTo>
                  <a:lnTo>
                    <a:pt x="12" y="178"/>
                  </a:lnTo>
                  <a:lnTo>
                    <a:pt x="11" y="182"/>
                  </a:lnTo>
                  <a:lnTo>
                    <a:pt x="11" y="188"/>
                  </a:lnTo>
                  <a:lnTo>
                    <a:pt x="14" y="197"/>
                  </a:lnTo>
                  <a:lnTo>
                    <a:pt x="19" y="205"/>
                  </a:lnTo>
                  <a:lnTo>
                    <a:pt x="30" y="211"/>
                  </a:lnTo>
                  <a:lnTo>
                    <a:pt x="46" y="215"/>
                  </a:lnTo>
                  <a:lnTo>
                    <a:pt x="46" y="373"/>
                  </a:lnTo>
                  <a:lnTo>
                    <a:pt x="51" y="373"/>
                  </a:lnTo>
                  <a:close/>
                </a:path>
              </a:pathLst>
            </a:custGeom>
            <a:solidFill>
              <a:srgbClr val="D7D7D7"/>
            </a:solidFill>
            <a:ln w="0">
              <a:solidFill>
                <a:srgbClr val="D7D7D7"/>
              </a:solidFill>
              <a:prstDash val="solid"/>
              <a:round/>
              <a:headEnd/>
              <a:tailEnd/>
            </a:ln>
          </p:spPr>
          <p:txBody>
            <a:bodyPr/>
            <a:lstStyle/>
            <a:p>
              <a:endParaRPr lang="zh-TW" altLang="en-US">
                <a:solidFill>
                  <a:srgbClr val="9BD3E5"/>
                </a:solidFill>
              </a:endParaRPr>
            </a:p>
          </p:txBody>
        </p:sp>
      </p:grpSp>
      <p:sp>
        <p:nvSpPr>
          <p:cNvPr id="1059" name="Freeform 35"/>
          <p:cNvSpPr>
            <a:spLocks/>
          </p:cNvSpPr>
          <p:nvPr/>
        </p:nvSpPr>
        <p:spPr bwMode="gray">
          <a:xfrm>
            <a:off x="6884174" y="1187797"/>
            <a:ext cx="2155825" cy="52388"/>
          </a:xfrm>
          <a:custGeom>
            <a:avLst/>
            <a:gdLst>
              <a:gd name="T0" fmla="*/ 0 w 1358"/>
              <a:gd name="T1" fmla="*/ 2 h 33"/>
              <a:gd name="T2" fmla="*/ 1358 w 1358"/>
              <a:gd name="T3" fmla="*/ 0 h 33"/>
              <a:gd name="T4" fmla="*/ 1356 w 1358"/>
              <a:gd name="T5" fmla="*/ 32 h 33"/>
              <a:gd name="T6" fmla="*/ 60 w 1358"/>
              <a:gd name="T7" fmla="*/ 33 h 33"/>
              <a:gd name="T8" fmla="*/ 0 w 1358"/>
              <a:gd name="T9" fmla="*/ 2 h 33"/>
            </a:gdLst>
            <a:ahLst/>
            <a:cxnLst>
              <a:cxn ang="0">
                <a:pos x="T0" y="T1"/>
              </a:cxn>
              <a:cxn ang="0">
                <a:pos x="T2" y="T3"/>
              </a:cxn>
              <a:cxn ang="0">
                <a:pos x="T4" y="T5"/>
              </a:cxn>
              <a:cxn ang="0">
                <a:pos x="T6" y="T7"/>
              </a:cxn>
              <a:cxn ang="0">
                <a:pos x="T8" y="T9"/>
              </a:cxn>
            </a:cxnLst>
            <a:rect l="0" t="0" r="r" b="b"/>
            <a:pathLst>
              <a:path w="1358" h="33">
                <a:moveTo>
                  <a:pt x="0" y="2"/>
                </a:moveTo>
                <a:lnTo>
                  <a:pt x="1358" y="0"/>
                </a:lnTo>
                <a:lnTo>
                  <a:pt x="1356" y="32"/>
                </a:lnTo>
                <a:lnTo>
                  <a:pt x="60" y="33"/>
                </a:lnTo>
                <a:lnTo>
                  <a:pt x="0" y="2"/>
                </a:lnTo>
                <a:close/>
              </a:path>
            </a:pathLst>
          </a:custGeom>
          <a:solidFill>
            <a:srgbClr val="FFFFFF">
              <a:alpha val="3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solidFill>
                <a:srgbClr val="9BD3E5"/>
              </a:solidFill>
            </a:endParaRPr>
          </a:p>
        </p:txBody>
      </p:sp>
      <p:sp>
        <p:nvSpPr>
          <p:cNvPr id="1027" name="Rectangle 3"/>
          <p:cNvSpPr>
            <a:spLocks noGrp="1" noChangeArrowheads="1"/>
          </p:cNvSpPr>
          <p:nvPr>
            <p:ph type="body" idx="1"/>
          </p:nvPr>
        </p:nvSpPr>
        <p:spPr bwMode="gray">
          <a:xfrm>
            <a:off x="457200" y="1240185"/>
            <a:ext cx="8229600" cy="5070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smtClean="0"/>
              <a:t>按一下此處編輯母版文本樣式</a:t>
            </a:r>
          </a:p>
          <a:p>
            <a:pPr lvl="1"/>
            <a:r>
              <a:rPr lang="zh-CN" altLang="en-US" dirty="0" smtClean="0"/>
              <a:t>第二級</a:t>
            </a:r>
          </a:p>
          <a:p>
            <a:pPr lvl="2"/>
            <a:r>
              <a:rPr lang="zh-CN" altLang="en-US" dirty="0" smtClean="0"/>
              <a:t>第三級</a:t>
            </a:r>
          </a:p>
          <a:p>
            <a:pPr lvl="3"/>
            <a:r>
              <a:rPr lang="zh-CN" altLang="en-US" dirty="0" smtClean="0"/>
              <a:t>第四級</a:t>
            </a:r>
          </a:p>
          <a:p>
            <a:pPr lvl="4"/>
            <a:r>
              <a:rPr lang="zh-CN" altLang="en-US" dirty="0" smtClean="0"/>
              <a:t>第五級</a:t>
            </a:r>
          </a:p>
        </p:txBody>
      </p:sp>
      <p:sp>
        <p:nvSpPr>
          <p:cNvPr id="1028" name="Rectangle 4"/>
          <p:cNvSpPr>
            <a:spLocks noGrp="1" noChangeArrowheads="1"/>
          </p:cNvSpPr>
          <p:nvPr>
            <p:ph type="dt" sz="half" idx="2"/>
          </p:nvPr>
        </p:nvSpPr>
        <p:spPr bwMode="gray">
          <a:xfrm>
            <a:off x="3048000" y="6564709"/>
            <a:ext cx="1712913"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000">
                <a:solidFill>
                  <a:srgbClr val="FFFFFF"/>
                </a:solidFill>
                <a:ea typeface="宋体" pitchFamily="2" charset="-122"/>
              </a:defRPr>
            </a:lvl1pPr>
          </a:lstStyle>
          <a:p>
            <a:endParaRPr lang="en-US" altLang="zh-CN" dirty="0"/>
          </a:p>
        </p:txBody>
      </p:sp>
      <p:sp>
        <p:nvSpPr>
          <p:cNvPr id="1029" name="Rectangle 5"/>
          <p:cNvSpPr>
            <a:spLocks noGrp="1" noChangeArrowheads="1"/>
          </p:cNvSpPr>
          <p:nvPr>
            <p:ph type="ftr" sz="quarter" idx="3"/>
          </p:nvPr>
        </p:nvSpPr>
        <p:spPr bwMode="gray">
          <a:xfrm>
            <a:off x="4830763" y="6575822"/>
            <a:ext cx="2311400" cy="29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a:solidFill>
                  <a:srgbClr val="FFFFFF"/>
                </a:solidFill>
                <a:ea typeface="宋体" pitchFamily="2" charset="-122"/>
              </a:defRPr>
            </a:lvl1pPr>
          </a:lstStyle>
          <a:p>
            <a:endParaRPr lang="en-US" altLang="zh-CN" dirty="0"/>
          </a:p>
        </p:txBody>
      </p:sp>
      <p:sp>
        <p:nvSpPr>
          <p:cNvPr id="1030" name="Rectangle 6"/>
          <p:cNvSpPr>
            <a:spLocks noGrp="1" noChangeArrowheads="1"/>
          </p:cNvSpPr>
          <p:nvPr>
            <p:ph type="sldNum" sz="quarter" idx="4"/>
          </p:nvPr>
        </p:nvSpPr>
        <p:spPr bwMode="gray">
          <a:xfrm>
            <a:off x="7116763" y="6575822"/>
            <a:ext cx="1616075" cy="29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solidFill>
                  <a:srgbClr val="FFFFFF"/>
                </a:solidFill>
                <a:ea typeface="宋体" pitchFamily="2" charset="-122"/>
              </a:defRPr>
            </a:lvl1pPr>
          </a:lstStyle>
          <a:p>
            <a:fld id="{5C4AA103-0F8D-4925-B218-37303C7E835A}" type="slidenum">
              <a:rPr lang="zh-CN" altLang="en-US" smtClean="0"/>
              <a:pPr/>
              <a:t>‹#›</a:t>
            </a:fld>
            <a:endParaRPr lang="en-US" altLang="zh-CN" dirty="0"/>
          </a:p>
        </p:txBody>
      </p:sp>
      <p:sp>
        <p:nvSpPr>
          <p:cNvPr id="1061" name="Text Box 37"/>
          <p:cNvSpPr txBox="1">
            <a:spLocks noChangeArrowheads="1"/>
          </p:cNvSpPr>
          <p:nvPr/>
        </p:nvSpPr>
        <p:spPr bwMode="gray">
          <a:xfrm>
            <a:off x="144463" y="6537219"/>
            <a:ext cx="102463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100" i="1" dirty="0" smtClean="0">
                <a:solidFill>
                  <a:srgbClr val="FFFFFF"/>
                </a:solidFill>
                <a:latin typeface="Times New Roman" pitchFamily="18" charset="0"/>
                <a:ea typeface="宋体" pitchFamily="2" charset="-122"/>
              </a:rPr>
              <a:t>http://taibif.tw</a:t>
            </a:r>
            <a:endParaRPr lang="en-US" altLang="zh-CN" sz="1100" i="1" dirty="0">
              <a:solidFill>
                <a:srgbClr val="FFFFFF"/>
              </a:solidFill>
              <a:latin typeface="Times New Roman" pitchFamily="18" charset="0"/>
              <a:ea typeface="宋体" pitchFamily="2" charset="-122"/>
            </a:endParaRPr>
          </a:p>
        </p:txBody>
      </p:sp>
      <p:sp>
        <p:nvSpPr>
          <p:cNvPr id="1060" name="Rectangle 36"/>
          <p:cNvSpPr>
            <a:spLocks noChangeArrowheads="1"/>
          </p:cNvSpPr>
          <p:nvPr/>
        </p:nvSpPr>
        <p:spPr bwMode="gray">
          <a:xfrm>
            <a:off x="7032774" y="454025"/>
            <a:ext cx="534988" cy="546100"/>
          </a:xfrm>
          <a:prstGeom prst="rect">
            <a:avLst/>
          </a:prstGeom>
          <a:solidFill>
            <a:srgbClr val="0070C0">
              <a:alpha val="29804"/>
            </a:srgbClr>
          </a:solidFill>
          <a:ln w="9525">
            <a:solidFill>
              <a:srgbClr val="FFFFFF"/>
            </a:solidFill>
            <a:miter lim="800000"/>
            <a:headEnd/>
            <a:tailEnd/>
          </a:ln>
          <a:effectLst/>
        </p:spPr>
        <p:txBody>
          <a:bodyPr wrap="none" anchor="ctr"/>
          <a:lstStyle/>
          <a:p>
            <a:endParaRPr lang="zh-TW" altLang="en-US">
              <a:solidFill>
                <a:srgbClr val="9BD3E5"/>
              </a:solidFill>
            </a:endParaRPr>
          </a:p>
        </p:txBody>
      </p:sp>
      <p:pic>
        <p:nvPicPr>
          <p:cNvPr id="4098" name="Picture 2" descr="C:\Users\Elisha\Pictures\fish\fp00769.JPG"/>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saturation sat="200000"/>
                    </a14:imgEffect>
                  </a14:imgLayer>
                </a14:imgProps>
              </a:ext>
              <a:ext uri="{28A0092B-C50C-407E-A947-70E740481C1C}">
                <a14:useLocalDpi xmlns:a14="http://schemas.microsoft.com/office/drawing/2010/main" val="0"/>
              </a:ext>
            </a:extLst>
          </a:blip>
          <a:srcRect r="28906"/>
          <a:stretch/>
        </p:blipFill>
        <p:spPr bwMode="auto">
          <a:xfrm>
            <a:off x="7643165" y="463326"/>
            <a:ext cx="570906" cy="547118"/>
          </a:xfrm>
          <a:prstGeom prst="rect">
            <a:avLst/>
          </a:prstGeom>
          <a:noFill/>
          <a:ln>
            <a:solidFill>
              <a:srgbClr val="FFFFFF"/>
            </a:solidFill>
          </a:ln>
          <a:extLst>
            <a:ext uri="{909E8E84-426E-40DD-AFC4-6F175D3DCCD1}">
              <a14:hiddenFill xmlns:a14="http://schemas.microsoft.com/office/drawing/2010/main">
                <a:solidFill>
                  <a:srgbClr val="FFFFFF"/>
                </a:solidFill>
              </a14:hiddenFill>
            </a:ext>
          </a:extLst>
        </p:spPr>
      </p:pic>
      <p:pic>
        <p:nvPicPr>
          <p:cNvPr id="4099" name="Picture 3" descr="C:\Users\Elisha\Pictures\fish\kuo00512.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4219" r="2148"/>
          <a:stretch/>
        </p:blipFill>
        <p:spPr bwMode="auto">
          <a:xfrm>
            <a:off x="8298659" y="463203"/>
            <a:ext cx="587668" cy="546100"/>
          </a:xfrm>
          <a:prstGeom prst="rect">
            <a:avLst/>
          </a:prstGeom>
          <a:noFill/>
          <a:ln>
            <a:solidFill>
              <a:srgbClr val="FFFFFF"/>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2501815"/>
      </p:ext>
    </p:extLst>
  </p:cSld>
  <p:clrMap bg1="dk2" tx1="lt1" bg2="dk1" tx2="lt2" accent1="accent1" accent2="accent2" accent3="accent3" accent4="accent4" accent5="accent5" accent6="accent6" hlink="hlink" folHlink="folHlink"/>
  <p:sldLayoutIdLst>
    <p:sldLayoutId id="2147483664" r:id="rId1"/>
    <p:sldLayoutId id="2147483666" r:id="rId2"/>
  </p:sldLayoutIdLst>
  <p:timing>
    <p:tnLst>
      <p:par>
        <p:cTn id="1" dur="indefinite" restart="never" nodeType="tmRoot"/>
      </p:par>
    </p:tnLst>
  </p:timing>
  <p:hf hdr="0" ftr="0" dt="0"/>
  <p:txStyles>
    <p:titleStyle>
      <a:lvl1pPr algn="l" rtl="0" fontAlgn="base">
        <a:spcBef>
          <a:spcPct val="0"/>
        </a:spcBef>
        <a:spcAft>
          <a:spcPct val="0"/>
        </a:spcAft>
        <a:defRPr sz="3600" b="1">
          <a:solidFill>
            <a:srgbClr val="FFFFFF"/>
          </a:solidFill>
          <a:latin typeface="新細明體" pitchFamily="18" charset="-120"/>
          <a:ea typeface="新細明體" pitchFamily="18" charset="-120"/>
          <a:cs typeface="+mj-cs"/>
        </a:defRPr>
      </a:lvl1pPr>
      <a:lvl2pPr algn="l" rtl="0" fontAlgn="base">
        <a:spcBef>
          <a:spcPct val="0"/>
        </a:spcBef>
        <a:spcAft>
          <a:spcPct val="0"/>
        </a:spcAft>
        <a:defRPr sz="4400" b="1">
          <a:solidFill>
            <a:srgbClr val="FFFFFF"/>
          </a:solidFill>
          <a:latin typeface="Arial" pitchFamily="34" charset="0"/>
        </a:defRPr>
      </a:lvl2pPr>
      <a:lvl3pPr algn="l" rtl="0" fontAlgn="base">
        <a:spcBef>
          <a:spcPct val="0"/>
        </a:spcBef>
        <a:spcAft>
          <a:spcPct val="0"/>
        </a:spcAft>
        <a:defRPr sz="4400" b="1">
          <a:solidFill>
            <a:srgbClr val="FFFFFF"/>
          </a:solidFill>
          <a:latin typeface="Arial" pitchFamily="34" charset="0"/>
        </a:defRPr>
      </a:lvl3pPr>
      <a:lvl4pPr algn="l" rtl="0" fontAlgn="base">
        <a:spcBef>
          <a:spcPct val="0"/>
        </a:spcBef>
        <a:spcAft>
          <a:spcPct val="0"/>
        </a:spcAft>
        <a:defRPr sz="4400" b="1">
          <a:solidFill>
            <a:srgbClr val="FFFFFF"/>
          </a:solidFill>
          <a:latin typeface="Arial" pitchFamily="34" charset="0"/>
        </a:defRPr>
      </a:lvl4pPr>
      <a:lvl5pPr algn="l" rtl="0" fontAlgn="base">
        <a:spcBef>
          <a:spcPct val="0"/>
        </a:spcBef>
        <a:spcAft>
          <a:spcPct val="0"/>
        </a:spcAft>
        <a:defRPr sz="4400" b="1">
          <a:solidFill>
            <a:srgbClr val="FFFFFF"/>
          </a:solidFill>
          <a:latin typeface="Arial" pitchFamily="34" charset="0"/>
        </a:defRPr>
      </a:lvl5pPr>
      <a:lvl6pPr marL="457200" algn="l" rtl="0" fontAlgn="base">
        <a:spcBef>
          <a:spcPct val="0"/>
        </a:spcBef>
        <a:spcAft>
          <a:spcPct val="0"/>
        </a:spcAft>
        <a:defRPr sz="4400" b="1">
          <a:solidFill>
            <a:srgbClr val="FFFFFF"/>
          </a:solidFill>
          <a:latin typeface="Arial" pitchFamily="34" charset="0"/>
        </a:defRPr>
      </a:lvl6pPr>
      <a:lvl7pPr marL="914400" algn="l" rtl="0" fontAlgn="base">
        <a:spcBef>
          <a:spcPct val="0"/>
        </a:spcBef>
        <a:spcAft>
          <a:spcPct val="0"/>
        </a:spcAft>
        <a:defRPr sz="4400" b="1">
          <a:solidFill>
            <a:srgbClr val="FFFFFF"/>
          </a:solidFill>
          <a:latin typeface="Arial" pitchFamily="34" charset="0"/>
        </a:defRPr>
      </a:lvl7pPr>
      <a:lvl8pPr marL="1371600" algn="l" rtl="0" fontAlgn="base">
        <a:spcBef>
          <a:spcPct val="0"/>
        </a:spcBef>
        <a:spcAft>
          <a:spcPct val="0"/>
        </a:spcAft>
        <a:defRPr sz="4400" b="1">
          <a:solidFill>
            <a:srgbClr val="FFFFFF"/>
          </a:solidFill>
          <a:latin typeface="Arial" pitchFamily="34" charset="0"/>
        </a:defRPr>
      </a:lvl8pPr>
      <a:lvl9pPr marL="1828800" algn="l" rtl="0" fontAlgn="base">
        <a:spcBef>
          <a:spcPct val="0"/>
        </a:spcBef>
        <a:spcAft>
          <a:spcPct val="0"/>
        </a:spcAft>
        <a:defRPr sz="4400" b="1">
          <a:solidFill>
            <a:srgbClr val="FFFFFF"/>
          </a:solidFill>
          <a:latin typeface="Arial" pitchFamily="34" charset="0"/>
        </a:defRPr>
      </a:lvl9pPr>
    </p:titleStyle>
    <p:bodyStyle>
      <a:lvl1pPr marL="342900" indent="-342900" algn="l" rtl="0" fontAlgn="base">
        <a:spcBef>
          <a:spcPct val="20000"/>
        </a:spcBef>
        <a:spcAft>
          <a:spcPct val="0"/>
        </a:spcAft>
        <a:buChar char="•"/>
        <a:defRPr sz="3200">
          <a:solidFill>
            <a:srgbClr val="000000"/>
          </a:solidFill>
          <a:latin typeface="新細明體" pitchFamily="18" charset="-120"/>
          <a:ea typeface="新細明體" pitchFamily="18" charset="-120"/>
          <a:cs typeface="+mn-cs"/>
        </a:defRPr>
      </a:lvl1pPr>
      <a:lvl2pPr marL="742950" indent="-285750" algn="l" rtl="0" fontAlgn="base">
        <a:spcBef>
          <a:spcPct val="20000"/>
        </a:spcBef>
        <a:spcAft>
          <a:spcPct val="0"/>
        </a:spcAft>
        <a:buChar char="–"/>
        <a:defRPr sz="2800">
          <a:solidFill>
            <a:srgbClr val="000000"/>
          </a:solidFill>
          <a:latin typeface="新細明體" pitchFamily="18" charset="-120"/>
          <a:ea typeface="新細明體" pitchFamily="18" charset="-120"/>
        </a:defRPr>
      </a:lvl2pPr>
      <a:lvl3pPr marL="1143000" indent="-228600" algn="l" rtl="0" fontAlgn="base">
        <a:spcBef>
          <a:spcPct val="20000"/>
        </a:spcBef>
        <a:spcAft>
          <a:spcPct val="0"/>
        </a:spcAft>
        <a:buChar char="•"/>
        <a:defRPr sz="2400">
          <a:solidFill>
            <a:srgbClr val="000000"/>
          </a:solidFill>
          <a:latin typeface="新細明體" pitchFamily="18" charset="-120"/>
          <a:ea typeface="新細明體" pitchFamily="18" charset="-120"/>
        </a:defRPr>
      </a:lvl3pPr>
      <a:lvl4pPr marL="1600200" indent="-228600" algn="l" rtl="0" fontAlgn="base">
        <a:spcBef>
          <a:spcPct val="20000"/>
        </a:spcBef>
        <a:spcAft>
          <a:spcPct val="0"/>
        </a:spcAft>
        <a:buChar char="–"/>
        <a:defRPr sz="2000">
          <a:solidFill>
            <a:srgbClr val="000000"/>
          </a:solidFill>
          <a:latin typeface="新細明體" pitchFamily="18" charset="-120"/>
          <a:ea typeface="新細明體" pitchFamily="18" charset="-120"/>
        </a:defRPr>
      </a:lvl4pPr>
      <a:lvl5pPr marL="2057400" indent="-228600" algn="l" rtl="0" fontAlgn="base">
        <a:spcBef>
          <a:spcPct val="20000"/>
        </a:spcBef>
        <a:spcAft>
          <a:spcPct val="0"/>
        </a:spcAft>
        <a:buChar char="»"/>
        <a:defRPr sz="2000">
          <a:solidFill>
            <a:srgbClr val="000000"/>
          </a:solidFill>
          <a:latin typeface="新細明體" pitchFamily="18" charset="-120"/>
          <a:ea typeface="新細明體" pitchFamily="18" charset="-120"/>
        </a:defRPr>
      </a:lvl5pPr>
      <a:lvl6pPr marL="2514600" indent="-228600" algn="l" rtl="0" fontAlgn="base">
        <a:spcBef>
          <a:spcPct val="20000"/>
        </a:spcBef>
        <a:spcAft>
          <a:spcPct val="0"/>
        </a:spcAft>
        <a:buChar char="»"/>
        <a:defRPr sz="2000">
          <a:solidFill>
            <a:srgbClr val="000000"/>
          </a:solidFill>
          <a:latin typeface="+mn-lt"/>
        </a:defRPr>
      </a:lvl6pPr>
      <a:lvl7pPr marL="2971800" indent="-228600" algn="l" rtl="0" fontAlgn="base">
        <a:spcBef>
          <a:spcPct val="20000"/>
        </a:spcBef>
        <a:spcAft>
          <a:spcPct val="0"/>
        </a:spcAft>
        <a:buChar char="»"/>
        <a:defRPr sz="2000">
          <a:solidFill>
            <a:srgbClr val="000000"/>
          </a:solidFill>
          <a:latin typeface="+mn-lt"/>
        </a:defRPr>
      </a:lvl7pPr>
      <a:lvl8pPr marL="3429000" indent="-228600" algn="l" rtl="0" fontAlgn="base">
        <a:spcBef>
          <a:spcPct val="20000"/>
        </a:spcBef>
        <a:spcAft>
          <a:spcPct val="0"/>
        </a:spcAft>
        <a:buChar char="»"/>
        <a:defRPr sz="2000">
          <a:solidFill>
            <a:srgbClr val="000000"/>
          </a:solidFill>
          <a:latin typeface="+mn-lt"/>
        </a:defRPr>
      </a:lvl8pPr>
      <a:lvl9pPr marL="3886200" indent="-228600" algn="l" rtl="0" fontAlgn="base">
        <a:spcBef>
          <a:spcPct val="20000"/>
        </a:spcBef>
        <a:spcAft>
          <a:spcPct val="0"/>
        </a:spcAft>
        <a:buChar char="»"/>
        <a:defRPr sz="2000">
          <a:solidFill>
            <a:srgbClr val="000000"/>
          </a:solidFill>
          <a:latin typeface="+mn-lt"/>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2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13.xml"/><Relationship Id="rId4" Type="http://schemas.openxmlformats.org/officeDocument/2006/relationships/image" Target="../media/image50.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7.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image" Target="../media/image61.png"/><Relationship Id="rId4" Type="http://schemas.openxmlformats.org/officeDocument/2006/relationships/image" Target="../media/image60.jpg"/></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63.jpeg"/></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65.jpeg"/></Relationships>
</file>

<file path=ppt/slides/_rels/slide5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67.png"/></Relationships>
</file>

<file path=ppt/slides/_rels/slide5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2.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15.xml"/><Relationship Id="rId4" Type="http://schemas.openxmlformats.org/officeDocument/2006/relationships/image" Target="../media/image71.jpeg"/></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73.jpeg"/></Relationships>
</file>

<file path=ppt/slides/_rels/slide6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image" Target="../media/image77.png"/><Relationship Id="rId1" Type="http://schemas.openxmlformats.org/officeDocument/2006/relationships/slideLayout" Target="../slideLayouts/slideLayout15.xml"/><Relationship Id="rId6" Type="http://schemas.openxmlformats.org/officeDocument/2006/relationships/image" Target="../media/image80.png"/><Relationship Id="rId5" Type="http://schemas.openxmlformats.org/officeDocument/2006/relationships/image" Target="../media/image1.jpeg"/><Relationship Id="rId4" Type="http://schemas.openxmlformats.org/officeDocument/2006/relationships/image" Target="../media/image79.png"/></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84.png"/></Relationships>
</file>

<file path=ppt/slides/_rels/slide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g"/><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9.xml"/><Relationship Id="rId1" Type="http://schemas.openxmlformats.org/officeDocument/2006/relationships/slideLayout" Target="../slideLayouts/slideLayout16.xml"/><Relationship Id="rId4" Type="http://schemas.openxmlformats.org/officeDocument/2006/relationships/image" Target="../media/image93.png"/></Relationships>
</file>

<file path=ppt/slides/_rels/slide7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691680" y="2422715"/>
            <a:ext cx="7135812" cy="1222309"/>
          </a:xfrm>
        </p:spPr>
        <p:txBody>
          <a:bodyPr/>
          <a:lstStyle/>
          <a:p>
            <a:r>
              <a:rPr lang="en-US" b="0" dirty="0">
                <a:latin typeface="Calibri" pitchFamily="34" charset="0"/>
                <a:cs typeface="Calibri" pitchFamily="34" charset="0"/>
              </a:rPr>
              <a:t>Publishing biodiversity data through IPT2</a:t>
            </a:r>
            <a:endParaRPr lang="zh-TW" altLang="en-US" dirty="0">
              <a:latin typeface="Calibri" pitchFamily="34" charset="0"/>
              <a:cs typeface="Calibri" pitchFamily="34" charset="0"/>
            </a:endParaRPr>
          </a:p>
        </p:txBody>
      </p:sp>
      <p:sp>
        <p:nvSpPr>
          <p:cNvPr id="3" name="副標題 2"/>
          <p:cNvSpPr>
            <a:spLocks noGrp="1"/>
          </p:cNvSpPr>
          <p:nvPr>
            <p:ph type="subTitle" idx="1"/>
          </p:nvPr>
        </p:nvSpPr>
        <p:spPr>
          <a:xfrm>
            <a:off x="4211960" y="3861048"/>
            <a:ext cx="4619627" cy="1224136"/>
          </a:xfrm>
        </p:spPr>
        <p:txBody>
          <a:bodyPr/>
          <a:lstStyle/>
          <a:p>
            <a:r>
              <a:rPr lang="en-US" dirty="0" smtClean="0">
                <a:solidFill>
                  <a:srgbClr val="000000"/>
                </a:solidFill>
                <a:latin typeface="Calibri" pitchFamily="34" charset="0"/>
                <a:cs typeface="Calibri" pitchFamily="34" charset="0"/>
              </a:rPr>
              <a:t>Alan Yang, </a:t>
            </a:r>
            <a:r>
              <a:rPr lang="en-US" dirty="0">
                <a:solidFill>
                  <a:srgbClr val="000000"/>
                </a:solidFill>
                <a:latin typeface="Calibri" pitchFamily="34" charset="0"/>
                <a:cs typeface="Calibri" pitchFamily="34" charset="0"/>
              </a:rPr>
              <a:t>Kun-Chi </a:t>
            </a:r>
            <a:r>
              <a:rPr lang="en-US" dirty="0" smtClean="0">
                <a:solidFill>
                  <a:srgbClr val="000000"/>
                </a:solidFill>
                <a:latin typeface="Calibri" pitchFamily="34" charset="0"/>
                <a:cs typeface="Calibri" pitchFamily="34" charset="0"/>
              </a:rPr>
              <a:t>Lai, Lee-Sea Chen</a:t>
            </a:r>
          </a:p>
          <a:p>
            <a:endParaRPr lang="en-US" altLang="zh-TW" dirty="0">
              <a:solidFill>
                <a:srgbClr val="000000"/>
              </a:solidFill>
              <a:latin typeface="Calibri" pitchFamily="34" charset="0"/>
              <a:cs typeface="Calibri" pitchFamily="34" charset="0"/>
            </a:endParaRPr>
          </a:p>
          <a:p>
            <a:r>
              <a:rPr lang="en-US" dirty="0">
                <a:solidFill>
                  <a:srgbClr val="000000"/>
                </a:solidFill>
                <a:latin typeface="Calibri" pitchFamily="34" charset="0"/>
                <a:cs typeface="Calibri" pitchFamily="34" charset="0"/>
              </a:rPr>
              <a:t>Biodiversity Research Center, Academia </a:t>
            </a:r>
            <a:r>
              <a:rPr lang="en-US" dirty="0" err="1">
                <a:solidFill>
                  <a:srgbClr val="000000"/>
                </a:solidFill>
                <a:latin typeface="Calibri" pitchFamily="34" charset="0"/>
                <a:cs typeface="Calibri" pitchFamily="34" charset="0"/>
              </a:rPr>
              <a:t>Sinica</a:t>
            </a:r>
            <a:endParaRPr lang="zh-TW" altLang="en-US" dirty="0">
              <a:solidFill>
                <a:srgbClr val="000000"/>
              </a:solidFill>
              <a:latin typeface="Calibri" pitchFamily="34" charset="0"/>
              <a:cs typeface="Calibri" pitchFamily="34" charset="0"/>
            </a:endParaRPr>
          </a:p>
        </p:txBody>
      </p:sp>
    </p:spTree>
    <p:extLst>
      <p:ext uri="{BB962C8B-B14F-4D97-AF65-F5344CB8AC3E}">
        <p14:creationId xmlns:p14="http://schemas.microsoft.com/office/powerpoint/2010/main" val="15108020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pPr marL="514350" indent="-514350">
              <a:buFont typeface="+mj-lt"/>
              <a:buAutoNum type="arabicParenR"/>
            </a:pPr>
            <a:r>
              <a:rPr lang="en-US" altLang="zh-TW" dirty="0" smtClean="0"/>
              <a:t>Upload a Darwin Core Archive</a:t>
            </a:r>
          </a:p>
          <a:p>
            <a:pPr marL="514350" indent="-514350">
              <a:buFont typeface="+mj-lt"/>
              <a:buAutoNum type="arabicParenR"/>
            </a:pPr>
            <a:r>
              <a:rPr lang="en-US" altLang="zh-TW" dirty="0" smtClean="0"/>
              <a:t>Integrate an existing resource configuration folder (advanced users only)</a:t>
            </a:r>
          </a:p>
          <a:p>
            <a:pPr marL="514350" indent="-514350">
              <a:buFont typeface="+mj-lt"/>
              <a:buAutoNum type="arabicParenR"/>
            </a:pPr>
            <a:r>
              <a:rPr lang="en-US" altLang="zh-TW" dirty="0" smtClean="0"/>
              <a:t>Create an entirely new resource</a:t>
            </a:r>
            <a:endParaRPr lang="zh-TW" altLang="en-US" dirty="0"/>
          </a:p>
        </p:txBody>
      </p:sp>
      <p:sp>
        <p:nvSpPr>
          <p:cNvPr id="2" name="標題 1"/>
          <p:cNvSpPr>
            <a:spLocks noGrp="1"/>
          </p:cNvSpPr>
          <p:nvPr>
            <p:ph type="title"/>
          </p:nvPr>
        </p:nvSpPr>
        <p:spPr>
          <a:xfrm>
            <a:off x="0" y="332656"/>
            <a:ext cx="8712968" cy="616546"/>
          </a:xfrm>
        </p:spPr>
        <p:txBody>
          <a:bodyPr/>
          <a:lstStyle/>
          <a:p>
            <a:r>
              <a:rPr lang="en-US" altLang="zh-TW" sz="4000" dirty="0" smtClean="0"/>
              <a:t>3 Ways to Create a New Resource</a:t>
            </a:r>
            <a:br>
              <a:rPr lang="en-US" altLang="zh-TW" sz="4000" dirty="0" smtClean="0"/>
            </a:br>
            <a:r>
              <a:rPr lang="en-US" altLang="zh-TW" sz="4000" dirty="0"/>
              <a:t/>
            </a:r>
            <a:br>
              <a:rPr lang="en-US" altLang="zh-TW" sz="4000" dirty="0"/>
            </a:br>
            <a:r>
              <a:rPr lang="en-US" altLang="zh-TW" sz="4000" dirty="0" smtClean="0"/>
              <a:t/>
            </a:r>
            <a:br>
              <a:rPr lang="en-US" altLang="zh-TW" sz="4000" dirty="0" smtClean="0"/>
            </a:br>
            <a:r>
              <a:rPr lang="en-US" altLang="zh-TW" sz="4000" dirty="0"/>
              <a:t/>
            </a:r>
            <a:br>
              <a:rPr lang="en-US" altLang="zh-TW" sz="4000" dirty="0"/>
            </a:br>
            <a:r>
              <a:rPr lang="en-US" altLang="zh-TW" sz="4000" dirty="0" smtClean="0"/>
              <a:t/>
            </a:r>
            <a:br>
              <a:rPr lang="en-US" altLang="zh-TW" sz="4000" dirty="0" smtClean="0"/>
            </a:br>
            <a:r>
              <a:rPr lang="en-US" altLang="zh-TW" sz="4000" dirty="0" smtClean="0"/>
              <a:t>source</a:t>
            </a:r>
            <a:endParaRPr lang="zh-TW" altLang="en-US" sz="4000" dirty="0"/>
          </a:p>
        </p:txBody>
      </p:sp>
      <p:sp>
        <p:nvSpPr>
          <p:cNvPr id="4" name="投影片編號版面配置區 3"/>
          <p:cNvSpPr>
            <a:spLocks noGrp="1"/>
          </p:cNvSpPr>
          <p:nvPr>
            <p:ph type="sldNum" sz="quarter" idx="12"/>
          </p:nvPr>
        </p:nvSpPr>
        <p:spPr/>
        <p:txBody>
          <a:bodyPr/>
          <a:lstStyle/>
          <a:p>
            <a:fld id="{F5DA2196-F04B-4818-9E4F-B3C432FD7C15}" type="slidenum">
              <a:rPr lang="zh-CN" altLang="en-US" smtClean="0"/>
              <a:pPr/>
              <a:t>10</a:t>
            </a:fld>
            <a:endParaRPr lang="en-US" altLang="zh-CN"/>
          </a:p>
        </p:txBody>
      </p:sp>
    </p:spTree>
    <p:extLst>
      <p:ext uri="{BB962C8B-B14F-4D97-AF65-F5344CB8AC3E}">
        <p14:creationId xmlns:p14="http://schemas.microsoft.com/office/powerpoint/2010/main" val="6826125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405979"/>
            <a:ext cx="6563072" cy="616546"/>
          </a:xfrm>
        </p:spPr>
        <p:txBody>
          <a:bodyPr/>
          <a:lstStyle/>
          <a:p>
            <a:pPr marL="742950" indent="-742950">
              <a:buFont typeface="+mj-lt"/>
              <a:buAutoNum type="arabicParenR"/>
            </a:pPr>
            <a:r>
              <a:rPr lang="en-US" altLang="zh-TW" sz="3400" dirty="0"/>
              <a:t>Upload a Darwin </a:t>
            </a:r>
            <a:r>
              <a:rPr lang="en-US" altLang="zh-TW" sz="3400" dirty="0" smtClean="0"/>
              <a:t>Core Archive</a:t>
            </a:r>
            <a:r>
              <a:rPr lang="en-US" altLang="zh-TW" sz="4000" dirty="0" smtClean="0"/>
              <a:t> </a:t>
            </a:r>
            <a:r>
              <a:rPr lang="en-US" altLang="zh-TW" sz="4000" dirty="0"/>
              <a:t>Archive</a:t>
            </a:r>
            <a:endParaRPr lang="zh-TW" altLang="en-US" sz="40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628800"/>
            <a:ext cx="8973190"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圓角矩形圖說文字 2"/>
          <p:cNvSpPr/>
          <p:nvPr/>
        </p:nvSpPr>
        <p:spPr bwMode="auto">
          <a:xfrm>
            <a:off x="4765720" y="2431036"/>
            <a:ext cx="2880320" cy="504056"/>
          </a:xfrm>
          <a:prstGeom prst="wedgeRoundRectCallout">
            <a:avLst>
              <a:gd name="adj1" fmla="val -57294"/>
              <a:gd name="adj2" fmla="val 14004"/>
              <a:gd name="adj3" fmla="val 16667"/>
            </a:avLst>
          </a:prstGeom>
          <a:ln/>
          <a:ex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altLang="zh-TW" dirty="0" smtClean="0">
                <a:solidFill>
                  <a:srgbClr val="080808"/>
                </a:solidFill>
              </a:rPr>
              <a:t>1. A </a:t>
            </a:r>
            <a:r>
              <a:rPr lang="en-US" altLang="zh-TW" dirty="0" err="1">
                <a:solidFill>
                  <a:srgbClr val="080808"/>
                </a:solidFill>
              </a:rPr>
              <a:t>Shortname</a:t>
            </a:r>
            <a:r>
              <a:rPr lang="en-US" altLang="zh-TW" dirty="0">
                <a:solidFill>
                  <a:srgbClr val="080808"/>
                </a:solidFill>
              </a:rPr>
              <a:t> is required </a:t>
            </a:r>
          </a:p>
        </p:txBody>
      </p:sp>
      <p:sp>
        <p:nvSpPr>
          <p:cNvPr id="12" name="圓角矩形圖說文字 11"/>
          <p:cNvSpPr/>
          <p:nvPr/>
        </p:nvSpPr>
        <p:spPr bwMode="auto">
          <a:xfrm>
            <a:off x="2641484" y="3140968"/>
            <a:ext cx="4248472" cy="661426"/>
          </a:xfrm>
          <a:prstGeom prst="wedgeRoundRectCallout">
            <a:avLst>
              <a:gd name="adj1" fmla="val -53972"/>
              <a:gd name="adj2" fmla="val -9265"/>
              <a:gd name="adj3" fmla="val 16667"/>
            </a:avLst>
          </a:prstGeom>
          <a:ln/>
          <a:ex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en-US" altLang="zh-TW" dirty="0" smtClean="0">
                <a:solidFill>
                  <a:srgbClr val="080808"/>
                </a:solidFill>
              </a:rPr>
              <a:t>2. </a:t>
            </a:r>
            <a:r>
              <a:rPr lang="en-US" altLang="zh-TW" dirty="0">
                <a:solidFill>
                  <a:srgbClr val="080808"/>
                </a:solidFill>
              </a:rPr>
              <a:t>Select a zipped Darwin Core </a:t>
            </a:r>
            <a:r>
              <a:rPr lang="en-US" altLang="zh-TW" dirty="0" smtClean="0">
                <a:solidFill>
                  <a:srgbClr val="080808"/>
                </a:solidFill>
              </a:rPr>
              <a:t>archive </a:t>
            </a:r>
            <a:br>
              <a:rPr lang="en-US" altLang="zh-TW" dirty="0" smtClean="0">
                <a:solidFill>
                  <a:srgbClr val="080808"/>
                </a:solidFill>
              </a:rPr>
            </a:br>
            <a:r>
              <a:rPr lang="en-US" altLang="zh-TW" dirty="0" smtClean="0">
                <a:solidFill>
                  <a:srgbClr val="080808"/>
                </a:solidFill>
              </a:rPr>
              <a:t>(up </a:t>
            </a:r>
            <a:r>
              <a:rPr lang="en-US" altLang="zh-TW" dirty="0">
                <a:solidFill>
                  <a:srgbClr val="080808"/>
                </a:solidFill>
              </a:rPr>
              <a:t>to 100MB in size</a:t>
            </a:r>
            <a:r>
              <a:rPr lang="en-US" altLang="zh-TW" dirty="0" smtClean="0">
                <a:solidFill>
                  <a:srgbClr val="080808"/>
                </a:solidFill>
              </a:rPr>
              <a:t>)</a:t>
            </a:r>
            <a:endParaRPr lang="en-US" altLang="zh-TW" dirty="0">
              <a:solidFill>
                <a:srgbClr val="080808"/>
              </a:solidFill>
            </a:endParaRPr>
          </a:p>
        </p:txBody>
      </p:sp>
      <p:sp>
        <p:nvSpPr>
          <p:cNvPr id="13" name="圓角矩形圖說文字 12"/>
          <p:cNvSpPr/>
          <p:nvPr/>
        </p:nvSpPr>
        <p:spPr bwMode="auto">
          <a:xfrm>
            <a:off x="179512" y="4077072"/>
            <a:ext cx="3240360" cy="661426"/>
          </a:xfrm>
          <a:prstGeom prst="wedgeRoundRectCallout">
            <a:avLst>
              <a:gd name="adj1" fmla="val -33173"/>
              <a:gd name="adj2" fmla="val -70860"/>
              <a:gd name="adj3" fmla="val 16667"/>
            </a:avLst>
          </a:prstGeom>
          <a:ln/>
          <a:ex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en-US" altLang="zh-TW" dirty="0">
                <a:solidFill>
                  <a:srgbClr val="080808"/>
                </a:solidFill>
              </a:rPr>
              <a:t>3</a:t>
            </a:r>
            <a:r>
              <a:rPr lang="en-US" altLang="zh-TW" dirty="0" smtClean="0">
                <a:solidFill>
                  <a:srgbClr val="080808"/>
                </a:solidFill>
              </a:rPr>
              <a:t>. </a:t>
            </a:r>
            <a:r>
              <a:rPr lang="en-US" altLang="zh-TW" dirty="0">
                <a:solidFill>
                  <a:srgbClr val="080808"/>
                </a:solidFill>
              </a:rPr>
              <a:t>Create a new resource folder</a:t>
            </a:r>
          </a:p>
        </p:txBody>
      </p:sp>
      <p:sp>
        <p:nvSpPr>
          <p:cNvPr id="5" name="圓角矩形 4"/>
          <p:cNvSpPr/>
          <p:nvPr/>
        </p:nvSpPr>
        <p:spPr bwMode="auto">
          <a:xfrm>
            <a:off x="1558917" y="3154322"/>
            <a:ext cx="648072" cy="274678"/>
          </a:xfrm>
          <a:prstGeom prst="roundRect">
            <a:avLst/>
          </a:prstGeom>
          <a:ln/>
          <a:extLst/>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r>
              <a:rPr lang="en-US" sz="1000" dirty="0">
                <a:solidFill>
                  <a:srgbClr val="080808"/>
                </a:solidFill>
              </a:rPr>
              <a:t>Choose</a:t>
            </a:r>
          </a:p>
          <a:p>
            <a:r>
              <a:rPr lang="en-US" sz="1000" dirty="0">
                <a:solidFill>
                  <a:srgbClr val="080808"/>
                </a:solidFill>
              </a:rPr>
              <a:t> File</a:t>
            </a:r>
          </a:p>
        </p:txBody>
      </p:sp>
      <p:sp>
        <p:nvSpPr>
          <p:cNvPr id="4" name="投影片編號版面配置區 3"/>
          <p:cNvSpPr>
            <a:spLocks noGrp="1"/>
          </p:cNvSpPr>
          <p:nvPr>
            <p:ph type="sldNum" sz="quarter" idx="12"/>
          </p:nvPr>
        </p:nvSpPr>
        <p:spPr/>
        <p:txBody>
          <a:bodyPr/>
          <a:lstStyle/>
          <a:p>
            <a:fld id="{F5DA2196-F04B-4818-9E4F-B3C432FD7C15}" type="slidenum">
              <a:rPr lang="zh-CN" altLang="en-US" smtClean="0"/>
              <a:pPr/>
              <a:t>11</a:t>
            </a:fld>
            <a:endParaRPr lang="en-US" altLang="zh-CN"/>
          </a:p>
        </p:txBody>
      </p:sp>
    </p:spTree>
    <p:extLst>
      <p:ext uri="{BB962C8B-B14F-4D97-AF65-F5344CB8AC3E}">
        <p14:creationId xmlns:p14="http://schemas.microsoft.com/office/powerpoint/2010/main" val="7135645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260648"/>
            <a:ext cx="8229600" cy="1143000"/>
          </a:xfrm>
        </p:spPr>
        <p:txBody>
          <a:bodyPr>
            <a:noAutofit/>
          </a:bodyPr>
          <a:lstStyle/>
          <a:p>
            <a:pPr marL="742950" indent="-742950">
              <a:buFont typeface="+mj-lt"/>
              <a:buAutoNum type="arabicParenR" startAt="2"/>
            </a:pPr>
            <a:r>
              <a:rPr lang="en-US" altLang="zh-TW" sz="4000" dirty="0"/>
              <a:t>Integrate an </a:t>
            </a:r>
            <a:r>
              <a:rPr lang="en-US" altLang="zh-TW" sz="4000" dirty="0" smtClean="0"/>
              <a:t>Existing Resource Configuration </a:t>
            </a:r>
            <a:r>
              <a:rPr lang="en-US" altLang="zh-TW" sz="4000" dirty="0"/>
              <a:t>F</a:t>
            </a:r>
            <a:r>
              <a:rPr lang="en-US" altLang="zh-TW" sz="4000" dirty="0" smtClean="0"/>
              <a:t>older </a:t>
            </a:r>
            <a:br>
              <a:rPr lang="en-US" altLang="zh-TW" sz="4000" dirty="0" smtClean="0"/>
            </a:br>
            <a:r>
              <a:rPr lang="en-US" altLang="zh-TW" sz="4000" dirty="0" smtClean="0"/>
              <a:t>(</a:t>
            </a:r>
            <a:r>
              <a:rPr lang="en-US" altLang="zh-TW" sz="4000" dirty="0"/>
              <a:t>advanced users only)</a:t>
            </a:r>
            <a:endParaRPr lang="zh-TW" altLang="en-US" sz="4000" dirty="0"/>
          </a:p>
        </p:txBody>
      </p:sp>
      <p:sp>
        <p:nvSpPr>
          <p:cNvPr id="3" name="內容版面配置區 2"/>
          <p:cNvSpPr>
            <a:spLocks noGrp="1"/>
          </p:cNvSpPr>
          <p:nvPr>
            <p:ph idx="1"/>
          </p:nvPr>
        </p:nvSpPr>
        <p:spPr>
          <a:xfrm>
            <a:off x="457200" y="1135285"/>
            <a:ext cx="8229600" cy="4525963"/>
          </a:xfrm>
        </p:spPr>
        <p:txBody>
          <a:bodyPr/>
          <a:lstStyle/>
          <a:p>
            <a:pPr marL="514350" indent="-514350">
              <a:buFont typeface="+mj-lt"/>
              <a:buAutoNum type="arabicPeriod"/>
            </a:pPr>
            <a:r>
              <a:rPr lang="en-US" altLang="zh-TW" dirty="0" smtClean="0"/>
              <a:t>Create a new resource folder</a:t>
            </a:r>
          </a:p>
          <a:p>
            <a:pPr marL="514350" indent="-514350">
              <a:buFont typeface="+mj-lt"/>
              <a:buAutoNum type="arabicPeriod"/>
            </a:pPr>
            <a:r>
              <a:rPr lang="en-US" altLang="zh-TW" dirty="0" smtClean="0"/>
              <a:t>Shut down the IPT</a:t>
            </a:r>
          </a:p>
          <a:p>
            <a:pPr marL="514350" indent="-514350">
              <a:buFont typeface="+mj-lt"/>
              <a:buAutoNum type="arabicPeriod"/>
            </a:pPr>
            <a:r>
              <a:rPr lang="en-US" altLang="zh-TW" dirty="0" smtClean="0"/>
              <a:t>Copy </a:t>
            </a:r>
            <a:r>
              <a:rPr lang="en-US" altLang="zh-TW" dirty="0"/>
              <a:t>the contents of the resource folder you wish to integrate into the </a:t>
            </a:r>
            <a:r>
              <a:rPr lang="en-US" altLang="zh-TW" dirty="0" smtClean="0"/>
              <a:t>new folder, </a:t>
            </a:r>
            <a:r>
              <a:rPr lang="en-US" altLang="zh-TW" dirty="0"/>
              <a:t>making sure to replace the newer resource.xml file with the original from the resource being </a:t>
            </a:r>
            <a:r>
              <a:rPr lang="en-US" altLang="zh-TW" dirty="0" smtClean="0"/>
              <a:t>integrated</a:t>
            </a:r>
          </a:p>
          <a:p>
            <a:pPr marL="514350" indent="-514350">
              <a:buFont typeface="+mj-lt"/>
              <a:buAutoNum type="arabicPeriod"/>
            </a:pPr>
            <a:r>
              <a:rPr lang="en-US" altLang="zh-TW" dirty="0" smtClean="0"/>
              <a:t>Restart the IPT</a:t>
            </a:r>
          </a:p>
          <a:p>
            <a:pPr marL="0" indent="0">
              <a:buNone/>
            </a:pPr>
            <a:endParaRPr lang="en-US" altLang="zh-TW" dirty="0" smtClean="0"/>
          </a:p>
        </p:txBody>
      </p:sp>
      <p:sp>
        <p:nvSpPr>
          <p:cNvPr id="4" name="矩形 3"/>
          <p:cNvSpPr/>
          <p:nvPr/>
        </p:nvSpPr>
        <p:spPr>
          <a:xfrm rot="21382172">
            <a:off x="5231897" y="5447095"/>
            <a:ext cx="3753269" cy="492443"/>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altLang="zh-TW" sz="2600" dirty="0" smtClean="0">
                <a:solidFill>
                  <a:srgbClr val="FF0000"/>
                </a:solidFill>
              </a:rPr>
              <a:t>advanced </a:t>
            </a:r>
            <a:r>
              <a:rPr lang="en-US" altLang="zh-TW" sz="2600" dirty="0">
                <a:solidFill>
                  <a:srgbClr val="FF0000"/>
                </a:solidFill>
              </a:rPr>
              <a:t>users </a:t>
            </a:r>
            <a:r>
              <a:rPr lang="en-US" altLang="zh-TW" sz="2600" dirty="0" smtClean="0">
                <a:solidFill>
                  <a:srgbClr val="FF0000"/>
                </a:solidFill>
              </a:rPr>
              <a:t>only</a:t>
            </a:r>
            <a:endParaRPr lang="en-US" altLang="zh-TW" sz="2600" dirty="0">
              <a:solidFill>
                <a:srgbClr val="FF0000"/>
              </a:solidFill>
            </a:endParaRPr>
          </a:p>
        </p:txBody>
      </p:sp>
      <p:sp>
        <p:nvSpPr>
          <p:cNvPr id="5" name="投影片編號版面配置區 4"/>
          <p:cNvSpPr>
            <a:spLocks noGrp="1"/>
          </p:cNvSpPr>
          <p:nvPr>
            <p:ph type="sldNum" sz="quarter" idx="12"/>
          </p:nvPr>
        </p:nvSpPr>
        <p:spPr/>
        <p:txBody>
          <a:bodyPr/>
          <a:lstStyle/>
          <a:p>
            <a:fld id="{F5DA2196-F04B-4818-9E4F-B3C432FD7C15}" type="slidenum">
              <a:rPr lang="zh-CN" altLang="en-US" smtClean="0"/>
              <a:pPr/>
              <a:t>12</a:t>
            </a:fld>
            <a:endParaRPr lang="en-US" altLang="zh-CN"/>
          </a:p>
        </p:txBody>
      </p:sp>
    </p:spTree>
    <p:extLst>
      <p:ext uri="{BB962C8B-B14F-4D97-AF65-F5344CB8AC3E}">
        <p14:creationId xmlns:p14="http://schemas.microsoft.com/office/powerpoint/2010/main" val="39784776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7504" y="405979"/>
            <a:ext cx="6912768" cy="616546"/>
          </a:xfrm>
        </p:spPr>
        <p:txBody>
          <a:bodyPr/>
          <a:lstStyle/>
          <a:p>
            <a:r>
              <a:rPr lang="en-US" altLang="zh-TW" dirty="0" smtClean="0"/>
              <a:t>3) Create </a:t>
            </a:r>
            <a:r>
              <a:rPr lang="en-US" altLang="zh-TW" dirty="0"/>
              <a:t>an </a:t>
            </a:r>
            <a:r>
              <a:rPr lang="en-US" altLang="zh-TW" dirty="0" smtClean="0"/>
              <a:t>Entirely New Resource</a:t>
            </a:r>
            <a:endParaRPr lang="zh-TW" altLang="en-US" dirty="0"/>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3728"/>
          <a:stretch/>
        </p:blipFill>
        <p:spPr bwMode="auto">
          <a:xfrm>
            <a:off x="181738" y="1964080"/>
            <a:ext cx="8638734" cy="2304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橢圓 4"/>
          <p:cNvSpPr/>
          <p:nvPr/>
        </p:nvSpPr>
        <p:spPr bwMode="auto">
          <a:xfrm>
            <a:off x="4657405" y="2972192"/>
            <a:ext cx="490659" cy="432048"/>
          </a:xfrm>
          <a:prstGeom prst="ellipse">
            <a:avLst/>
          </a:prstGeom>
          <a:solidFill>
            <a:srgbClr val="FFC000"/>
          </a:solidFill>
          <a:ln>
            <a:solidFill>
              <a:srgbClr val="BEE395"/>
            </a:solidFill>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pitchFamily="34" charset="0"/>
              </a:rPr>
              <a:t>1</a:t>
            </a:r>
          </a:p>
        </p:txBody>
      </p:sp>
      <p:sp>
        <p:nvSpPr>
          <p:cNvPr id="6" name="橢圓 5"/>
          <p:cNvSpPr/>
          <p:nvPr/>
        </p:nvSpPr>
        <p:spPr bwMode="auto">
          <a:xfrm>
            <a:off x="755576" y="3836288"/>
            <a:ext cx="490659" cy="432048"/>
          </a:xfrm>
          <a:prstGeom prst="ellipse">
            <a:avLst/>
          </a:prstGeom>
          <a:solidFill>
            <a:srgbClr val="FFC000"/>
          </a:solidFill>
          <a:ln>
            <a:solidFill>
              <a:srgbClr val="BEE395"/>
            </a:solidFill>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pitchFamily="34" charset="0"/>
              </a:rPr>
              <a:t>2</a:t>
            </a:r>
          </a:p>
        </p:txBody>
      </p:sp>
      <p:sp>
        <p:nvSpPr>
          <p:cNvPr id="3" name="投影片編號版面配置區 2"/>
          <p:cNvSpPr>
            <a:spLocks noGrp="1"/>
          </p:cNvSpPr>
          <p:nvPr>
            <p:ph type="sldNum" sz="quarter" idx="12"/>
          </p:nvPr>
        </p:nvSpPr>
        <p:spPr/>
        <p:txBody>
          <a:bodyPr/>
          <a:lstStyle/>
          <a:p>
            <a:fld id="{F5DA2196-F04B-4818-9E4F-B3C432FD7C15}" type="slidenum">
              <a:rPr lang="zh-CN" altLang="en-US" smtClean="0"/>
              <a:pPr/>
              <a:t>13</a:t>
            </a:fld>
            <a:endParaRPr lang="en-US" altLang="zh-CN"/>
          </a:p>
        </p:txBody>
      </p:sp>
      <p:sp>
        <p:nvSpPr>
          <p:cNvPr id="7" name="矩形 6"/>
          <p:cNvSpPr/>
          <p:nvPr/>
        </p:nvSpPr>
        <p:spPr>
          <a:xfrm>
            <a:off x="2616734" y="3440749"/>
            <a:ext cx="4572000" cy="646331"/>
          </a:xfrm>
          <a:prstGeom prst="rect">
            <a:avLst/>
          </a:prstGeom>
          <a:ln>
            <a:solidFill>
              <a:srgbClr val="FF0000"/>
            </a:solidFill>
          </a:ln>
        </p:spPr>
        <p:txBody>
          <a:bodyPr>
            <a:spAutoFit/>
          </a:bodyPr>
          <a:lstStyle/>
          <a:p>
            <a:r>
              <a:rPr lang="en-US" altLang="zh-TW" dirty="0">
                <a:solidFill>
                  <a:srgbClr val="FF0000"/>
                </a:solidFill>
              </a:rPr>
              <a:t>The </a:t>
            </a:r>
            <a:r>
              <a:rPr lang="en-US" altLang="zh-TW" dirty="0" err="1">
                <a:solidFill>
                  <a:srgbClr val="FF0000"/>
                </a:solidFill>
              </a:rPr>
              <a:t>shortname</a:t>
            </a:r>
            <a:r>
              <a:rPr lang="en-US" altLang="zh-TW" dirty="0">
                <a:solidFill>
                  <a:srgbClr val="FF0000"/>
                </a:solidFill>
              </a:rPr>
              <a:t> must be at least three characters in length</a:t>
            </a:r>
          </a:p>
        </p:txBody>
      </p:sp>
    </p:spTree>
    <p:extLst>
      <p:ext uri="{BB962C8B-B14F-4D97-AF65-F5344CB8AC3E}">
        <p14:creationId xmlns:p14="http://schemas.microsoft.com/office/powerpoint/2010/main" val="41981244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623" y="1024176"/>
            <a:ext cx="7689850" cy="5632450"/>
          </a:xfrm>
          <a:prstGeom prst="rect">
            <a:avLst/>
          </a:prstGeom>
          <a:solidFill>
            <a:schemeClr val="tx2"/>
          </a:solidFill>
          <a:ln>
            <a:solidFill>
              <a:schemeClr val="tx2"/>
            </a:solidFill>
          </a:ln>
          <a:effectLst/>
        </p:spPr>
      </p:pic>
      <p:sp>
        <p:nvSpPr>
          <p:cNvPr id="3" name="投影片編號版面配置區 2"/>
          <p:cNvSpPr>
            <a:spLocks noGrp="1"/>
          </p:cNvSpPr>
          <p:nvPr>
            <p:ph type="sldNum" sz="quarter" idx="12"/>
          </p:nvPr>
        </p:nvSpPr>
        <p:spPr/>
        <p:txBody>
          <a:bodyPr/>
          <a:lstStyle/>
          <a:p>
            <a:fld id="{F5DA2196-F04B-4818-9E4F-B3C432FD7C15}" type="slidenum">
              <a:rPr lang="zh-CN" altLang="en-US" smtClean="0"/>
              <a:pPr/>
              <a:t>14</a:t>
            </a:fld>
            <a:endParaRPr lang="en-US" altLang="zh-CN"/>
          </a:p>
        </p:txBody>
      </p:sp>
      <p:sp>
        <p:nvSpPr>
          <p:cNvPr id="4" name="標題 3"/>
          <p:cNvSpPr>
            <a:spLocks noGrp="1"/>
          </p:cNvSpPr>
          <p:nvPr>
            <p:ph type="title"/>
          </p:nvPr>
        </p:nvSpPr>
        <p:spPr>
          <a:xfrm>
            <a:off x="107504" y="28146"/>
            <a:ext cx="6840760" cy="616546"/>
          </a:xfrm>
        </p:spPr>
        <p:txBody>
          <a:bodyPr/>
          <a:lstStyle/>
          <a:p>
            <a:pPr>
              <a:spcBef>
                <a:spcPts val="0"/>
              </a:spcBef>
            </a:pPr>
            <a:r>
              <a:rPr lang="en-US" altLang="zh-TW" sz="3100" dirty="0"/>
              <a:t>After Creating a New Folder – </a:t>
            </a:r>
            <a:br>
              <a:rPr lang="en-US" altLang="zh-TW" sz="3100" dirty="0"/>
            </a:br>
            <a:r>
              <a:rPr lang="en-US" altLang="zh-TW" sz="3100" dirty="0"/>
              <a:t>The Resource Overview Page</a:t>
            </a:r>
            <a:endParaRPr lang="en-US" sz="3100" dirty="0"/>
          </a:p>
        </p:txBody>
      </p:sp>
    </p:spTree>
    <p:extLst>
      <p:ext uri="{BB962C8B-B14F-4D97-AF65-F5344CB8AC3E}">
        <p14:creationId xmlns:p14="http://schemas.microsoft.com/office/powerpoint/2010/main" val="1663579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623" y="1024176"/>
            <a:ext cx="7689850" cy="5632450"/>
          </a:xfrm>
          <a:prstGeom prst="rect">
            <a:avLst/>
          </a:prstGeom>
          <a:solidFill>
            <a:schemeClr val="tx2"/>
          </a:solidFill>
          <a:ln>
            <a:solidFill>
              <a:schemeClr val="tx2"/>
            </a:solidFill>
          </a:ln>
          <a:effectLst/>
        </p:spPr>
      </p:pic>
      <p:sp>
        <p:nvSpPr>
          <p:cNvPr id="3" name="投影片編號版面配置區 2"/>
          <p:cNvSpPr>
            <a:spLocks noGrp="1"/>
          </p:cNvSpPr>
          <p:nvPr>
            <p:ph type="sldNum" sz="quarter" idx="12"/>
          </p:nvPr>
        </p:nvSpPr>
        <p:spPr/>
        <p:txBody>
          <a:bodyPr/>
          <a:lstStyle/>
          <a:p>
            <a:fld id="{F5DA2196-F04B-4818-9E4F-B3C432FD7C15}" type="slidenum">
              <a:rPr lang="zh-CN" altLang="en-US" smtClean="0"/>
              <a:pPr/>
              <a:t>15</a:t>
            </a:fld>
            <a:endParaRPr lang="en-US" altLang="zh-CN"/>
          </a:p>
        </p:txBody>
      </p:sp>
      <p:sp>
        <p:nvSpPr>
          <p:cNvPr id="4" name="標題 3"/>
          <p:cNvSpPr>
            <a:spLocks noGrp="1"/>
          </p:cNvSpPr>
          <p:nvPr>
            <p:ph type="title"/>
          </p:nvPr>
        </p:nvSpPr>
        <p:spPr>
          <a:xfrm>
            <a:off x="107504" y="28146"/>
            <a:ext cx="6840760" cy="616546"/>
          </a:xfrm>
        </p:spPr>
        <p:txBody>
          <a:bodyPr/>
          <a:lstStyle/>
          <a:p>
            <a:pPr>
              <a:spcBef>
                <a:spcPts val="0"/>
              </a:spcBef>
            </a:pPr>
            <a:r>
              <a:rPr lang="en-US" altLang="zh-TW" sz="3100" dirty="0"/>
              <a:t>After Creating a New Folder – </a:t>
            </a:r>
            <a:br>
              <a:rPr lang="en-US" altLang="zh-TW" sz="3100" dirty="0"/>
            </a:br>
            <a:r>
              <a:rPr lang="en-US" altLang="zh-TW" sz="3100" dirty="0"/>
              <a:t>The Resource Overview Page</a:t>
            </a:r>
            <a:endParaRPr lang="en-US" sz="3100" dirty="0"/>
          </a:p>
        </p:txBody>
      </p:sp>
      <p:sp>
        <p:nvSpPr>
          <p:cNvPr id="5" name="框架 4"/>
          <p:cNvSpPr/>
          <p:nvPr/>
        </p:nvSpPr>
        <p:spPr bwMode="auto">
          <a:xfrm>
            <a:off x="467544" y="1110464"/>
            <a:ext cx="7560840" cy="5459874"/>
          </a:xfrm>
          <a:custGeom>
            <a:avLst/>
            <a:gdLst>
              <a:gd name="connsiteX0" fmla="*/ 0 w 7416824"/>
              <a:gd name="connsiteY0" fmla="*/ 0 h 5459874"/>
              <a:gd name="connsiteX1" fmla="*/ 7416824 w 7416824"/>
              <a:gd name="connsiteY1" fmla="*/ 0 h 5459874"/>
              <a:gd name="connsiteX2" fmla="*/ 7416824 w 7416824"/>
              <a:gd name="connsiteY2" fmla="*/ 5459874 h 5459874"/>
              <a:gd name="connsiteX3" fmla="*/ 0 w 7416824"/>
              <a:gd name="connsiteY3" fmla="*/ 5459874 h 5459874"/>
              <a:gd name="connsiteX4" fmla="*/ 0 w 7416824"/>
              <a:gd name="connsiteY4" fmla="*/ 0 h 5459874"/>
              <a:gd name="connsiteX5" fmla="*/ 123066 w 7416824"/>
              <a:gd name="connsiteY5" fmla="*/ 123066 h 5459874"/>
              <a:gd name="connsiteX6" fmla="*/ 123066 w 7416824"/>
              <a:gd name="connsiteY6" fmla="*/ 5336808 h 5459874"/>
              <a:gd name="connsiteX7" fmla="*/ 7293758 w 7416824"/>
              <a:gd name="connsiteY7" fmla="*/ 5336808 h 5459874"/>
              <a:gd name="connsiteX8" fmla="*/ 7293758 w 7416824"/>
              <a:gd name="connsiteY8" fmla="*/ 123066 h 5459874"/>
              <a:gd name="connsiteX9" fmla="*/ 123066 w 7416824"/>
              <a:gd name="connsiteY9" fmla="*/ 123066 h 5459874"/>
              <a:gd name="connsiteX0" fmla="*/ 0 w 7416824"/>
              <a:gd name="connsiteY0" fmla="*/ 0 h 5459874"/>
              <a:gd name="connsiteX1" fmla="*/ 7416824 w 7416824"/>
              <a:gd name="connsiteY1" fmla="*/ 0 h 5459874"/>
              <a:gd name="connsiteX2" fmla="*/ 7416824 w 7416824"/>
              <a:gd name="connsiteY2" fmla="*/ 5459874 h 5459874"/>
              <a:gd name="connsiteX3" fmla="*/ 0 w 7416824"/>
              <a:gd name="connsiteY3" fmla="*/ 5459874 h 5459874"/>
              <a:gd name="connsiteX4" fmla="*/ 0 w 7416824"/>
              <a:gd name="connsiteY4" fmla="*/ 0 h 5459874"/>
              <a:gd name="connsiteX5" fmla="*/ 123066 w 7416824"/>
              <a:gd name="connsiteY5" fmla="*/ 951405 h 5459874"/>
              <a:gd name="connsiteX6" fmla="*/ 123066 w 7416824"/>
              <a:gd name="connsiteY6" fmla="*/ 5336808 h 5459874"/>
              <a:gd name="connsiteX7" fmla="*/ 7293758 w 7416824"/>
              <a:gd name="connsiteY7" fmla="*/ 5336808 h 5459874"/>
              <a:gd name="connsiteX8" fmla="*/ 7293758 w 7416824"/>
              <a:gd name="connsiteY8" fmla="*/ 123066 h 5459874"/>
              <a:gd name="connsiteX9" fmla="*/ 123066 w 7416824"/>
              <a:gd name="connsiteY9" fmla="*/ 951405 h 5459874"/>
              <a:gd name="connsiteX0" fmla="*/ 0 w 7416824"/>
              <a:gd name="connsiteY0" fmla="*/ 0 h 5459874"/>
              <a:gd name="connsiteX1" fmla="*/ 7416824 w 7416824"/>
              <a:gd name="connsiteY1" fmla="*/ 0 h 5459874"/>
              <a:gd name="connsiteX2" fmla="*/ 7416824 w 7416824"/>
              <a:gd name="connsiteY2" fmla="*/ 5459874 h 5459874"/>
              <a:gd name="connsiteX3" fmla="*/ 0 w 7416824"/>
              <a:gd name="connsiteY3" fmla="*/ 5459874 h 5459874"/>
              <a:gd name="connsiteX4" fmla="*/ 0 w 7416824"/>
              <a:gd name="connsiteY4" fmla="*/ 0 h 5459874"/>
              <a:gd name="connsiteX5" fmla="*/ 123066 w 7416824"/>
              <a:gd name="connsiteY5" fmla="*/ 951405 h 5459874"/>
              <a:gd name="connsiteX6" fmla="*/ 123066 w 7416824"/>
              <a:gd name="connsiteY6" fmla="*/ 5336808 h 5459874"/>
              <a:gd name="connsiteX7" fmla="*/ 7293758 w 7416824"/>
              <a:gd name="connsiteY7" fmla="*/ 5336808 h 5459874"/>
              <a:gd name="connsiteX8" fmla="*/ 7315274 w 7416824"/>
              <a:gd name="connsiteY8" fmla="*/ 919132 h 5459874"/>
              <a:gd name="connsiteX9" fmla="*/ 123066 w 7416824"/>
              <a:gd name="connsiteY9" fmla="*/ 951405 h 5459874"/>
              <a:gd name="connsiteX0" fmla="*/ 0 w 7416824"/>
              <a:gd name="connsiteY0" fmla="*/ 0 h 5459874"/>
              <a:gd name="connsiteX1" fmla="*/ 7416824 w 7416824"/>
              <a:gd name="connsiteY1" fmla="*/ 0 h 5459874"/>
              <a:gd name="connsiteX2" fmla="*/ 7416824 w 7416824"/>
              <a:gd name="connsiteY2" fmla="*/ 5459874 h 5459874"/>
              <a:gd name="connsiteX3" fmla="*/ 0 w 7416824"/>
              <a:gd name="connsiteY3" fmla="*/ 5459874 h 5459874"/>
              <a:gd name="connsiteX4" fmla="*/ 0 w 7416824"/>
              <a:gd name="connsiteY4" fmla="*/ 0 h 5459874"/>
              <a:gd name="connsiteX5" fmla="*/ 123066 w 7416824"/>
              <a:gd name="connsiteY5" fmla="*/ 951405 h 5459874"/>
              <a:gd name="connsiteX6" fmla="*/ 123066 w 7416824"/>
              <a:gd name="connsiteY6" fmla="*/ 5336808 h 5459874"/>
              <a:gd name="connsiteX7" fmla="*/ 7293758 w 7416824"/>
              <a:gd name="connsiteY7" fmla="*/ 5336808 h 5459874"/>
              <a:gd name="connsiteX8" fmla="*/ 7315274 w 7416824"/>
              <a:gd name="connsiteY8" fmla="*/ 919132 h 5459874"/>
              <a:gd name="connsiteX9" fmla="*/ 123066 w 7416824"/>
              <a:gd name="connsiteY9" fmla="*/ 951405 h 5459874"/>
              <a:gd name="connsiteX0" fmla="*/ 0 w 7416824"/>
              <a:gd name="connsiteY0" fmla="*/ 0 h 5459874"/>
              <a:gd name="connsiteX1" fmla="*/ 7416824 w 7416824"/>
              <a:gd name="connsiteY1" fmla="*/ 0 h 5459874"/>
              <a:gd name="connsiteX2" fmla="*/ 7416824 w 7416824"/>
              <a:gd name="connsiteY2" fmla="*/ 5459874 h 5459874"/>
              <a:gd name="connsiteX3" fmla="*/ 0 w 7416824"/>
              <a:gd name="connsiteY3" fmla="*/ 5459874 h 5459874"/>
              <a:gd name="connsiteX4" fmla="*/ 0 w 7416824"/>
              <a:gd name="connsiteY4" fmla="*/ 0 h 5459874"/>
              <a:gd name="connsiteX5" fmla="*/ 123066 w 7416824"/>
              <a:gd name="connsiteY5" fmla="*/ 951405 h 5459874"/>
              <a:gd name="connsiteX6" fmla="*/ 123066 w 7416824"/>
              <a:gd name="connsiteY6" fmla="*/ 5336808 h 5459874"/>
              <a:gd name="connsiteX7" fmla="*/ 2377514 w 7416824"/>
              <a:gd name="connsiteY7" fmla="*/ 5347565 h 5459874"/>
              <a:gd name="connsiteX8" fmla="*/ 7315274 w 7416824"/>
              <a:gd name="connsiteY8" fmla="*/ 919132 h 5459874"/>
              <a:gd name="connsiteX9" fmla="*/ 123066 w 7416824"/>
              <a:gd name="connsiteY9" fmla="*/ 951405 h 5459874"/>
              <a:gd name="connsiteX0" fmla="*/ 0 w 7416824"/>
              <a:gd name="connsiteY0" fmla="*/ 0 h 5459874"/>
              <a:gd name="connsiteX1" fmla="*/ 7416824 w 7416824"/>
              <a:gd name="connsiteY1" fmla="*/ 0 h 5459874"/>
              <a:gd name="connsiteX2" fmla="*/ 7416824 w 7416824"/>
              <a:gd name="connsiteY2" fmla="*/ 5459874 h 5459874"/>
              <a:gd name="connsiteX3" fmla="*/ 0 w 7416824"/>
              <a:gd name="connsiteY3" fmla="*/ 5459874 h 5459874"/>
              <a:gd name="connsiteX4" fmla="*/ 0 w 7416824"/>
              <a:gd name="connsiteY4" fmla="*/ 0 h 5459874"/>
              <a:gd name="connsiteX5" fmla="*/ 123066 w 7416824"/>
              <a:gd name="connsiteY5" fmla="*/ 951405 h 5459874"/>
              <a:gd name="connsiteX6" fmla="*/ 123066 w 7416824"/>
              <a:gd name="connsiteY6" fmla="*/ 5336808 h 5459874"/>
              <a:gd name="connsiteX7" fmla="*/ 2377514 w 7416824"/>
              <a:gd name="connsiteY7" fmla="*/ 5347565 h 5459874"/>
              <a:gd name="connsiteX8" fmla="*/ 2409787 w 7416824"/>
              <a:gd name="connsiteY8" fmla="*/ 940647 h 5459874"/>
              <a:gd name="connsiteX9" fmla="*/ 123066 w 7416824"/>
              <a:gd name="connsiteY9" fmla="*/ 951405 h 545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16824" h="5459874">
                <a:moveTo>
                  <a:pt x="0" y="0"/>
                </a:moveTo>
                <a:lnTo>
                  <a:pt x="7416824" y="0"/>
                </a:lnTo>
                <a:lnTo>
                  <a:pt x="7416824" y="5459874"/>
                </a:lnTo>
                <a:lnTo>
                  <a:pt x="0" y="5459874"/>
                </a:lnTo>
                <a:lnTo>
                  <a:pt x="0" y="0"/>
                </a:lnTo>
                <a:close/>
                <a:moveTo>
                  <a:pt x="123066" y="951405"/>
                </a:moveTo>
                <a:lnTo>
                  <a:pt x="123066" y="5336808"/>
                </a:lnTo>
                <a:lnTo>
                  <a:pt x="2377514" y="5347565"/>
                </a:lnTo>
                <a:cubicBezTo>
                  <a:pt x="2384686" y="3875006"/>
                  <a:pt x="2391858" y="2520783"/>
                  <a:pt x="2409787" y="940647"/>
                </a:cubicBezTo>
                <a:lnTo>
                  <a:pt x="123066" y="951405"/>
                </a:lnTo>
                <a:close/>
              </a:path>
            </a:pathLst>
          </a:custGeom>
          <a:solidFill>
            <a:srgbClr val="000000">
              <a:alpha val="25882"/>
            </a:srgbClr>
          </a:solidFill>
          <a:ln>
            <a:noFill/>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6" name="圓角矩形圖說文字 5"/>
          <p:cNvSpPr/>
          <p:nvPr/>
        </p:nvSpPr>
        <p:spPr bwMode="auto">
          <a:xfrm>
            <a:off x="2867388" y="3645024"/>
            <a:ext cx="2880320" cy="864096"/>
          </a:xfrm>
          <a:prstGeom prst="wedgeRoundRectCallout">
            <a:avLst>
              <a:gd name="adj1" fmla="val -55758"/>
              <a:gd name="adj2" fmla="val -26057"/>
              <a:gd name="adj3" fmla="val 16667"/>
            </a:avLst>
          </a:prstGeom>
          <a:ln/>
          <a:ex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en-US" altLang="zh-TW" dirty="0">
                <a:solidFill>
                  <a:srgbClr val="080808"/>
                </a:solidFill>
                <a:latin typeface="Arial" pitchFamily="34" charset="0"/>
              </a:rPr>
              <a:t>Resource configurations </a:t>
            </a:r>
          </a:p>
          <a:p>
            <a:r>
              <a:rPr lang="en-US" altLang="zh-TW" dirty="0">
                <a:solidFill>
                  <a:srgbClr val="080808"/>
                </a:solidFill>
                <a:latin typeface="Arial" pitchFamily="34" charset="0"/>
              </a:rPr>
              <a:t>to be added or edited</a:t>
            </a:r>
          </a:p>
        </p:txBody>
      </p:sp>
    </p:spTree>
    <p:extLst>
      <p:ext uri="{BB962C8B-B14F-4D97-AF65-F5344CB8AC3E}">
        <p14:creationId xmlns:p14="http://schemas.microsoft.com/office/powerpoint/2010/main" val="12334782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a:xfrm>
            <a:off x="107504" y="116632"/>
            <a:ext cx="7200800" cy="1080120"/>
          </a:xfrm>
          <a:solidFill>
            <a:srgbClr val="92D050"/>
          </a:solidFill>
        </p:spPr>
        <p:txBody>
          <a:bodyPr>
            <a:noAutofit/>
          </a:bodyPr>
          <a:lstStyle/>
          <a:p>
            <a:r>
              <a:rPr lang="en-US" altLang="zh-TW" dirty="0" smtClean="0"/>
              <a:t>Metadata </a:t>
            </a:r>
            <a:r>
              <a:rPr lang="en-US" altLang="zh-TW" dirty="0"/>
              <a:t>should allow a prospective end user of data to</a:t>
            </a:r>
            <a:endParaRPr lang="zh-TW" altLang="en-US" dirty="0">
              <a:solidFill>
                <a:srgbClr val="FFC000"/>
              </a:solidFill>
            </a:endParaRPr>
          </a:p>
        </p:txBody>
      </p:sp>
      <p:sp>
        <p:nvSpPr>
          <p:cNvPr id="4" name="內容版面配置區 3"/>
          <p:cNvSpPr>
            <a:spLocks noGrp="1"/>
          </p:cNvSpPr>
          <p:nvPr>
            <p:ph idx="1"/>
          </p:nvPr>
        </p:nvSpPr>
        <p:spPr>
          <a:xfrm>
            <a:off x="5904" y="1916832"/>
            <a:ext cx="8595955" cy="3618402"/>
          </a:xfrm>
        </p:spPr>
        <p:txBody>
          <a:bodyPr>
            <a:noAutofit/>
          </a:bodyPr>
          <a:lstStyle/>
          <a:p>
            <a:pPr marL="914400" lvl="1" indent="-514350">
              <a:buFont typeface="+mj-lt"/>
              <a:buAutoNum type="arabicPeriod"/>
            </a:pPr>
            <a:r>
              <a:rPr lang="en-US" altLang="zh-TW" sz="3200" dirty="0" smtClean="0"/>
              <a:t>identify/discover </a:t>
            </a:r>
            <a:r>
              <a:rPr lang="en-US" altLang="zh-TW" sz="3200" dirty="0"/>
              <a:t>its existence,</a:t>
            </a:r>
          </a:p>
          <a:p>
            <a:pPr marL="914400" lvl="1" indent="-514350">
              <a:buFont typeface="+mj-lt"/>
              <a:buAutoNum type="arabicPeriod"/>
            </a:pPr>
            <a:r>
              <a:rPr lang="en-US" altLang="zh-TW" sz="3200" dirty="0" smtClean="0"/>
              <a:t>learn </a:t>
            </a:r>
            <a:r>
              <a:rPr lang="en-US" altLang="zh-TW" sz="3200" dirty="0"/>
              <a:t>how to access or acquire the data,</a:t>
            </a:r>
          </a:p>
          <a:p>
            <a:pPr marL="914400" lvl="1" indent="-514350">
              <a:buFont typeface="+mj-lt"/>
              <a:buAutoNum type="arabicPeriod"/>
            </a:pPr>
            <a:r>
              <a:rPr lang="en-US" altLang="zh-TW" sz="3200" dirty="0" smtClean="0"/>
              <a:t>understand </a:t>
            </a:r>
            <a:r>
              <a:rPr lang="en-US" altLang="zh-TW" sz="3200" dirty="0"/>
              <a:t>its fitness-for-use, and</a:t>
            </a:r>
          </a:p>
          <a:p>
            <a:pPr marL="914400" lvl="1" indent="-514350">
              <a:buFont typeface="+mj-lt"/>
              <a:buAutoNum type="arabicPeriod"/>
            </a:pPr>
            <a:r>
              <a:rPr lang="en-US" altLang="zh-TW" sz="3200" dirty="0" smtClean="0"/>
              <a:t>learn </a:t>
            </a:r>
            <a:r>
              <a:rPr lang="en-US" altLang="zh-TW" sz="3200" dirty="0"/>
              <a:t>how to transfer (obtain a copy of) the data.</a:t>
            </a:r>
            <a:endParaRPr lang="zh-TW" altLang="en-US" sz="3200" dirty="0"/>
          </a:p>
        </p:txBody>
      </p:sp>
      <p:sp>
        <p:nvSpPr>
          <p:cNvPr id="3" name="投影片編號版面配置區 2"/>
          <p:cNvSpPr>
            <a:spLocks noGrp="1"/>
          </p:cNvSpPr>
          <p:nvPr>
            <p:ph type="sldNum" sz="quarter" idx="12"/>
          </p:nvPr>
        </p:nvSpPr>
        <p:spPr/>
        <p:txBody>
          <a:bodyPr/>
          <a:lstStyle/>
          <a:p>
            <a:fld id="{F5DA2196-F04B-4818-9E4F-B3C432FD7C15}" type="slidenum">
              <a:rPr lang="zh-CN" altLang="en-US" smtClean="0"/>
              <a:pPr/>
              <a:t>16</a:t>
            </a:fld>
            <a:endParaRPr lang="en-US" altLang="zh-CN"/>
          </a:p>
        </p:txBody>
      </p:sp>
    </p:spTree>
    <p:extLst>
      <p:ext uri="{BB962C8B-B14F-4D97-AF65-F5344CB8AC3E}">
        <p14:creationId xmlns:p14="http://schemas.microsoft.com/office/powerpoint/2010/main" val="36983053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080" y="1538790"/>
            <a:ext cx="4572000" cy="1055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內容版面配置區 3"/>
          <p:cNvSpPr txBox="1">
            <a:spLocks/>
          </p:cNvSpPr>
          <p:nvPr/>
        </p:nvSpPr>
        <p:spPr>
          <a:xfrm>
            <a:off x="116505" y="2571066"/>
            <a:ext cx="4671519" cy="2763834"/>
          </a:xfrm>
          <a:prstGeom prst="rect">
            <a:avLst/>
          </a:prstGeom>
          <a:noFill/>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sz="2800" dirty="0" smtClean="0">
                <a:solidFill>
                  <a:srgbClr val="080808"/>
                </a:solidFill>
                <a:latin typeface="Calibri" pitchFamily="34" charset="0"/>
                <a:cs typeface="Calibri" pitchFamily="34" charset="0"/>
              </a:rPr>
              <a:t>There is a minimum set of mandatory elements required for identification</a:t>
            </a:r>
          </a:p>
          <a:p>
            <a:r>
              <a:rPr lang="en-US" altLang="zh-TW" sz="2800" dirty="0" smtClean="0">
                <a:solidFill>
                  <a:srgbClr val="FF0000"/>
                </a:solidFill>
                <a:latin typeface="Calibri" pitchFamily="34" charset="0"/>
                <a:cs typeface="Calibri" pitchFamily="34" charset="0"/>
              </a:rPr>
              <a:t>The more elements are used, the more complete the metadata are</a:t>
            </a:r>
            <a:endParaRPr lang="en-US" altLang="zh-TW" sz="2800" dirty="0">
              <a:solidFill>
                <a:srgbClr val="FF0000"/>
              </a:solidFill>
              <a:latin typeface="Calibri" pitchFamily="34" charset="0"/>
              <a:cs typeface="Calibri" pitchFamily="34" charset="0"/>
            </a:endParaRPr>
          </a:p>
        </p:txBody>
      </p:sp>
      <p:sp>
        <p:nvSpPr>
          <p:cNvPr id="8" name="標題 1"/>
          <p:cNvSpPr>
            <a:spLocks noGrp="1"/>
          </p:cNvSpPr>
          <p:nvPr>
            <p:ph type="title"/>
          </p:nvPr>
        </p:nvSpPr>
        <p:spPr>
          <a:xfrm>
            <a:off x="251520" y="476672"/>
            <a:ext cx="8595954" cy="936104"/>
          </a:xfrm>
        </p:spPr>
        <p:txBody>
          <a:bodyPr>
            <a:noAutofit/>
          </a:bodyPr>
          <a:lstStyle/>
          <a:p>
            <a:r>
              <a:rPr lang="en-US" altLang="zh-TW" sz="4000" dirty="0" smtClean="0"/>
              <a:t>Metadata </a:t>
            </a:r>
            <a:r>
              <a:rPr lang="en-US" altLang="zh-TW" sz="4000" dirty="0" smtClean="0">
                <a:solidFill>
                  <a:srgbClr val="FFC000"/>
                </a:solidFill>
              </a:rPr>
              <a:t>(required)</a:t>
            </a:r>
            <a:endParaRPr lang="zh-TW" altLang="en-US" sz="4000" dirty="0">
              <a:solidFill>
                <a:srgbClr val="FFC000"/>
              </a:solidFill>
            </a:endParaRPr>
          </a:p>
        </p:txBody>
      </p:sp>
      <p:sp>
        <p:nvSpPr>
          <p:cNvPr id="2" name="圓角矩形圖說文字 1"/>
          <p:cNvSpPr/>
          <p:nvPr/>
        </p:nvSpPr>
        <p:spPr bwMode="auto">
          <a:xfrm>
            <a:off x="5292080" y="1182678"/>
            <a:ext cx="3168352" cy="4320480"/>
          </a:xfrm>
          <a:prstGeom prst="wedgeRoundRectCallout">
            <a:avLst>
              <a:gd name="adj1" fmla="val -62238"/>
              <a:gd name="adj2" fmla="val -25138"/>
              <a:gd name="adj3" fmla="val 16667"/>
            </a:avLst>
          </a:prstGeom>
          <a:ln/>
          <a:ex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altLang="zh-TW" b="1" dirty="0" smtClean="0"/>
              <a:t>12 Sections:</a:t>
            </a:r>
            <a:endParaRPr lang="en-US" altLang="zh-TW" b="1" dirty="0"/>
          </a:p>
          <a:p>
            <a:pPr algn="l"/>
            <a:r>
              <a:rPr lang="en-US" altLang="zh-TW" b="1" dirty="0" smtClean="0"/>
              <a:t>    </a:t>
            </a:r>
            <a:r>
              <a:rPr lang="en-US" altLang="zh-TW" dirty="0" smtClean="0"/>
              <a:t>Basic </a:t>
            </a:r>
            <a:r>
              <a:rPr lang="en-US" altLang="zh-TW" dirty="0"/>
              <a:t>Metadata</a:t>
            </a:r>
          </a:p>
          <a:p>
            <a:pPr algn="l"/>
            <a:r>
              <a:rPr lang="en-US" altLang="zh-TW" dirty="0"/>
              <a:t>    Geographic Coverage</a:t>
            </a:r>
          </a:p>
          <a:p>
            <a:pPr algn="l"/>
            <a:r>
              <a:rPr lang="en-US" altLang="zh-TW" dirty="0"/>
              <a:t>    Taxonomic Coverage</a:t>
            </a:r>
          </a:p>
          <a:p>
            <a:pPr algn="l"/>
            <a:r>
              <a:rPr lang="en-US" altLang="zh-TW" dirty="0"/>
              <a:t>    Temporal Coverage</a:t>
            </a:r>
          </a:p>
          <a:p>
            <a:pPr algn="l"/>
            <a:r>
              <a:rPr lang="en-US" altLang="zh-TW" dirty="0"/>
              <a:t>    Keywords</a:t>
            </a:r>
          </a:p>
          <a:p>
            <a:pPr algn="l"/>
            <a:r>
              <a:rPr lang="en-US" altLang="zh-TW" dirty="0"/>
              <a:t>    Associated Parties</a:t>
            </a:r>
          </a:p>
          <a:p>
            <a:pPr algn="l"/>
            <a:r>
              <a:rPr lang="en-US" altLang="zh-TW" dirty="0"/>
              <a:t>    Project Data</a:t>
            </a:r>
          </a:p>
          <a:p>
            <a:pPr algn="l"/>
            <a:r>
              <a:rPr lang="en-US" altLang="zh-TW" dirty="0"/>
              <a:t>    Sampling Methods</a:t>
            </a:r>
          </a:p>
          <a:p>
            <a:pPr algn="l"/>
            <a:r>
              <a:rPr lang="en-US" altLang="zh-TW" dirty="0"/>
              <a:t>    Citations</a:t>
            </a:r>
          </a:p>
          <a:p>
            <a:pPr algn="l"/>
            <a:r>
              <a:rPr lang="en-US" altLang="zh-TW" dirty="0"/>
              <a:t>    Collection Data</a:t>
            </a:r>
          </a:p>
          <a:p>
            <a:pPr algn="l"/>
            <a:r>
              <a:rPr lang="en-US" altLang="zh-TW" dirty="0"/>
              <a:t>    External links</a:t>
            </a:r>
          </a:p>
          <a:p>
            <a:pPr algn="l"/>
            <a:r>
              <a:rPr lang="en-US" altLang="zh-TW" dirty="0"/>
              <a:t>    Additional Metadata</a:t>
            </a:r>
          </a:p>
        </p:txBody>
      </p:sp>
      <p:sp>
        <p:nvSpPr>
          <p:cNvPr id="3" name="投影片編號版面配置區 2"/>
          <p:cNvSpPr>
            <a:spLocks noGrp="1"/>
          </p:cNvSpPr>
          <p:nvPr>
            <p:ph type="sldNum" sz="quarter" idx="12"/>
          </p:nvPr>
        </p:nvSpPr>
        <p:spPr/>
        <p:txBody>
          <a:bodyPr/>
          <a:lstStyle/>
          <a:p>
            <a:fld id="{F5DA2196-F04B-4818-9E4F-B3C432FD7C15}" type="slidenum">
              <a:rPr lang="zh-CN" altLang="en-US" smtClean="0"/>
              <a:pPr/>
              <a:t>17</a:t>
            </a:fld>
            <a:endParaRPr lang="en-US" altLang="zh-CN"/>
          </a:p>
        </p:txBody>
      </p:sp>
    </p:spTree>
    <p:extLst>
      <p:ext uri="{BB962C8B-B14F-4D97-AF65-F5344CB8AC3E}">
        <p14:creationId xmlns:p14="http://schemas.microsoft.com/office/powerpoint/2010/main" val="1320099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775" y="1268760"/>
            <a:ext cx="7920000" cy="42546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標題 1"/>
          <p:cNvSpPr>
            <a:spLocks noGrp="1"/>
          </p:cNvSpPr>
          <p:nvPr>
            <p:ph type="title"/>
          </p:nvPr>
        </p:nvSpPr>
        <p:spPr/>
        <p:txBody>
          <a:bodyPr/>
          <a:lstStyle/>
          <a:p>
            <a:r>
              <a:rPr lang="en-US" altLang="zh-TW" sz="4400" dirty="0" smtClean="0"/>
              <a:t>Basic Metadata(1)</a:t>
            </a:r>
            <a:endParaRPr lang="zh-TW" altLang="en-US" sz="4400" dirty="0"/>
          </a:p>
        </p:txBody>
      </p:sp>
      <p:sp>
        <p:nvSpPr>
          <p:cNvPr id="6" name="文字方塊 5"/>
          <p:cNvSpPr txBox="1"/>
          <p:nvPr/>
        </p:nvSpPr>
        <p:spPr>
          <a:xfrm>
            <a:off x="3275856" y="3581437"/>
            <a:ext cx="3744416" cy="461665"/>
          </a:xfrm>
          <a:prstGeom prst="rect">
            <a:avLst/>
          </a:prstGeom>
          <a:noFill/>
        </p:spPr>
        <p:txBody>
          <a:bodyPr wrap="square" rtlCol="0">
            <a:spAutoFit/>
          </a:bodyPr>
          <a:lstStyle/>
          <a:p>
            <a:pPr algn="l"/>
            <a:r>
              <a:rPr lang="en-US" altLang="zh-TW" sz="2400" dirty="0" smtClean="0">
                <a:solidFill>
                  <a:srgbClr val="0070C0"/>
                </a:solidFill>
              </a:rPr>
              <a:t> </a:t>
            </a:r>
            <a:endParaRPr lang="zh-TW" altLang="en-US" sz="2400" dirty="0">
              <a:solidFill>
                <a:srgbClr val="0070C0"/>
              </a:solidFill>
            </a:endParaRPr>
          </a:p>
        </p:txBody>
      </p:sp>
      <p:sp>
        <p:nvSpPr>
          <p:cNvPr id="4" name="右中括弧 3"/>
          <p:cNvSpPr/>
          <p:nvPr/>
        </p:nvSpPr>
        <p:spPr bwMode="auto">
          <a:xfrm flipH="1">
            <a:off x="495064" y="2492896"/>
            <a:ext cx="130256" cy="659686"/>
          </a:xfrm>
          <a:prstGeom prst="rightBracket">
            <a:avLst/>
          </a:prstGeom>
          <a:ln/>
          <a:extLst/>
        </p:spPr>
        <p:style>
          <a:lnRef idx="2">
            <a:schemeClr val="accent1"/>
          </a:lnRef>
          <a:fillRef idx="0">
            <a:schemeClr val="accent1"/>
          </a:fillRef>
          <a:effectRef idx="1">
            <a:schemeClr val="accent1"/>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itchFamily="34" charset="0"/>
            </a:endParaRPr>
          </a:p>
        </p:txBody>
      </p:sp>
      <p:sp>
        <p:nvSpPr>
          <p:cNvPr id="10" name="圓角矩形圖說文字 9"/>
          <p:cNvSpPr/>
          <p:nvPr/>
        </p:nvSpPr>
        <p:spPr bwMode="auto">
          <a:xfrm>
            <a:off x="2123728" y="1916832"/>
            <a:ext cx="1872208" cy="576064"/>
          </a:xfrm>
          <a:prstGeom prst="wedgeRoundRectCallout">
            <a:avLst>
              <a:gd name="adj1" fmla="val -65975"/>
              <a:gd name="adj2" fmla="val 59690"/>
              <a:gd name="adj3" fmla="val 16667"/>
            </a:avLst>
          </a:prstGeom>
          <a:ln/>
          <a:ex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en-US" altLang="zh-TW" dirty="0" smtClean="0">
                <a:solidFill>
                  <a:srgbClr val="080808"/>
                </a:solidFill>
                <a:latin typeface="Arial" pitchFamily="34" charset="0"/>
              </a:rPr>
              <a:t>Title </a:t>
            </a:r>
            <a:r>
              <a:rPr lang="en-US" altLang="zh-TW" dirty="0" smtClean="0">
                <a:solidFill>
                  <a:srgbClr val="0070C0"/>
                </a:solidFill>
                <a:latin typeface="Arial" pitchFamily="34" charset="0"/>
              </a:rPr>
              <a:t>(</a:t>
            </a:r>
            <a:r>
              <a:rPr lang="en-US" altLang="zh-TW" dirty="0" smtClean="0">
                <a:solidFill>
                  <a:srgbClr val="0070C0"/>
                </a:solidFill>
              </a:rPr>
              <a:t>required</a:t>
            </a:r>
            <a:r>
              <a:rPr lang="en-US" altLang="zh-TW" dirty="0" smtClean="0">
                <a:solidFill>
                  <a:srgbClr val="0070C0"/>
                </a:solidFill>
                <a:latin typeface="Arial" pitchFamily="34" charset="0"/>
              </a:rPr>
              <a:t>) </a:t>
            </a:r>
            <a:endParaRPr kumimoji="0" lang="zh-TW" altLang="en-US" sz="1800" b="0" i="0" u="none" strike="noStrike" cap="none" normalizeH="0" baseline="0" dirty="0" smtClean="0">
              <a:ln>
                <a:noFill/>
              </a:ln>
              <a:solidFill>
                <a:srgbClr val="0070C0"/>
              </a:solidFill>
              <a:effectLst/>
              <a:latin typeface="Arial" pitchFamily="34" charset="0"/>
            </a:endParaRPr>
          </a:p>
        </p:txBody>
      </p:sp>
      <p:sp>
        <p:nvSpPr>
          <p:cNvPr id="3" name="圓角矩形圖說文字 2"/>
          <p:cNvSpPr/>
          <p:nvPr/>
        </p:nvSpPr>
        <p:spPr bwMode="auto">
          <a:xfrm>
            <a:off x="4427984" y="2348880"/>
            <a:ext cx="3986122" cy="584485"/>
          </a:xfrm>
          <a:prstGeom prst="wedgeRoundRectCallout">
            <a:avLst>
              <a:gd name="adj1" fmla="val -26770"/>
              <a:gd name="adj2" fmla="val 84587"/>
              <a:gd name="adj3" fmla="val 16667"/>
            </a:avLst>
          </a:prstGeom>
          <a:ln/>
          <a:extLst/>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rtlCol="0" anchor="ctr" anchorCtr="0" compatLnSpc="1">
            <a:prstTxWarp prst="textNoShape">
              <a:avLst/>
            </a:prstTxWarp>
          </a:bodyPr>
          <a:lstStyle/>
          <a:p>
            <a:r>
              <a:rPr lang="en-US" altLang="zh-TW" dirty="0" smtClean="0">
                <a:solidFill>
                  <a:srgbClr val="080808"/>
                </a:solidFill>
              </a:rPr>
              <a:t>Description</a:t>
            </a:r>
            <a:r>
              <a:rPr lang="en-US" altLang="zh-TW" dirty="0">
                <a:solidFill>
                  <a:srgbClr val="0070C0"/>
                </a:solidFill>
                <a:latin typeface="Arial" pitchFamily="34" charset="0"/>
              </a:rPr>
              <a:t>(abstract in data paper) </a:t>
            </a:r>
            <a:endParaRPr lang="en-US" dirty="0">
              <a:solidFill>
                <a:srgbClr val="0070C0"/>
              </a:solidFill>
              <a:latin typeface="Arial" pitchFamily="34" charset="0"/>
            </a:endParaRPr>
          </a:p>
        </p:txBody>
      </p:sp>
      <p:sp>
        <p:nvSpPr>
          <p:cNvPr id="5" name="投影片編號版面配置區 4"/>
          <p:cNvSpPr>
            <a:spLocks noGrp="1"/>
          </p:cNvSpPr>
          <p:nvPr>
            <p:ph type="sldNum" sz="quarter" idx="12"/>
          </p:nvPr>
        </p:nvSpPr>
        <p:spPr/>
        <p:txBody>
          <a:bodyPr/>
          <a:lstStyle/>
          <a:p>
            <a:fld id="{F5DA2196-F04B-4818-9E4F-B3C432FD7C15}" type="slidenum">
              <a:rPr lang="zh-CN" altLang="en-US" smtClean="0"/>
              <a:pPr/>
              <a:t>18</a:t>
            </a:fld>
            <a:endParaRPr lang="en-US" altLang="zh-CN"/>
          </a:p>
        </p:txBody>
      </p:sp>
    </p:spTree>
    <p:extLst>
      <p:ext uri="{BB962C8B-B14F-4D97-AF65-F5344CB8AC3E}">
        <p14:creationId xmlns:p14="http://schemas.microsoft.com/office/powerpoint/2010/main" val="14537996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0484" y="1268760"/>
            <a:ext cx="7909159" cy="42546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標題 1"/>
          <p:cNvSpPr>
            <a:spLocks noGrp="1"/>
          </p:cNvSpPr>
          <p:nvPr>
            <p:ph type="title"/>
          </p:nvPr>
        </p:nvSpPr>
        <p:spPr/>
        <p:txBody>
          <a:bodyPr/>
          <a:lstStyle/>
          <a:p>
            <a:r>
              <a:rPr lang="en-US" altLang="zh-TW" sz="4400" dirty="0" smtClean="0"/>
              <a:t>Basic Metadata(1)</a:t>
            </a:r>
            <a:endParaRPr lang="zh-TW" altLang="en-US" sz="4400" dirty="0"/>
          </a:p>
        </p:txBody>
      </p:sp>
      <p:sp>
        <p:nvSpPr>
          <p:cNvPr id="6" name="文字方塊 5"/>
          <p:cNvSpPr txBox="1"/>
          <p:nvPr/>
        </p:nvSpPr>
        <p:spPr>
          <a:xfrm>
            <a:off x="3275856" y="3581437"/>
            <a:ext cx="3744416" cy="461665"/>
          </a:xfrm>
          <a:prstGeom prst="rect">
            <a:avLst/>
          </a:prstGeom>
          <a:noFill/>
        </p:spPr>
        <p:txBody>
          <a:bodyPr wrap="square" rtlCol="0">
            <a:spAutoFit/>
          </a:bodyPr>
          <a:lstStyle/>
          <a:p>
            <a:pPr algn="l"/>
            <a:r>
              <a:rPr lang="en-US" altLang="zh-TW" sz="2400" dirty="0" smtClean="0">
                <a:solidFill>
                  <a:srgbClr val="0070C0"/>
                </a:solidFill>
              </a:rPr>
              <a:t> </a:t>
            </a:r>
            <a:endParaRPr lang="zh-TW" altLang="en-US" sz="2400" dirty="0">
              <a:solidFill>
                <a:srgbClr val="0070C0"/>
              </a:solidFill>
            </a:endParaRPr>
          </a:p>
        </p:txBody>
      </p:sp>
      <p:sp>
        <p:nvSpPr>
          <p:cNvPr id="8" name="圓角矩形圖說文字 7"/>
          <p:cNvSpPr/>
          <p:nvPr/>
        </p:nvSpPr>
        <p:spPr bwMode="auto">
          <a:xfrm>
            <a:off x="500485" y="3645024"/>
            <a:ext cx="7743924" cy="1319373"/>
          </a:xfrm>
          <a:prstGeom prst="wedgeRoundRectCallout">
            <a:avLst>
              <a:gd name="adj1" fmla="val -23014"/>
              <a:gd name="adj2" fmla="val 64072"/>
              <a:gd name="adj3" fmla="val 16667"/>
            </a:avLst>
          </a:prstGeom>
          <a:ln/>
          <a:ex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spcAft>
                <a:spcPts val="600"/>
              </a:spcAft>
            </a:pPr>
            <a:r>
              <a:rPr lang="en-US" altLang="zh-TW" b="1" dirty="0">
                <a:solidFill>
                  <a:srgbClr val="080808"/>
                </a:solidFill>
              </a:rPr>
              <a:t>Type</a:t>
            </a:r>
          </a:p>
          <a:p>
            <a:pPr algn="l"/>
            <a:r>
              <a:rPr lang="en-US" altLang="zh-TW" dirty="0">
                <a:solidFill>
                  <a:srgbClr val="080808"/>
                </a:solidFill>
              </a:rPr>
              <a:t>The value of this field depends on the core mapping of the resource and </a:t>
            </a:r>
            <a:r>
              <a:rPr lang="en-US" altLang="zh-TW" dirty="0" smtClean="0">
                <a:solidFill>
                  <a:srgbClr val="080808"/>
                </a:solidFill>
              </a:rPr>
              <a:t>is</a:t>
            </a:r>
            <a:br>
              <a:rPr lang="en-US" altLang="zh-TW" dirty="0" smtClean="0">
                <a:solidFill>
                  <a:srgbClr val="080808"/>
                </a:solidFill>
              </a:rPr>
            </a:br>
            <a:r>
              <a:rPr lang="en-US" altLang="zh-TW" dirty="0" smtClean="0">
                <a:solidFill>
                  <a:srgbClr val="FF0000"/>
                </a:solidFill>
              </a:rPr>
              <a:t>no longer </a:t>
            </a:r>
            <a:r>
              <a:rPr lang="en-US" altLang="zh-TW" dirty="0">
                <a:solidFill>
                  <a:srgbClr val="FF0000"/>
                </a:solidFill>
              </a:rPr>
              <a:t>editable </a:t>
            </a:r>
            <a:r>
              <a:rPr lang="en-US" altLang="zh-TW" dirty="0">
                <a:solidFill>
                  <a:srgbClr val="080808"/>
                </a:solidFill>
              </a:rPr>
              <a:t>if the Darwin Core mapping has already been made. </a:t>
            </a:r>
            <a:endParaRPr lang="zh-TW" altLang="en-US" dirty="0">
              <a:solidFill>
                <a:srgbClr val="080808"/>
              </a:solidFill>
            </a:endParaRPr>
          </a:p>
        </p:txBody>
      </p:sp>
      <p:sp>
        <p:nvSpPr>
          <p:cNvPr id="3" name="投影片編號版面配置區 2"/>
          <p:cNvSpPr>
            <a:spLocks noGrp="1"/>
          </p:cNvSpPr>
          <p:nvPr>
            <p:ph type="sldNum" sz="quarter" idx="12"/>
          </p:nvPr>
        </p:nvSpPr>
        <p:spPr/>
        <p:txBody>
          <a:bodyPr/>
          <a:lstStyle/>
          <a:p>
            <a:fld id="{F5DA2196-F04B-4818-9E4F-B3C432FD7C15}" type="slidenum">
              <a:rPr lang="zh-CN" altLang="en-US" smtClean="0"/>
              <a:pPr/>
              <a:t>19</a:t>
            </a:fld>
            <a:endParaRPr lang="en-US" altLang="zh-CN"/>
          </a:p>
        </p:txBody>
      </p:sp>
    </p:spTree>
    <p:extLst>
      <p:ext uri="{BB962C8B-B14F-4D97-AF65-F5344CB8AC3E}">
        <p14:creationId xmlns:p14="http://schemas.microsoft.com/office/powerpoint/2010/main" val="101324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51520" y="1052736"/>
            <a:ext cx="8229600" cy="5070296"/>
          </a:xfrm>
        </p:spPr>
        <p:txBody>
          <a:bodyPr/>
          <a:lstStyle/>
          <a:p>
            <a:r>
              <a:rPr lang="en-US" dirty="0"/>
              <a:t>Integrated Publishing </a:t>
            </a:r>
            <a:r>
              <a:rPr lang="en-US" dirty="0" smtClean="0"/>
              <a:t>Toolkit (IPT) </a:t>
            </a:r>
          </a:p>
          <a:p>
            <a:r>
              <a:rPr lang="en-US" dirty="0" smtClean="0"/>
              <a:t>Publishing </a:t>
            </a:r>
            <a:r>
              <a:rPr lang="en-US" dirty="0"/>
              <a:t>Primary Data</a:t>
            </a:r>
            <a:endParaRPr lang="en-GB" dirty="0"/>
          </a:p>
          <a:p>
            <a:pPr lvl="1"/>
            <a:r>
              <a:rPr lang="en-US" dirty="0" smtClean="0"/>
              <a:t>Metadata,                                   Exercise 1 and 2 </a:t>
            </a:r>
            <a:endParaRPr lang="en-US" dirty="0"/>
          </a:p>
          <a:p>
            <a:pPr lvl="1"/>
            <a:r>
              <a:rPr lang="en-US" dirty="0"/>
              <a:t>Source Data (text</a:t>
            </a:r>
            <a:r>
              <a:rPr lang="en-US" dirty="0" smtClean="0"/>
              <a:t>, </a:t>
            </a:r>
            <a:r>
              <a:rPr lang="en-US" dirty="0"/>
              <a:t>SQL</a:t>
            </a:r>
            <a:r>
              <a:rPr lang="en-US" dirty="0" smtClean="0"/>
              <a:t>)             Exercise </a:t>
            </a:r>
            <a:r>
              <a:rPr lang="en-US" dirty="0"/>
              <a:t>3</a:t>
            </a:r>
          </a:p>
          <a:p>
            <a:pPr lvl="1"/>
            <a:r>
              <a:rPr lang="en-US" dirty="0" smtClean="0"/>
              <a:t>Source Mappings                       Exercise </a:t>
            </a:r>
            <a:r>
              <a:rPr lang="en-US" dirty="0"/>
              <a:t>4</a:t>
            </a:r>
          </a:p>
          <a:p>
            <a:pPr lvl="1"/>
            <a:r>
              <a:rPr lang="en-US" dirty="0" smtClean="0"/>
              <a:t>Published Release</a:t>
            </a:r>
          </a:p>
          <a:p>
            <a:pPr lvl="1"/>
            <a:r>
              <a:rPr lang="en-US" dirty="0" smtClean="0"/>
              <a:t>Visibility</a:t>
            </a:r>
            <a:endParaRPr lang="en-US" dirty="0"/>
          </a:p>
          <a:p>
            <a:pPr marL="0" indent="0">
              <a:buNone/>
            </a:pPr>
            <a:r>
              <a:rPr lang="en-US" dirty="0"/>
              <a:t/>
            </a:r>
            <a:br>
              <a:rPr lang="en-US" dirty="0"/>
            </a:br>
            <a:endParaRPr lang="en-US" dirty="0"/>
          </a:p>
        </p:txBody>
      </p:sp>
      <p:sp>
        <p:nvSpPr>
          <p:cNvPr id="4" name="投影片編號版面配置區 3"/>
          <p:cNvSpPr>
            <a:spLocks noGrp="1"/>
          </p:cNvSpPr>
          <p:nvPr>
            <p:ph type="sldNum" sz="quarter" idx="12"/>
          </p:nvPr>
        </p:nvSpPr>
        <p:spPr/>
        <p:txBody>
          <a:bodyPr/>
          <a:lstStyle/>
          <a:p>
            <a:fld id="{F5DA2196-F04B-4818-9E4F-B3C432FD7C15}" type="slidenum">
              <a:rPr lang="zh-CN" altLang="en-US" smtClean="0"/>
              <a:pPr/>
              <a:t>2</a:t>
            </a:fld>
            <a:endParaRPr lang="en-US" altLang="zh-CN"/>
          </a:p>
        </p:txBody>
      </p:sp>
      <p:sp>
        <p:nvSpPr>
          <p:cNvPr id="2" name="標題 1"/>
          <p:cNvSpPr>
            <a:spLocks noGrp="1"/>
          </p:cNvSpPr>
          <p:nvPr>
            <p:ph type="title"/>
          </p:nvPr>
        </p:nvSpPr>
        <p:spPr/>
        <p:txBody>
          <a:bodyPr/>
          <a:lstStyle/>
          <a:p>
            <a:r>
              <a:rPr lang="en-US" dirty="0" smtClean="0"/>
              <a:t>Outline</a:t>
            </a:r>
            <a:endParaRPr lang="en-US" dirty="0"/>
          </a:p>
        </p:txBody>
      </p:sp>
      <p:pic>
        <p:nvPicPr>
          <p:cNvPr id="5" name="Picture 11" descr="occurrenceresour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0464" y="4887044"/>
            <a:ext cx="14478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taxonresour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164" y="4899744"/>
            <a:ext cx="1447800" cy="162560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13"/>
          <p:cNvGrpSpPr>
            <a:grpSpLocks/>
          </p:cNvGrpSpPr>
          <p:nvPr/>
        </p:nvGrpSpPr>
        <p:grpSpPr bwMode="auto">
          <a:xfrm>
            <a:off x="1220564" y="4887044"/>
            <a:ext cx="1447800" cy="1625600"/>
            <a:chOff x="509" y="2648"/>
            <a:chExt cx="912" cy="1024"/>
          </a:xfrm>
        </p:grpSpPr>
        <p:pic>
          <p:nvPicPr>
            <p:cNvPr id="8" name="Picture 14" descr="metadataresour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 y="2648"/>
              <a:ext cx="912" cy="1024"/>
            </a:xfrm>
            <a:prstGeom prst="rect">
              <a:avLst/>
            </a:prstGeom>
            <a:noFill/>
            <a:extLst>
              <a:ext uri="{909E8E84-426E-40DD-AFC4-6F175D3DCCD1}">
                <a14:hiddenFill xmlns:a14="http://schemas.microsoft.com/office/drawing/2010/main">
                  <a:solidFill>
                    <a:srgbClr val="FFFFFF"/>
                  </a:solidFill>
                </a14:hiddenFill>
              </a:ext>
            </a:extLst>
          </p:spPr>
        </p:pic>
        <p:sp>
          <p:nvSpPr>
            <p:cNvPr id="9" name="Text Box 15"/>
            <p:cNvSpPr txBox="1">
              <a:spLocks noChangeArrowheads="1"/>
            </p:cNvSpPr>
            <p:nvPr/>
          </p:nvSpPr>
          <p:spPr bwMode="auto">
            <a:xfrm>
              <a:off x="723" y="3154"/>
              <a:ext cx="500"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400" b="1" i="0">
                  <a:latin typeface="Calibri" pitchFamily="34" charset="0"/>
                </a:rPr>
                <a:t>External</a:t>
              </a:r>
            </a:p>
            <a:p>
              <a:pPr algn="ctr"/>
              <a:r>
                <a:rPr lang="en-US" sz="1400" b="1" i="0">
                  <a:latin typeface="Calibri" pitchFamily="34" charset="0"/>
                </a:rPr>
                <a:t>Data</a:t>
              </a:r>
            </a:p>
          </p:txBody>
        </p:sp>
      </p:grpSp>
      <p:sp>
        <p:nvSpPr>
          <p:cNvPr id="12" name="右大括弧 11"/>
          <p:cNvSpPr/>
          <p:nvPr/>
        </p:nvSpPr>
        <p:spPr bwMode="auto">
          <a:xfrm>
            <a:off x="3891074" y="3933056"/>
            <a:ext cx="373980" cy="720080"/>
          </a:xfrm>
          <a:prstGeom prst="rightBrace">
            <a:avLst/>
          </a:prstGeom>
          <a:noFill/>
          <a:ln w="38100">
            <a:solidFill>
              <a:srgbClr val="080808"/>
            </a:solidFill>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13" name="矩形 12"/>
          <p:cNvSpPr/>
          <p:nvPr/>
        </p:nvSpPr>
        <p:spPr>
          <a:xfrm>
            <a:off x="4265054" y="4031486"/>
            <a:ext cx="1708481" cy="523220"/>
          </a:xfrm>
          <a:prstGeom prst="rect">
            <a:avLst/>
          </a:prstGeom>
        </p:spPr>
        <p:txBody>
          <a:bodyPr wrap="none">
            <a:spAutoFit/>
          </a:bodyPr>
          <a:lstStyle/>
          <a:p>
            <a:pPr lvl="1" indent="-369888" algn="l">
              <a:spcBef>
                <a:spcPct val="20000"/>
              </a:spcBef>
            </a:pPr>
            <a:r>
              <a:rPr lang="en-US" sz="2800" dirty="0">
                <a:solidFill>
                  <a:srgbClr val="000000"/>
                </a:solidFill>
                <a:latin typeface="Calibri" pitchFamily="34" charset="0"/>
                <a:ea typeface="新細明體" pitchFamily="18" charset="-120"/>
                <a:cs typeface="Calibri" pitchFamily="34" charset="0"/>
              </a:rPr>
              <a:t>E</a:t>
            </a:r>
            <a:r>
              <a:rPr lang="en-US" sz="2800" dirty="0" smtClean="0">
                <a:solidFill>
                  <a:srgbClr val="000000"/>
                </a:solidFill>
                <a:latin typeface="Calibri" pitchFamily="34" charset="0"/>
                <a:ea typeface="新細明體" pitchFamily="18" charset="-120"/>
                <a:cs typeface="Calibri" pitchFamily="34" charset="0"/>
              </a:rPr>
              <a:t>xercise </a:t>
            </a:r>
            <a:r>
              <a:rPr lang="en-US" sz="2800" dirty="0">
                <a:solidFill>
                  <a:srgbClr val="000000"/>
                </a:solidFill>
                <a:latin typeface="Calibri" pitchFamily="34" charset="0"/>
                <a:ea typeface="新細明體" pitchFamily="18" charset="-120"/>
                <a:cs typeface="Calibri" pitchFamily="34" charset="0"/>
              </a:rPr>
              <a:t>5</a:t>
            </a:r>
          </a:p>
        </p:txBody>
      </p:sp>
    </p:spTree>
    <p:extLst>
      <p:ext uri="{BB962C8B-B14F-4D97-AF65-F5344CB8AC3E}">
        <p14:creationId xmlns:p14="http://schemas.microsoft.com/office/powerpoint/2010/main" val="3940002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0487" y="1988840"/>
            <a:ext cx="8257464" cy="38305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標題 2"/>
          <p:cNvSpPr>
            <a:spLocks noGrp="1"/>
          </p:cNvSpPr>
          <p:nvPr>
            <p:ph type="title"/>
          </p:nvPr>
        </p:nvSpPr>
        <p:spPr/>
        <p:txBody>
          <a:bodyPr/>
          <a:lstStyle/>
          <a:p>
            <a:r>
              <a:rPr lang="en-US" altLang="zh-TW" dirty="0"/>
              <a:t>Basic </a:t>
            </a:r>
            <a:r>
              <a:rPr lang="en-US" altLang="zh-TW" dirty="0" smtClean="0"/>
              <a:t>Metadata(2)</a:t>
            </a:r>
            <a:endParaRPr lang="zh-TW" altLang="en-US" dirty="0"/>
          </a:p>
        </p:txBody>
      </p:sp>
      <p:sp>
        <p:nvSpPr>
          <p:cNvPr id="6" name="文字方塊 5"/>
          <p:cNvSpPr txBox="1"/>
          <p:nvPr/>
        </p:nvSpPr>
        <p:spPr>
          <a:xfrm>
            <a:off x="107504" y="1124744"/>
            <a:ext cx="3672408" cy="523220"/>
          </a:xfrm>
          <a:prstGeom prst="rect">
            <a:avLst/>
          </a:prstGeom>
          <a:noFill/>
        </p:spPr>
        <p:txBody>
          <a:bodyPr wrap="square" rtlCol="0">
            <a:spAutoFit/>
          </a:bodyPr>
          <a:lstStyle/>
          <a:p>
            <a:pPr algn="l"/>
            <a:r>
              <a:rPr lang="en-US" altLang="zh-TW" sz="2800" dirty="0" smtClean="0">
                <a:solidFill>
                  <a:schemeClr val="tx2">
                    <a:lumMod val="50000"/>
                  </a:schemeClr>
                </a:solidFill>
              </a:rPr>
              <a:t>Resource Contact</a:t>
            </a:r>
            <a:endParaRPr lang="zh-TW" altLang="en-US" sz="2800" dirty="0">
              <a:solidFill>
                <a:schemeClr val="tx2">
                  <a:lumMod val="50000"/>
                </a:schemeClr>
              </a:solidFill>
            </a:endParaRPr>
          </a:p>
        </p:txBody>
      </p:sp>
      <p:sp>
        <p:nvSpPr>
          <p:cNvPr id="2" name="圓角矩形圖說文字 1"/>
          <p:cNvSpPr/>
          <p:nvPr/>
        </p:nvSpPr>
        <p:spPr bwMode="auto">
          <a:xfrm>
            <a:off x="3275856" y="1152565"/>
            <a:ext cx="5616624" cy="646331"/>
          </a:xfrm>
          <a:prstGeom prst="wedgeRoundRectCallout">
            <a:avLst>
              <a:gd name="adj1" fmla="val -53982"/>
              <a:gd name="adj2" fmla="val -26987"/>
              <a:gd name="adj3" fmla="val 16667"/>
            </a:avLst>
          </a:prstGeom>
          <a:ln/>
          <a:extLst/>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rtlCol="0" anchor="ctr" anchorCtr="0" compatLnSpc="1">
            <a:prstTxWarp prst="textNoShape">
              <a:avLst/>
            </a:prstTxWarp>
          </a:bodyPr>
          <a:lstStyle/>
          <a:p>
            <a:endParaRPr lang="en-US" dirty="0">
              <a:solidFill>
                <a:srgbClr val="080808"/>
              </a:solidFill>
            </a:endParaRPr>
          </a:p>
        </p:txBody>
      </p:sp>
      <p:sp>
        <p:nvSpPr>
          <p:cNvPr id="5" name="文字方塊 4"/>
          <p:cNvSpPr txBox="1"/>
          <p:nvPr/>
        </p:nvSpPr>
        <p:spPr>
          <a:xfrm>
            <a:off x="3280966" y="1124744"/>
            <a:ext cx="5616624" cy="646331"/>
          </a:xfrm>
          <a:prstGeom prst="rect">
            <a:avLst/>
          </a:prstGeom>
          <a:noFill/>
        </p:spPr>
        <p:txBody>
          <a:bodyPr wrap="square" rtlCol="0">
            <a:spAutoFit/>
          </a:bodyPr>
          <a:lstStyle/>
          <a:p>
            <a:pPr algn="l"/>
            <a:r>
              <a:rPr lang="en-US" dirty="0" smtClean="0">
                <a:solidFill>
                  <a:srgbClr val="080808"/>
                </a:solidFill>
              </a:rPr>
              <a:t>the person or </a:t>
            </a:r>
            <a:r>
              <a:rPr lang="en-US" dirty="0" err="1" smtClean="0">
                <a:solidFill>
                  <a:srgbClr val="080808"/>
                </a:solidFill>
              </a:rPr>
              <a:t>organisation</a:t>
            </a:r>
            <a:r>
              <a:rPr lang="en-US" dirty="0" smtClean="0">
                <a:solidFill>
                  <a:srgbClr val="080808"/>
                </a:solidFill>
              </a:rPr>
              <a:t> that should be contacted to get more information about the resource</a:t>
            </a:r>
            <a:endParaRPr lang="en-US" altLang="zh-TW" dirty="0" smtClean="0">
              <a:solidFill>
                <a:srgbClr val="080808"/>
              </a:solidFill>
            </a:endParaRPr>
          </a:p>
        </p:txBody>
      </p:sp>
      <p:sp>
        <p:nvSpPr>
          <p:cNvPr id="4" name="投影片編號版面配置區 3"/>
          <p:cNvSpPr>
            <a:spLocks noGrp="1"/>
          </p:cNvSpPr>
          <p:nvPr>
            <p:ph type="sldNum" sz="quarter" idx="12"/>
          </p:nvPr>
        </p:nvSpPr>
        <p:spPr/>
        <p:txBody>
          <a:bodyPr/>
          <a:lstStyle/>
          <a:p>
            <a:fld id="{F5DA2196-F04B-4818-9E4F-B3C432FD7C15}" type="slidenum">
              <a:rPr lang="zh-CN" altLang="en-US" smtClean="0"/>
              <a:pPr/>
              <a:t>20</a:t>
            </a:fld>
            <a:endParaRPr lang="en-US" altLang="zh-CN"/>
          </a:p>
        </p:txBody>
      </p:sp>
    </p:spTree>
    <p:extLst>
      <p:ext uri="{BB962C8B-B14F-4D97-AF65-F5344CB8AC3E}">
        <p14:creationId xmlns:p14="http://schemas.microsoft.com/office/powerpoint/2010/main" val="33864097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91680" y="744184"/>
            <a:ext cx="6228004" cy="61455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圓角矩形圖說文字 1"/>
          <p:cNvSpPr/>
          <p:nvPr/>
        </p:nvSpPr>
        <p:spPr bwMode="auto">
          <a:xfrm>
            <a:off x="1835696" y="1124744"/>
            <a:ext cx="4752528" cy="729081"/>
          </a:xfrm>
          <a:prstGeom prst="wedgeRoundRectCallout">
            <a:avLst>
              <a:gd name="adj1" fmla="val -23256"/>
              <a:gd name="adj2" fmla="val -66644"/>
              <a:gd name="adj3" fmla="val 16667"/>
            </a:avLst>
          </a:prstGeom>
          <a:ln/>
          <a:ex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altLang="zh-TW" dirty="0">
                <a:solidFill>
                  <a:schemeClr val="tx2">
                    <a:lumMod val="50000"/>
                  </a:schemeClr>
                </a:solidFill>
                <a:latin typeface="Arial" pitchFamily="34" charset="0"/>
              </a:rPr>
              <a:t>the person or </a:t>
            </a:r>
            <a:r>
              <a:rPr lang="en-US" altLang="zh-TW" dirty="0" err="1">
                <a:solidFill>
                  <a:schemeClr val="tx2">
                    <a:lumMod val="50000"/>
                  </a:schemeClr>
                </a:solidFill>
                <a:latin typeface="Arial" pitchFamily="34" charset="0"/>
              </a:rPr>
              <a:t>organisation</a:t>
            </a:r>
            <a:r>
              <a:rPr lang="en-US" altLang="zh-TW" dirty="0">
                <a:solidFill>
                  <a:schemeClr val="tx2">
                    <a:lumMod val="50000"/>
                  </a:schemeClr>
                </a:solidFill>
                <a:latin typeface="Arial" pitchFamily="34" charset="0"/>
              </a:rPr>
              <a:t> responsible for </a:t>
            </a:r>
            <a:r>
              <a:rPr lang="en-US" altLang="zh-TW" dirty="0" smtClean="0">
                <a:solidFill>
                  <a:schemeClr val="tx2">
                    <a:lumMod val="50000"/>
                  </a:schemeClr>
                </a:solidFill>
                <a:latin typeface="Arial" pitchFamily="34" charset="0"/>
              </a:rPr>
              <a:t/>
            </a:r>
            <a:br>
              <a:rPr lang="en-US" altLang="zh-TW" dirty="0" smtClean="0">
                <a:solidFill>
                  <a:schemeClr val="tx2">
                    <a:lumMod val="50000"/>
                  </a:schemeClr>
                </a:solidFill>
                <a:latin typeface="Arial" pitchFamily="34" charset="0"/>
              </a:rPr>
            </a:br>
            <a:r>
              <a:rPr lang="en-US" altLang="zh-TW" dirty="0" smtClean="0">
                <a:solidFill>
                  <a:schemeClr val="tx2">
                    <a:lumMod val="50000"/>
                  </a:schemeClr>
                </a:solidFill>
                <a:latin typeface="Arial" pitchFamily="34" charset="0"/>
              </a:rPr>
              <a:t>the </a:t>
            </a:r>
            <a:r>
              <a:rPr lang="en-US" altLang="zh-TW" dirty="0">
                <a:solidFill>
                  <a:schemeClr val="tx2">
                    <a:lumMod val="50000"/>
                  </a:schemeClr>
                </a:solidFill>
                <a:latin typeface="Arial" pitchFamily="34" charset="0"/>
              </a:rPr>
              <a:t>original creation of the resource content</a:t>
            </a:r>
          </a:p>
        </p:txBody>
      </p:sp>
      <p:sp>
        <p:nvSpPr>
          <p:cNvPr id="19" name="圓角矩形圖說文字 18"/>
          <p:cNvSpPr/>
          <p:nvPr/>
        </p:nvSpPr>
        <p:spPr bwMode="auto">
          <a:xfrm>
            <a:off x="1835696" y="4365104"/>
            <a:ext cx="4752528" cy="729081"/>
          </a:xfrm>
          <a:prstGeom prst="wedgeRoundRectCallout">
            <a:avLst>
              <a:gd name="adj1" fmla="val -23637"/>
              <a:gd name="adj2" fmla="val -66644"/>
              <a:gd name="adj3" fmla="val 16667"/>
            </a:avLst>
          </a:prstGeom>
          <a:ln/>
          <a:ex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altLang="zh-TW" dirty="0">
                <a:solidFill>
                  <a:schemeClr val="tx2">
                    <a:lumMod val="50000"/>
                  </a:schemeClr>
                </a:solidFill>
                <a:latin typeface="Arial" pitchFamily="34" charset="0"/>
              </a:rPr>
              <a:t>the person or </a:t>
            </a:r>
            <a:r>
              <a:rPr lang="en-US" altLang="zh-TW" dirty="0" err="1">
                <a:solidFill>
                  <a:schemeClr val="tx2">
                    <a:lumMod val="50000"/>
                  </a:schemeClr>
                </a:solidFill>
                <a:latin typeface="Arial" pitchFamily="34" charset="0"/>
              </a:rPr>
              <a:t>organisation</a:t>
            </a:r>
            <a:r>
              <a:rPr lang="en-US" altLang="zh-TW" dirty="0">
                <a:solidFill>
                  <a:schemeClr val="tx2">
                    <a:lumMod val="50000"/>
                  </a:schemeClr>
                </a:solidFill>
                <a:latin typeface="Arial" pitchFamily="34" charset="0"/>
              </a:rPr>
              <a:t> responsible for </a:t>
            </a:r>
            <a:r>
              <a:rPr lang="en-US" altLang="zh-TW" dirty="0" smtClean="0">
                <a:solidFill>
                  <a:schemeClr val="tx2">
                    <a:lumMod val="50000"/>
                  </a:schemeClr>
                </a:solidFill>
                <a:latin typeface="Arial" pitchFamily="34" charset="0"/>
              </a:rPr>
              <a:t/>
            </a:r>
            <a:br>
              <a:rPr lang="en-US" altLang="zh-TW" dirty="0" smtClean="0">
                <a:solidFill>
                  <a:schemeClr val="tx2">
                    <a:lumMod val="50000"/>
                  </a:schemeClr>
                </a:solidFill>
                <a:latin typeface="Arial" pitchFamily="34" charset="0"/>
              </a:rPr>
            </a:br>
            <a:r>
              <a:rPr lang="en-US" altLang="zh-TW" dirty="0" smtClean="0">
                <a:solidFill>
                  <a:schemeClr val="tx2">
                    <a:lumMod val="50000"/>
                  </a:schemeClr>
                </a:solidFill>
                <a:latin typeface="Arial" pitchFamily="34" charset="0"/>
              </a:rPr>
              <a:t>producing </a:t>
            </a:r>
            <a:r>
              <a:rPr lang="en-US" altLang="zh-TW" dirty="0">
                <a:solidFill>
                  <a:schemeClr val="tx2">
                    <a:lumMod val="50000"/>
                  </a:schemeClr>
                </a:solidFill>
                <a:latin typeface="Arial" pitchFamily="34" charset="0"/>
              </a:rPr>
              <a:t>the resource metadata</a:t>
            </a:r>
          </a:p>
        </p:txBody>
      </p:sp>
      <p:sp>
        <p:nvSpPr>
          <p:cNvPr id="3" name="矩形 2"/>
          <p:cNvSpPr/>
          <p:nvPr/>
        </p:nvSpPr>
        <p:spPr>
          <a:xfrm>
            <a:off x="395536" y="302746"/>
            <a:ext cx="3744416" cy="461665"/>
          </a:xfrm>
          <a:prstGeom prst="rect">
            <a:avLst/>
          </a:prstGeom>
        </p:spPr>
        <p:txBody>
          <a:bodyPr wrap="square">
            <a:spAutoFit/>
          </a:bodyPr>
          <a:lstStyle/>
          <a:p>
            <a:r>
              <a:rPr lang="en-US" altLang="zh-TW" sz="2400" b="1" dirty="0">
                <a:solidFill>
                  <a:srgbClr val="FFFFFF"/>
                </a:solidFill>
              </a:rPr>
              <a:t>Basic </a:t>
            </a:r>
            <a:r>
              <a:rPr lang="en-US" altLang="zh-TW" sz="2400" b="1" dirty="0" smtClean="0">
                <a:solidFill>
                  <a:srgbClr val="FFFFFF"/>
                </a:solidFill>
              </a:rPr>
              <a:t>Metadata(3)</a:t>
            </a:r>
            <a:endParaRPr lang="en-US" sz="2400" b="1" dirty="0">
              <a:solidFill>
                <a:srgbClr val="FFFFFF"/>
              </a:solidFill>
            </a:endParaRPr>
          </a:p>
        </p:txBody>
      </p:sp>
      <p:sp>
        <p:nvSpPr>
          <p:cNvPr id="4" name="投影片編號版面配置區 3"/>
          <p:cNvSpPr>
            <a:spLocks noGrp="1"/>
          </p:cNvSpPr>
          <p:nvPr>
            <p:ph type="sldNum" sz="quarter" idx="12"/>
          </p:nvPr>
        </p:nvSpPr>
        <p:spPr/>
        <p:txBody>
          <a:bodyPr/>
          <a:lstStyle/>
          <a:p>
            <a:fld id="{F5DA2196-F04B-4818-9E4F-B3C432FD7C15}" type="slidenum">
              <a:rPr lang="zh-CN" altLang="en-US" smtClean="0"/>
              <a:pPr/>
              <a:t>21</a:t>
            </a:fld>
            <a:endParaRPr lang="en-US" altLang="zh-CN"/>
          </a:p>
        </p:txBody>
      </p:sp>
    </p:spTree>
    <p:extLst>
      <p:ext uri="{BB962C8B-B14F-4D97-AF65-F5344CB8AC3E}">
        <p14:creationId xmlns:p14="http://schemas.microsoft.com/office/powerpoint/2010/main" val="23028069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2"/>
          <p:cNvSpPr txBox="1">
            <a:spLocks/>
          </p:cNvSpPr>
          <p:nvPr/>
        </p:nvSpPr>
        <p:spPr>
          <a:xfrm>
            <a:off x="121720" y="476672"/>
            <a:ext cx="3250704" cy="5760640"/>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zh-TW" b="1" dirty="0" smtClean="0">
                <a:solidFill>
                  <a:srgbClr val="FFFFFF"/>
                </a:solidFill>
                <a:latin typeface="Calibri" pitchFamily="34" charset="0"/>
                <a:cs typeface="Calibri" pitchFamily="34" charset="0"/>
              </a:rPr>
              <a:t>Metadata Section</a:t>
            </a:r>
          </a:p>
          <a:p>
            <a:pPr marL="0" indent="0">
              <a:buNone/>
            </a:pPr>
            <a:r>
              <a:rPr lang="en-US" altLang="zh-TW" sz="2400" dirty="0" smtClean="0">
                <a:solidFill>
                  <a:srgbClr val="080808"/>
                </a:solidFill>
                <a:latin typeface="Calibri" pitchFamily="34" charset="0"/>
                <a:cs typeface="Calibri" pitchFamily="34" charset="0"/>
              </a:rPr>
              <a:t>    </a:t>
            </a:r>
            <a:r>
              <a:rPr lang="en-US" altLang="zh-TW" sz="2400" u="sng" dirty="0" smtClean="0">
                <a:solidFill>
                  <a:schemeClr val="bg2">
                    <a:lumMod val="60000"/>
                    <a:lumOff val="40000"/>
                  </a:schemeClr>
                </a:solidFill>
                <a:latin typeface="Calibri" pitchFamily="34" charset="0"/>
                <a:cs typeface="Calibri" pitchFamily="34" charset="0"/>
              </a:rPr>
              <a:t>Basic </a:t>
            </a:r>
            <a:r>
              <a:rPr lang="en-US" altLang="zh-TW" sz="2400" u="sng" dirty="0">
                <a:solidFill>
                  <a:schemeClr val="bg2">
                    <a:lumMod val="60000"/>
                    <a:lumOff val="40000"/>
                  </a:schemeClr>
                </a:solidFill>
                <a:latin typeface="Calibri" pitchFamily="34" charset="0"/>
                <a:cs typeface="Calibri" pitchFamily="34" charset="0"/>
              </a:rPr>
              <a:t>Metadata</a:t>
            </a:r>
          </a:p>
          <a:p>
            <a:pPr marL="0" indent="0">
              <a:buFont typeface="Arial" pitchFamily="34" charset="0"/>
              <a:buNone/>
            </a:pPr>
            <a:r>
              <a:rPr lang="en-US" altLang="zh-TW" sz="2400" dirty="0" smtClean="0">
                <a:solidFill>
                  <a:schemeClr val="tx2">
                    <a:lumMod val="50000"/>
                  </a:schemeClr>
                </a:solidFill>
                <a:latin typeface="Calibri" pitchFamily="34" charset="0"/>
                <a:cs typeface="Calibri" pitchFamily="34" charset="0"/>
              </a:rPr>
              <a:t>    </a:t>
            </a:r>
            <a:r>
              <a:rPr lang="en-US" altLang="zh-TW" sz="2400" b="1" u="sng" dirty="0" smtClean="0">
                <a:solidFill>
                  <a:schemeClr val="tx2">
                    <a:lumMod val="50000"/>
                  </a:schemeClr>
                </a:solidFill>
                <a:latin typeface="Calibri" pitchFamily="34" charset="0"/>
                <a:cs typeface="Calibri" pitchFamily="34" charset="0"/>
              </a:rPr>
              <a:t>Geographic Coverage</a:t>
            </a:r>
          </a:p>
          <a:p>
            <a:pPr marL="0" indent="0">
              <a:buFont typeface="Arial" pitchFamily="34" charset="0"/>
              <a:buNone/>
            </a:pPr>
            <a:r>
              <a:rPr lang="en-US" altLang="zh-TW" sz="2400" dirty="0" smtClean="0">
                <a:solidFill>
                  <a:srgbClr val="080808"/>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Taxonomic Coverage</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Temporal Coverage</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Keywords</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Associated Parties</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Project Data</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Sampling Methods</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Citations</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Collection Data</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External links</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Additional Metadata</a:t>
            </a:r>
            <a:endParaRPr lang="zh-TW" altLang="en-US" sz="2400" u="sng" dirty="0">
              <a:solidFill>
                <a:srgbClr val="C0C0C0"/>
              </a:solidFill>
              <a:latin typeface="Calibri" pitchFamily="34" charset="0"/>
              <a:cs typeface="Calibri" pitchFamily="34" charset="0"/>
            </a:endParaRPr>
          </a:p>
        </p:txBody>
      </p:sp>
      <p:sp>
        <p:nvSpPr>
          <p:cNvPr id="8" name="文字方塊 7"/>
          <p:cNvSpPr txBox="1"/>
          <p:nvPr/>
        </p:nvSpPr>
        <p:spPr>
          <a:xfrm>
            <a:off x="3635896" y="1844824"/>
            <a:ext cx="4892043" cy="1384995"/>
          </a:xfrm>
          <a:prstGeom prst="rect">
            <a:avLst/>
          </a:prstGeom>
          <a:gradFill flip="none" rotWithShape="1">
            <a:gsLst>
              <a:gs pos="0">
                <a:srgbClr val="BEE395">
                  <a:tint val="66000"/>
                  <a:satMod val="160000"/>
                </a:srgbClr>
              </a:gs>
              <a:gs pos="50000">
                <a:srgbClr val="BEE395">
                  <a:tint val="44500"/>
                  <a:satMod val="160000"/>
                </a:srgbClr>
              </a:gs>
              <a:gs pos="100000">
                <a:srgbClr val="BEE395">
                  <a:tint val="23500"/>
                  <a:satMod val="160000"/>
                </a:srgbClr>
              </a:gs>
            </a:gsLst>
            <a:lin ang="16200000" scaled="1"/>
            <a:tileRect/>
          </a:gradFill>
        </p:spPr>
        <p:txBody>
          <a:bodyPr wrap="square" rtlCol="0">
            <a:spAutoFit/>
          </a:bodyPr>
          <a:lstStyle/>
          <a:p>
            <a:pPr marL="342900" indent="-342900" algn="l">
              <a:buFont typeface="Arial" pitchFamily="34" charset="0"/>
              <a:buChar char="•"/>
            </a:pPr>
            <a:r>
              <a:rPr lang="en-US" altLang="zh-TW" sz="2800" dirty="0" smtClean="0">
                <a:solidFill>
                  <a:prstClr val="black"/>
                </a:solidFill>
              </a:rPr>
              <a:t>Information </a:t>
            </a:r>
            <a:r>
              <a:rPr lang="en-US" altLang="zh-TW" sz="2800" dirty="0">
                <a:solidFill>
                  <a:prstClr val="black"/>
                </a:solidFill>
              </a:rPr>
              <a:t>about the geographic area covered by the </a:t>
            </a:r>
            <a:r>
              <a:rPr lang="en-US" altLang="zh-TW" sz="2800" dirty="0" smtClean="0">
                <a:solidFill>
                  <a:prstClr val="black"/>
                </a:solidFill>
              </a:rPr>
              <a:t>resource</a:t>
            </a:r>
          </a:p>
        </p:txBody>
      </p:sp>
      <p:sp>
        <p:nvSpPr>
          <p:cNvPr id="2" name="投影片編號版面配置區 1"/>
          <p:cNvSpPr>
            <a:spLocks noGrp="1"/>
          </p:cNvSpPr>
          <p:nvPr>
            <p:ph type="sldNum" sz="quarter" idx="12"/>
          </p:nvPr>
        </p:nvSpPr>
        <p:spPr/>
        <p:txBody>
          <a:bodyPr/>
          <a:lstStyle/>
          <a:p>
            <a:fld id="{F5DA2196-F04B-4818-9E4F-B3C432FD7C15}" type="slidenum">
              <a:rPr lang="zh-CN" altLang="en-US" smtClean="0"/>
              <a:pPr/>
              <a:t>22</a:t>
            </a:fld>
            <a:endParaRPr lang="en-US" altLang="zh-CN"/>
          </a:p>
        </p:txBody>
      </p:sp>
    </p:spTree>
    <p:extLst>
      <p:ext uri="{BB962C8B-B14F-4D97-AF65-F5344CB8AC3E}">
        <p14:creationId xmlns:p14="http://schemas.microsoft.com/office/powerpoint/2010/main" val="40822967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9517" b="11690"/>
          <a:stretch/>
        </p:blipFill>
        <p:spPr bwMode="auto">
          <a:xfrm>
            <a:off x="1678848" y="1052736"/>
            <a:ext cx="5269415" cy="368514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標題 1"/>
          <p:cNvSpPr>
            <a:spLocks noGrp="1"/>
          </p:cNvSpPr>
          <p:nvPr>
            <p:ph type="title"/>
          </p:nvPr>
        </p:nvSpPr>
        <p:spPr/>
        <p:txBody>
          <a:bodyPr/>
          <a:lstStyle/>
          <a:p>
            <a:r>
              <a:rPr lang="en-US" altLang="zh-TW" sz="4000" dirty="0" smtClean="0"/>
              <a:t>Geographic Coverage</a:t>
            </a:r>
            <a:endParaRPr lang="zh-TW" altLang="en-US" sz="4000" dirty="0"/>
          </a:p>
        </p:txBody>
      </p:sp>
      <p:sp>
        <p:nvSpPr>
          <p:cNvPr id="5" name="內容版面配置區 4"/>
          <p:cNvSpPr>
            <a:spLocks noGrp="1"/>
          </p:cNvSpPr>
          <p:nvPr>
            <p:ph idx="1"/>
          </p:nvPr>
        </p:nvSpPr>
        <p:spPr>
          <a:xfrm>
            <a:off x="251520" y="4737883"/>
            <a:ext cx="8568952" cy="1787461"/>
          </a:xfrm>
        </p:spPr>
        <p:txBody>
          <a:bodyPr/>
          <a:lstStyle/>
          <a:p>
            <a:pPr marL="0" indent="0">
              <a:buNone/>
            </a:pPr>
            <a:r>
              <a:rPr lang="en-US" altLang="zh-TW" sz="2400" dirty="0">
                <a:solidFill>
                  <a:schemeClr val="tx2">
                    <a:lumMod val="50000"/>
                  </a:schemeClr>
                </a:solidFill>
                <a:latin typeface="+mn-lt"/>
              </a:rPr>
              <a:t>To reset geographic </a:t>
            </a:r>
            <a:r>
              <a:rPr lang="en-US" altLang="zh-TW" sz="2400" dirty="0" smtClean="0">
                <a:solidFill>
                  <a:schemeClr val="tx2">
                    <a:lumMod val="50000"/>
                  </a:schemeClr>
                </a:solidFill>
                <a:latin typeface="+mn-lt"/>
              </a:rPr>
              <a:t>bounds</a:t>
            </a:r>
            <a:r>
              <a:rPr lang="en-US" altLang="zh-TW" sz="2400" dirty="0">
                <a:solidFill>
                  <a:schemeClr val="tx2">
                    <a:lumMod val="50000"/>
                  </a:schemeClr>
                </a:solidFill>
                <a:latin typeface="+mn-lt"/>
              </a:rPr>
              <a:t>:</a:t>
            </a:r>
            <a:endParaRPr lang="zh-TW" altLang="en-US" sz="2400" dirty="0">
              <a:solidFill>
                <a:schemeClr val="tx2">
                  <a:lumMod val="50000"/>
                </a:schemeClr>
              </a:solidFill>
              <a:latin typeface="+mn-lt"/>
            </a:endParaRPr>
          </a:p>
          <a:p>
            <a:r>
              <a:rPr lang="en-US" altLang="zh-TW" sz="2400" dirty="0">
                <a:solidFill>
                  <a:schemeClr val="tx2">
                    <a:lumMod val="50000"/>
                  </a:schemeClr>
                </a:solidFill>
                <a:latin typeface="+mn-lt"/>
              </a:rPr>
              <a:t>Drag markers on the map or…</a:t>
            </a:r>
            <a:endParaRPr lang="zh-TW" altLang="en-US" sz="2400" dirty="0">
              <a:solidFill>
                <a:schemeClr val="tx2">
                  <a:lumMod val="50000"/>
                </a:schemeClr>
              </a:solidFill>
              <a:latin typeface="+mn-lt"/>
            </a:endParaRPr>
          </a:p>
          <a:p>
            <a:r>
              <a:rPr lang="en-US" altLang="zh-TW" sz="2400" dirty="0">
                <a:solidFill>
                  <a:schemeClr val="tx2">
                    <a:lumMod val="50000"/>
                  </a:schemeClr>
                </a:solidFill>
                <a:latin typeface="+mn-lt"/>
              </a:rPr>
              <a:t>Set the geographic coverage to include the whole </a:t>
            </a:r>
            <a:r>
              <a:rPr lang="en-US" altLang="zh-TW" sz="2400" dirty="0" smtClean="0">
                <a:solidFill>
                  <a:schemeClr val="tx2">
                    <a:lumMod val="50000"/>
                  </a:schemeClr>
                </a:solidFill>
                <a:latin typeface="+mn-lt"/>
              </a:rPr>
              <a:t>earth </a:t>
            </a:r>
            <a:endParaRPr lang="zh-TW" altLang="en-US" sz="2400" dirty="0">
              <a:solidFill>
                <a:schemeClr val="tx2">
                  <a:lumMod val="50000"/>
                </a:schemeClr>
              </a:solidFill>
              <a:latin typeface="+mn-lt"/>
            </a:endParaRPr>
          </a:p>
          <a:p>
            <a:r>
              <a:rPr lang="en-US" altLang="zh-TW" sz="2400" dirty="0">
                <a:solidFill>
                  <a:schemeClr val="tx2">
                    <a:lumMod val="50000"/>
                  </a:schemeClr>
                </a:solidFill>
                <a:latin typeface="+mn-lt"/>
              </a:rPr>
              <a:t>Enter latitudinal and longitudinal </a:t>
            </a:r>
            <a:r>
              <a:rPr lang="en-US" altLang="zh-TW" sz="2400" dirty="0" smtClean="0">
                <a:solidFill>
                  <a:schemeClr val="tx2">
                    <a:lumMod val="50000"/>
                  </a:schemeClr>
                </a:solidFill>
                <a:latin typeface="+mn-lt"/>
              </a:rPr>
              <a:t>values</a:t>
            </a:r>
            <a:endParaRPr lang="en-US" altLang="zh-TW" sz="2400" dirty="0">
              <a:solidFill>
                <a:schemeClr val="tx2">
                  <a:lumMod val="50000"/>
                </a:schemeClr>
              </a:solidFill>
              <a:latin typeface="+mn-lt"/>
            </a:endParaRPr>
          </a:p>
        </p:txBody>
      </p:sp>
      <p:sp>
        <p:nvSpPr>
          <p:cNvPr id="2" name="投影片編號版面配置區 1"/>
          <p:cNvSpPr>
            <a:spLocks noGrp="1"/>
          </p:cNvSpPr>
          <p:nvPr>
            <p:ph type="sldNum" sz="quarter" idx="12"/>
          </p:nvPr>
        </p:nvSpPr>
        <p:spPr/>
        <p:txBody>
          <a:bodyPr/>
          <a:lstStyle/>
          <a:p>
            <a:fld id="{F5DA2196-F04B-4818-9E4F-B3C432FD7C15}" type="slidenum">
              <a:rPr lang="zh-CN" altLang="en-US" smtClean="0"/>
              <a:pPr/>
              <a:t>23</a:t>
            </a:fld>
            <a:endParaRPr lang="en-US" altLang="zh-CN"/>
          </a:p>
        </p:txBody>
      </p:sp>
    </p:spTree>
    <p:extLst>
      <p:ext uri="{BB962C8B-B14F-4D97-AF65-F5344CB8AC3E}">
        <p14:creationId xmlns:p14="http://schemas.microsoft.com/office/powerpoint/2010/main" val="10240845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b="17153"/>
          <a:stretch/>
        </p:blipFill>
        <p:spPr bwMode="auto">
          <a:xfrm>
            <a:off x="90768" y="1403307"/>
            <a:ext cx="4975139" cy="36740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標題 1"/>
          <p:cNvSpPr>
            <a:spLocks noGrp="1"/>
          </p:cNvSpPr>
          <p:nvPr>
            <p:ph type="title"/>
          </p:nvPr>
        </p:nvSpPr>
        <p:spPr>
          <a:xfrm>
            <a:off x="457200" y="413792"/>
            <a:ext cx="8229600" cy="1143000"/>
          </a:xfrm>
        </p:spPr>
        <p:txBody>
          <a:bodyPr/>
          <a:lstStyle/>
          <a:p>
            <a:r>
              <a:rPr lang="en-US" altLang="zh-TW" sz="4000" dirty="0" smtClean="0"/>
              <a:t>Geographic Coverage</a:t>
            </a:r>
            <a:endParaRPr lang="zh-TW" altLang="en-US" sz="4000" dirty="0"/>
          </a:p>
        </p:txBody>
      </p:sp>
      <p:sp>
        <p:nvSpPr>
          <p:cNvPr id="12" name="矩形 11"/>
          <p:cNvSpPr/>
          <p:nvPr/>
        </p:nvSpPr>
        <p:spPr>
          <a:xfrm>
            <a:off x="5039543" y="1268760"/>
            <a:ext cx="4104457" cy="4462760"/>
          </a:xfrm>
          <a:prstGeom prst="rect">
            <a:avLst/>
          </a:prstGeom>
          <a:noFill/>
        </p:spPr>
        <p:txBody>
          <a:bodyPr wrap="square">
            <a:spAutoFit/>
          </a:bodyPr>
          <a:lstStyle/>
          <a:p>
            <a:pPr marL="342900" indent="-342900" algn="l">
              <a:spcBef>
                <a:spcPts val="600"/>
              </a:spcBef>
              <a:spcAft>
                <a:spcPts val="600"/>
              </a:spcAft>
              <a:buFont typeface="Arial" pitchFamily="34" charset="0"/>
              <a:buChar char="•"/>
            </a:pPr>
            <a:r>
              <a:rPr lang="en-US" altLang="zh-TW" sz="2400" dirty="0">
                <a:solidFill>
                  <a:srgbClr val="080808"/>
                </a:solidFill>
              </a:rPr>
              <a:t>A short text description of a dataset's geographic areal domain. </a:t>
            </a:r>
          </a:p>
          <a:p>
            <a:pPr marL="800100" lvl="1" indent="-342900" algn="l">
              <a:spcBef>
                <a:spcPts val="600"/>
              </a:spcBef>
              <a:spcAft>
                <a:spcPts val="600"/>
              </a:spcAft>
              <a:buFont typeface="Calibri" pitchFamily="34" charset="0"/>
              <a:buChar char="‒"/>
            </a:pPr>
            <a:r>
              <a:rPr lang="en-US" altLang="zh-TW" sz="2400" dirty="0" smtClean="0">
                <a:solidFill>
                  <a:srgbClr val="080808"/>
                </a:solidFill>
              </a:rPr>
              <a:t>Especially </a:t>
            </a:r>
            <a:r>
              <a:rPr lang="en-US" altLang="zh-TW" sz="2400" dirty="0">
                <a:solidFill>
                  <a:srgbClr val="080808"/>
                </a:solidFill>
              </a:rPr>
              <a:t>important </a:t>
            </a:r>
            <a:r>
              <a:rPr lang="en-US" altLang="zh-TW" sz="2400" dirty="0" smtClean="0">
                <a:solidFill>
                  <a:srgbClr val="080808"/>
                </a:solidFill>
              </a:rPr>
              <a:t>when the </a:t>
            </a:r>
            <a:r>
              <a:rPr lang="en-US" altLang="zh-TW" sz="2400" dirty="0">
                <a:solidFill>
                  <a:srgbClr val="080808"/>
                </a:solidFill>
              </a:rPr>
              <a:t>extent of the </a:t>
            </a:r>
            <a:r>
              <a:rPr lang="en-US" altLang="zh-TW" sz="2400" u="sng" dirty="0">
                <a:solidFill>
                  <a:srgbClr val="080808"/>
                </a:solidFill>
              </a:rPr>
              <a:t>dataset cannot be well described by </a:t>
            </a:r>
            <a:r>
              <a:rPr lang="en-US" altLang="zh-TW" sz="2400" u="sng" dirty="0" smtClean="0">
                <a:solidFill>
                  <a:srgbClr val="080808"/>
                </a:solidFill>
              </a:rPr>
              <a:t>the "</a:t>
            </a:r>
            <a:r>
              <a:rPr lang="en-US" altLang="zh-TW" sz="2400" u="sng" dirty="0" err="1" smtClean="0">
                <a:solidFill>
                  <a:srgbClr val="080808"/>
                </a:solidFill>
              </a:rPr>
              <a:t>boundingCoordinates</a:t>
            </a:r>
            <a:r>
              <a:rPr lang="en-US" altLang="zh-TW" sz="2400" dirty="0" smtClean="0">
                <a:solidFill>
                  <a:srgbClr val="080808"/>
                </a:solidFill>
              </a:rPr>
              <a:t>“</a:t>
            </a:r>
          </a:p>
          <a:p>
            <a:pPr marL="800100" lvl="1" indent="-342900" algn="l">
              <a:spcBef>
                <a:spcPts val="600"/>
              </a:spcBef>
              <a:spcAft>
                <a:spcPts val="600"/>
              </a:spcAft>
              <a:buFont typeface="Calibri" pitchFamily="34" charset="0"/>
              <a:buChar char="‒"/>
            </a:pPr>
            <a:r>
              <a:rPr lang="en-US" altLang="zh-TW" sz="2400" dirty="0">
                <a:solidFill>
                  <a:srgbClr val="080808"/>
                </a:solidFill>
              </a:rPr>
              <a:t>A</a:t>
            </a:r>
            <a:r>
              <a:rPr lang="en-US" altLang="zh-TW" sz="2400" dirty="0" smtClean="0">
                <a:solidFill>
                  <a:srgbClr val="080808"/>
                </a:solidFill>
              </a:rPr>
              <a:t>llows </a:t>
            </a:r>
            <a:r>
              <a:rPr lang="en-US" altLang="zh-TW" sz="2400" dirty="0">
                <a:solidFill>
                  <a:srgbClr val="080808"/>
                </a:solidFill>
              </a:rPr>
              <a:t>description of arbitrary polygons with exclusions</a:t>
            </a:r>
            <a:endParaRPr lang="zh-TW" altLang="en-US" sz="2400" dirty="0">
              <a:solidFill>
                <a:srgbClr val="080808"/>
              </a:solidFill>
            </a:endParaRPr>
          </a:p>
        </p:txBody>
      </p:sp>
      <p:sp>
        <p:nvSpPr>
          <p:cNvPr id="2" name="投影片編號版面配置區 1"/>
          <p:cNvSpPr>
            <a:spLocks noGrp="1"/>
          </p:cNvSpPr>
          <p:nvPr>
            <p:ph type="sldNum" sz="quarter" idx="12"/>
          </p:nvPr>
        </p:nvSpPr>
        <p:spPr/>
        <p:txBody>
          <a:bodyPr/>
          <a:lstStyle/>
          <a:p>
            <a:fld id="{F5DA2196-F04B-4818-9E4F-B3C432FD7C15}" type="slidenum">
              <a:rPr lang="zh-CN" altLang="en-US" smtClean="0"/>
              <a:pPr/>
              <a:t>24</a:t>
            </a:fld>
            <a:endParaRPr lang="en-US" altLang="zh-CN"/>
          </a:p>
        </p:txBody>
      </p:sp>
    </p:spTree>
    <p:extLst>
      <p:ext uri="{BB962C8B-B14F-4D97-AF65-F5344CB8AC3E}">
        <p14:creationId xmlns:p14="http://schemas.microsoft.com/office/powerpoint/2010/main" val="42136109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2"/>
          <p:cNvSpPr txBox="1">
            <a:spLocks/>
          </p:cNvSpPr>
          <p:nvPr/>
        </p:nvSpPr>
        <p:spPr>
          <a:xfrm>
            <a:off x="107504" y="1067038"/>
            <a:ext cx="3250704" cy="579096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zh-TW" sz="2400" dirty="0">
                <a:solidFill>
                  <a:srgbClr val="C0C0C0"/>
                </a:solidFill>
                <a:latin typeface="Calibri" pitchFamily="34" charset="0"/>
                <a:cs typeface="Calibri" pitchFamily="34" charset="0"/>
              </a:rPr>
              <a:t> </a:t>
            </a: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Basic </a:t>
            </a:r>
            <a:r>
              <a:rPr lang="en-US" altLang="zh-TW" sz="2400" u="sng" dirty="0">
                <a:solidFill>
                  <a:srgbClr val="C0C0C0"/>
                </a:solidFill>
                <a:latin typeface="Calibri" pitchFamily="34" charset="0"/>
                <a:cs typeface="Calibri" pitchFamily="34" charset="0"/>
              </a:rPr>
              <a:t>Metadata</a:t>
            </a:r>
          </a:p>
          <a:p>
            <a:pPr marL="0" indent="0">
              <a:buFont typeface="Arial" pitchFamily="34" charset="0"/>
              <a:buNone/>
            </a:pPr>
            <a:r>
              <a:rPr lang="en-US" altLang="zh-TW" sz="2400" dirty="0" smtClean="0">
                <a:solidFill>
                  <a:srgbClr val="080808"/>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Geographic Coverage</a:t>
            </a:r>
          </a:p>
          <a:p>
            <a:pPr marL="0" indent="0">
              <a:buFont typeface="Arial" pitchFamily="34" charset="0"/>
              <a:buNone/>
            </a:pPr>
            <a:r>
              <a:rPr lang="en-US" altLang="zh-TW" sz="2400" b="1" u="sng" dirty="0" smtClean="0">
                <a:solidFill>
                  <a:srgbClr val="080808"/>
                </a:solidFill>
                <a:latin typeface="Calibri" pitchFamily="34" charset="0"/>
                <a:cs typeface="Calibri" pitchFamily="34" charset="0"/>
              </a:rPr>
              <a:t>Taxonomic Coverage</a:t>
            </a:r>
          </a:p>
          <a:p>
            <a:pPr marL="0" indent="0">
              <a:buFont typeface="Arial" pitchFamily="34" charset="0"/>
              <a:buNone/>
            </a:pPr>
            <a:r>
              <a:rPr lang="en-US" altLang="zh-TW" sz="2400" dirty="0" smtClean="0">
                <a:solidFill>
                  <a:srgbClr val="080808"/>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Temporal Coverage</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Keywords</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Associated Parties</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Project Data</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Sampling Methods</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Citations</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Collection Data</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External links</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Additional Metadata</a:t>
            </a:r>
            <a:endParaRPr lang="zh-TW" altLang="en-US" sz="2400" u="sng" dirty="0">
              <a:solidFill>
                <a:srgbClr val="C0C0C0"/>
              </a:solidFill>
              <a:latin typeface="Calibri" pitchFamily="34" charset="0"/>
              <a:cs typeface="Calibri" pitchFamily="34" charset="0"/>
            </a:endParaRPr>
          </a:p>
        </p:txBody>
      </p:sp>
      <p:sp>
        <p:nvSpPr>
          <p:cNvPr id="8" name="文字方塊 7"/>
          <p:cNvSpPr txBox="1"/>
          <p:nvPr/>
        </p:nvSpPr>
        <p:spPr>
          <a:xfrm>
            <a:off x="3635896" y="1556792"/>
            <a:ext cx="5112568" cy="1815882"/>
          </a:xfrm>
          <a:prstGeom prst="rect">
            <a:avLst/>
          </a:prstGeom>
          <a:gradFill flip="none" rotWithShape="1">
            <a:gsLst>
              <a:gs pos="0">
                <a:srgbClr val="BEE395">
                  <a:tint val="66000"/>
                  <a:satMod val="160000"/>
                </a:srgbClr>
              </a:gs>
              <a:gs pos="50000">
                <a:srgbClr val="BEE395">
                  <a:tint val="44500"/>
                  <a:satMod val="160000"/>
                </a:srgbClr>
              </a:gs>
              <a:gs pos="100000">
                <a:srgbClr val="BEE395">
                  <a:tint val="23500"/>
                  <a:satMod val="160000"/>
                </a:srgbClr>
              </a:gs>
            </a:gsLst>
            <a:lin ang="16200000" scaled="1"/>
            <a:tileRect/>
          </a:gradFill>
        </p:spPr>
        <p:txBody>
          <a:bodyPr wrap="square" rtlCol="0">
            <a:spAutoFit/>
          </a:bodyPr>
          <a:lstStyle/>
          <a:p>
            <a:pPr marL="342900" indent="-342900" algn="l">
              <a:spcBef>
                <a:spcPts val="600"/>
              </a:spcBef>
              <a:spcAft>
                <a:spcPts val="600"/>
              </a:spcAft>
              <a:buFont typeface="Arial" pitchFamily="34" charset="0"/>
              <a:buChar char="•"/>
            </a:pPr>
            <a:r>
              <a:rPr lang="en-US" altLang="zh-TW" sz="2800" dirty="0" smtClean="0">
                <a:solidFill>
                  <a:srgbClr val="080808"/>
                </a:solidFill>
                <a:latin typeface="Calibri" pitchFamily="34" charset="0"/>
                <a:cs typeface="Calibri" pitchFamily="34" charset="0"/>
              </a:rPr>
              <a:t>Information </a:t>
            </a:r>
            <a:r>
              <a:rPr lang="en-US" altLang="zh-TW" sz="2800" dirty="0">
                <a:solidFill>
                  <a:srgbClr val="080808"/>
                </a:solidFill>
                <a:latin typeface="Calibri" pitchFamily="34" charset="0"/>
                <a:cs typeface="Calibri" pitchFamily="34" charset="0"/>
              </a:rPr>
              <a:t>about one of more groups of taxa covered by the resource</a:t>
            </a:r>
            <a:r>
              <a:rPr lang="en-US" altLang="zh-TW" sz="2800" dirty="0" smtClean="0">
                <a:solidFill>
                  <a:srgbClr val="080808"/>
                </a:solidFill>
                <a:latin typeface="Calibri" pitchFamily="34" charset="0"/>
                <a:cs typeface="Calibri" pitchFamily="34" charset="0"/>
              </a:rPr>
              <a:t>, each </a:t>
            </a:r>
            <a:r>
              <a:rPr lang="en-US" altLang="zh-TW" sz="2800" dirty="0">
                <a:solidFill>
                  <a:srgbClr val="080808"/>
                </a:solidFill>
                <a:latin typeface="Calibri" pitchFamily="34" charset="0"/>
                <a:cs typeface="Calibri" pitchFamily="34" charset="0"/>
              </a:rPr>
              <a:t>of which is </a:t>
            </a:r>
            <a:r>
              <a:rPr lang="en-US" altLang="zh-TW" sz="2800" dirty="0" smtClean="0">
                <a:solidFill>
                  <a:srgbClr val="080808"/>
                </a:solidFill>
                <a:latin typeface="Calibri" pitchFamily="34" charset="0"/>
                <a:cs typeface="Calibri" pitchFamily="34" charset="0"/>
              </a:rPr>
              <a:t>a </a:t>
            </a:r>
            <a:r>
              <a:rPr lang="en-US" altLang="zh-TW" sz="2800" dirty="0">
                <a:solidFill>
                  <a:srgbClr val="080808"/>
                </a:solidFill>
                <a:latin typeface="Calibri" pitchFamily="34" charset="0"/>
                <a:cs typeface="Calibri" pitchFamily="34" charset="0"/>
              </a:rPr>
              <a:t>taxonomic coverage</a:t>
            </a:r>
            <a:r>
              <a:rPr lang="en-US" altLang="zh-TW" sz="2800" dirty="0" smtClean="0">
                <a:solidFill>
                  <a:srgbClr val="080808"/>
                </a:solidFill>
                <a:latin typeface="Calibri" pitchFamily="34" charset="0"/>
                <a:cs typeface="Calibri" pitchFamily="34" charset="0"/>
              </a:rPr>
              <a:t>.</a:t>
            </a:r>
          </a:p>
        </p:txBody>
      </p:sp>
      <p:sp>
        <p:nvSpPr>
          <p:cNvPr id="2" name="投影片編號版面配置區 1"/>
          <p:cNvSpPr>
            <a:spLocks noGrp="1"/>
          </p:cNvSpPr>
          <p:nvPr>
            <p:ph type="sldNum" sz="quarter" idx="12"/>
          </p:nvPr>
        </p:nvSpPr>
        <p:spPr/>
        <p:txBody>
          <a:bodyPr/>
          <a:lstStyle/>
          <a:p>
            <a:fld id="{F5DA2196-F04B-4818-9E4F-B3C432FD7C15}" type="slidenum">
              <a:rPr lang="zh-CN" altLang="en-US" smtClean="0"/>
              <a:pPr/>
              <a:t>25</a:t>
            </a:fld>
            <a:endParaRPr lang="en-US" altLang="zh-CN"/>
          </a:p>
        </p:txBody>
      </p:sp>
    </p:spTree>
    <p:extLst>
      <p:ext uri="{BB962C8B-B14F-4D97-AF65-F5344CB8AC3E}">
        <p14:creationId xmlns:p14="http://schemas.microsoft.com/office/powerpoint/2010/main" val="40161799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079500"/>
            <a:ext cx="7645400" cy="5778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標題 1"/>
          <p:cNvSpPr>
            <a:spLocks noGrp="1"/>
          </p:cNvSpPr>
          <p:nvPr>
            <p:ph type="title"/>
          </p:nvPr>
        </p:nvSpPr>
        <p:spPr>
          <a:xfrm>
            <a:off x="386535" y="332656"/>
            <a:ext cx="6477000" cy="616546"/>
          </a:xfrm>
        </p:spPr>
        <p:txBody>
          <a:bodyPr/>
          <a:lstStyle/>
          <a:p>
            <a:r>
              <a:rPr lang="en-US" altLang="zh-TW" sz="4000" dirty="0" smtClean="0"/>
              <a:t>Taxonomic Coverage (1)</a:t>
            </a:r>
            <a:endParaRPr lang="zh-TW" altLang="en-US" sz="4000" dirty="0"/>
          </a:p>
        </p:txBody>
      </p:sp>
      <p:sp>
        <p:nvSpPr>
          <p:cNvPr id="9" name="左中括弧 8"/>
          <p:cNvSpPr/>
          <p:nvPr/>
        </p:nvSpPr>
        <p:spPr>
          <a:xfrm rot="5400000">
            <a:off x="2342002" y="2427640"/>
            <a:ext cx="67508" cy="3240359"/>
          </a:xfrm>
          <a:prstGeom prst="leftBracket">
            <a:avLst/>
          </a:prstGeom>
          <a:ln>
            <a:solidFill>
              <a:srgbClr val="0070C0"/>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zh-TW" altLang="en-US">
              <a:solidFill>
                <a:srgbClr val="0070C0"/>
              </a:solidFill>
            </a:endParaRPr>
          </a:p>
        </p:txBody>
      </p:sp>
      <p:sp>
        <p:nvSpPr>
          <p:cNvPr id="11" name="左中括弧 10"/>
          <p:cNvSpPr/>
          <p:nvPr/>
        </p:nvSpPr>
        <p:spPr>
          <a:xfrm rot="5400000">
            <a:off x="5154815" y="3215226"/>
            <a:ext cx="135015" cy="1732693"/>
          </a:xfrm>
          <a:prstGeom prst="leftBracket">
            <a:avLst/>
          </a:prstGeom>
          <a:ln>
            <a:solidFill>
              <a:srgbClr val="0070C0"/>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zh-TW" altLang="en-US"/>
          </a:p>
        </p:txBody>
      </p:sp>
      <p:sp>
        <p:nvSpPr>
          <p:cNvPr id="8" name="圓角矩形圖說文字 7"/>
          <p:cNvSpPr/>
          <p:nvPr/>
        </p:nvSpPr>
        <p:spPr bwMode="auto">
          <a:xfrm>
            <a:off x="1430652" y="3401997"/>
            <a:ext cx="1872208" cy="471245"/>
          </a:xfrm>
          <a:prstGeom prst="wedgeRoundRectCallout">
            <a:avLst/>
          </a:prstGeom>
          <a:ln/>
          <a:ex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en-US" altLang="zh-TW" sz="2000" dirty="0">
                <a:solidFill>
                  <a:srgbClr val="080808"/>
                </a:solidFill>
                <a:latin typeface="Arial" pitchFamily="34" charset="0"/>
              </a:rPr>
              <a:t>Taxon names</a:t>
            </a:r>
          </a:p>
        </p:txBody>
      </p:sp>
      <p:sp>
        <p:nvSpPr>
          <p:cNvPr id="12" name="圓角矩形圖說文字 11"/>
          <p:cNvSpPr/>
          <p:nvPr/>
        </p:nvSpPr>
        <p:spPr bwMode="auto">
          <a:xfrm>
            <a:off x="4588082" y="3442895"/>
            <a:ext cx="1026114" cy="471245"/>
          </a:xfrm>
          <a:prstGeom prst="wedgeRoundRectCallout">
            <a:avLst/>
          </a:prstGeom>
          <a:ln/>
          <a:ex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en-US" altLang="zh-TW" sz="2000" dirty="0">
                <a:solidFill>
                  <a:srgbClr val="080808"/>
                </a:solidFill>
                <a:latin typeface="Arial" pitchFamily="34" charset="0"/>
              </a:rPr>
              <a:t>Rank</a:t>
            </a:r>
          </a:p>
        </p:txBody>
      </p:sp>
      <p:sp>
        <p:nvSpPr>
          <p:cNvPr id="3" name="投影片編號版面配置區 2"/>
          <p:cNvSpPr>
            <a:spLocks noGrp="1"/>
          </p:cNvSpPr>
          <p:nvPr>
            <p:ph type="sldNum" sz="quarter" idx="12"/>
          </p:nvPr>
        </p:nvSpPr>
        <p:spPr/>
        <p:txBody>
          <a:bodyPr/>
          <a:lstStyle/>
          <a:p>
            <a:fld id="{F5DA2196-F04B-4818-9E4F-B3C432FD7C15}" type="slidenum">
              <a:rPr lang="zh-CN" altLang="en-US" smtClean="0"/>
              <a:pPr/>
              <a:t>26</a:t>
            </a:fld>
            <a:endParaRPr lang="en-US" altLang="zh-CN"/>
          </a:p>
        </p:txBody>
      </p:sp>
    </p:spTree>
    <p:extLst>
      <p:ext uri="{BB962C8B-B14F-4D97-AF65-F5344CB8AC3E}">
        <p14:creationId xmlns:p14="http://schemas.microsoft.com/office/powerpoint/2010/main" val="37255909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60131"/>
          <a:stretch/>
        </p:blipFill>
        <p:spPr bwMode="auto">
          <a:xfrm>
            <a:off x="467485" y="1196752"/>
            <a:ext cx="8367110" cy="26880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標題 1"/>
          <p:cNvSpPr>
            <a:spLocks noGrp="1"/>
          </p:cNvSpPr>
          <p:nvPr>
            <p:ph type="title"/>
          </p:nvPr>
        </p:nvSpPr>
        <p:spPr>
          <a:xfrm>
            <a:off x="455290" y="404664"/>
            <a:ext cx="6348958" cy="621242"/>
          </a:xfrm>
        </p:spPr>
        <p:txBody>
          <a:bodyPr/>
          <a:lstStyle/>
          <a:p>
            <a:r>
              <a:rPr lang="en-US" altLang="zh-TW" sz="4000" dirty="0" smtClean="0"/>
              <a:t>Taxonomic Coverage (2)</a:t>
            </a:r>
            <a:endParaRPr lang="zh-TW" altLang="en-US" sz="4000" dirty="0"/>
          </a:p>
        </p:txBody>
      </p:sp>
      <p:sp>
        <p:nvSpPr>
          <p:cNvPr id="7" name="矩形 6"/>
          <p:cNvSpPr/>
          <p:nvPr/>
        </p:nvSpPr>
        <p:spPr>
          <a:xfrm>
            <a:off x="467544" y="3884842"/>
            <a:ext cx="8676456" cy="2677656"/>
          </a:xfrm>
          <a:prstGeom prst="rect">
            <a:avLst/>
          </a:prstGeom>
          <a:noFill/>
        </p:spPr>
        <p:txBody>
          <a:bodyPr wrap="square">
            <a:spAutoFit/>
          </a:bodyPr>
          <a:lstStyle/>
          <a:p>
            <a:pPr algn="l"/>
            <a:r>
              <a:rPr lang="en-US" altLang="zh-TW" sz="2800" dirty="0" smtClean="0">
                <a:solidFill>
                  <a:srgbClr val="080808"/>
                </a:solidFill>
                <a:latin typeface="Calibri" pitchFamily="34" charset="0"/>
                <a:cs typeface="Calibri" pitchFamily="34" charset="0"/>
              </a:rPr>
              <a:t>A </a:t>
            </a:r>
            <a:r>
              <a:rPr lang="en-US" altLang="zh-TW" sz="2800" dirty="0">
                <a:solidFill>
                  <a:srgbClr val="080808"/>
                </a:solidFill>
                <a:latin typeface="Calibri" pitchFamily="34" charset="0"/>
                <a:cs typeface="Calibri" pitchFamily="34" charset="0"/>
              </a:rPr>
              <a:t>textual description of a range of taxa represented in the resource. </a:t>
            </a:r>
            <a:endParaRPr lang="en-US" altLang="zh-TW" sz="2800" dirty="0" smtClean="0">
              <a:solidFill>
                <a:srgbClr val="080808"/>
              </a:solidFill>
              <a:latin typeface="Calibri" pitchFamily="34" charset="0"/>
              <a:cs typeface="Calibri" pitchFamily="34" charset="0"/>
            </a:endParaRPr>
          </a:p>
          <a:p>
            <a:pPr marL="800100" lvl="1" indent="-342900" algn="l">
              <a:buFont typeface="Arial" pitchFamily="34" charset="0"/>
              <a:buChar char="•"/>
            </a:pPr>
            <a:r>
              <a:rPr lang="en-US" altLang="zh-TW" sz="2800" dirty="0" smtClean="0">
                <a:solidFill>
                  <a:srgbClr val="080808"/>
                </a:solidFill>
                <a:latin typeface="Calibri" pitchFamily="34" charset="0"/>
                <a:cs typeface="Calibri" pitchFamily="34" charset="0"/>
              </a:rPr>
              <a:t>Each </a:t>
            </a:r>
            <a:r>
              <a:rPr lang="en-US" altLang="zh-TW" sz="2800" dirty="0">
                <a:solidFill>
                  <a:srgbClr val="080808"/>
                </a:solidFill>
                <a:latin typeface="Calibri" pitchFamily="34" charset="0"/>
                <a:cs typeface="Calibri" pitchFamily="34" charset="0"/>
              </a:rPr>
              <a:t>taxonomic coverage has its own description. </a:t>
            </a:r>
            <a:endParaRPr lang="en-US" altLang="zh-TW" sz="2800" dirty="0" smtClean="0">
              <a:solidFill>
                <a:srgbClr val="080808"/>
              </a:solidFill>
              <a:latin typeface="Calibri" pitchFamily="34" charset="0"/>
              <a:cs typeface="Calibri" pitchFamily="34" charset="0"/>
            </a:endParaRPr>
          </a:p>
          <a:p>
            <a:pPr marL="800100" lvl="1" indent="-342900" algn="l">
              <a:buFont typeface="Arial" pitchFamily="34" charset="0"/>
              <a:buChar char="•"/>
            </a:pPr>
            <a:r>
              <a:rPr lang="en-US" altLang="zh-TW" sz="2800" dirty="0" smtClean="0">
                <a:solidFill>
                  <a:srgbClr val="080808"/>
                </a:solidFill>
                <a:latin typeface="Calibri" pitchFamily="34" charset="0"/>
                <a:cs typeface="Calibri" pitchFamily="34" charset="0"/>
              </a:rPr>
              <a:t>This </a:t>
            </a:r>
            <a:r>
              <a:rPr lang="en-US" altLang="zh-TW" sz="2800" dirty="0">
                <a:solidFill>
                  <a:srgbClr val="080808"/>
                </a:solidFill>
                <a:latin typeface="Calibri" pitchFamily="34" charset="0"/>
                <a:cs typeface="Calibri" pitchFamily="34" charset="0"/>
              </a:rPr>
              <a:t>information can be provided in place of, or to augment the information in the other fields on the page.</a:t>
            </a:r>
            <a:endParaRPr lang="zh-TW" altLang="en-US" sz="2800" dirty="0">
              <a:solidFill>
                <a:srgbClr val="080808"/>
              </a:solidFill>
              <a:latin typeface="Calibri" pitchFamily="34" charset="0"/>
              <a:cs typeface="Calibri" pitchFamily="34" charset="0"/>
            </a:endParaRPr>
          </a:p>
        </p:txBody>
      </p:sp>
      <p:sp>
        <p:nvSpPr>
          <p:cNvPr id="3" name="投影片編號版面配置區 2"/>
          <p:cNvSpPr>
            <a:spLocks noGrp="1"/>
          </p:cNvSpPr>
          <p:nvPr>
            <p:ph type="sldNum" sz="quarter" idx="12"/>
          </p:nvPr>
        </p:nvSpPr>
        <p:spPr/>
        <p:txBody>
          <a:bodyPr/>
          <a:lstStyle/>
          <a:p>
            <a:fld id="{F5DA2196-F04B-4818-9E4F-B3C432FD7C15}" type="slidenum">
              <a:rPr lang="zh-CN" altLang="en-US" smtClean="0"/>
              <a:pPr/>
              <a:t>27</a:t>
            </a:fld>
            <a:endParaRPr lang="en-US" altLang="zh-CN"/>
          </a:p>
        </p:txBody>
      </p:sp>
    </p:spTree>
    <p:extLst>
      <p:ext uri="{BB962C8B-B14F-4D97-AF65-F5344CB8AC3E}">
        <p14:creationId xmlns:p14="http://schemas.microsoft.com/office/powerpoint/2010/main" val="29910640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2"/>
          <p:cNvSpPr txBox="1">
            <a:spLocks/>
          </p:cNvSpPr>
          <p:nvPr/>
        </p:nvSpPr>
        <p:spPr>
          <a:xfrm>
            <a:off x="251520" y="1052736"/>
            <a:ext cx="3250704" cy="554461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zh-TW" sz="2400" b="1" dirty="0" smtClean="0">
                <a:solidFill>
                  <a:srgbClr val="080808"/>
                </a:solidFill>
                <a:latin typeface="Calibri" pitchFamily="34" charset="0"/>
                <a:cs typeface="Calibri" pitchFamily="34" charset="0"/>
              </a:rPr>
              <a:t>    </a:t>
            </a:r>
            <a:r>
              <a:rPr lang="en-US" altLang="zh-TW" sz="2400" u="sng" dirty="0">
                <a:solidFill>
                  <a:srgbClr val="C0C0C0"/>
                </a:solidFill>
                <a:latin typeface="Calibri" pitchFamily="34" charset="0"/>
                <a:cs typeface="Calibri" pitchFamily="34" charset="0"/>
              </a:rPr>
              <a:t>Basic Metadata</a:t>
            </a:r>
          </a:p>
          <a:p>
            <a:pPr marL="0" indent="0">
              <a:buFont typeface="Arial" pitchFamily="34" charset="0"/>
              <a:buNone/>
            </a:pPr>
            <a:r>
              <a:rPr lang="en-US" altLang="zh-TW" sz="2400" dirty="0" smtClean="0">
                <a:solidFill>
                  <a:srgbClr val="080808"/>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Geographic Coverage</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Taxonomic Coverage</a:t>
            </a:r>
          </a:p>
          <a:p>
            <a:pPr marL="0" indent="0">
              <a:buFont typeface="Arial" pitchFamily="34" charset="0"/>
              <a:buNone/>
            </a:pPr>
            <a:r>
              <a:rPr lang="en-US" altLang="zh-TW" sz="2400" dirty="0" smtClean="0">
                <a:solidFill>
                  <a:srgbClr val="080808"/>
                </a:solidFill>
                <a:latin typeface="Calibri" pitchFamily="34" charset="0"/>
                <a:cs typeface="Calibri" pitchFamily="34" charset="0"/>
              </a:rPr>
              <a:t>    </a:t>
            </a:r>
            <a:r>
              <a:rPr lang="en-US" altLang="zh-TW" sz="2400" b="1" u="sng" dirty="0" smtClean="0">
                <a:solidFill>
                  <a:schemeClr val="tx2">
                    <a:lumMod val="50000"/>
                  </a:schemeClr>
                </a:solidFill>
                <a:latin typeface="Calibri" pitchFamily="34" charset="0"/>
                <a:cs typeface="Calibri" pitchFamily="34" charset="0"/>
              </a:rPr>
              <a:t>Temporal Coverage</a:t>
            </a:r>
          </a:p>
          <a:p>
            <a:pPr marL="0" indent="0">
              <a:buFont typeface="Arial" pitchFamily="34" charset="0"/>
              <a:buNone/>
            </a:pPr>
            <a:r>
              <a:rPr lang="en-US" altLang="zh-TW" sz="2400" dirty="0" smtClean="0">
                <a:solidFill>
                  <a:srgbClr val="080808"/>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Keywords</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Associated Parties</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Project Data</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Sampling Methods</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Citations</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Collection Data</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External links</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Additional Metadata</a:t>
            </a:r>
            <a:endParaRPr lang="zh-TW" altLang="en-US" sz="2400" u="sng" dirty="0">
              <a:solidFill>
                <a:srgbClr val="C0C0C0"/>
              </a:solidFill>
              <a:latin typeface="Calibri" pitchFamily="34" charset="0"/>
              <a:cs typeface="Calibri" pitchFamily="34" charset="0"/>
            </a:endParaRPr>
          </a:p>
        </p:txBody>
      </p:sp>
      <p:sp>
        <p:nvSpPr>
          <p:cNvPr id="8" name="文字方塊 7"/>
          <p:cNvSpPr txBox="1"/>
          <p:nvPr/>
        </p:nvSpPr>
        <p:spPr>
          <a:xfrm>
            <a:off x="3563888" y="1268760"/>
            <a:ext cx="5184576" cy="3447098"/>
          </a:xfrm>
          <a:prstGeom prst="rect">
            <a:avLst/>
          </a:prstGeom>
          <a:gradFill flip="none" rotWithShape="1">
            <a:gsLst>
              <a:gs pos="0">
                <a:srgbClr val="BEE395">
                  <a:tint val="66000"/>
                  <a:satMod val="160000"/>
                </a:srgbClr>
              </a:gs>
              <a:gs pos="50000">
                <a:srgbClr val="BEE395">
                  <a:tint val="44500"/>
                  <a:satMod val="160000"/>
                </a:srgbClr>
              </a:gs>
              <a:gs pos="100000">
                <a:srgbClr val="BEE395">
                  <a:tint val="23500"/>
                  <a:satMod val="160000"/>
                </a:srgbClr>
              </a:gs>
            </a:gsLst>
            <a:lin ang="16200000" scaled="1"/>
            <a:tileRect/>
          </a:gradFill>
        </p:spPr>
        <p:txBody>
          <a:bodyPr wrap="square" rtlCol="0">
            <a:spAutoFit/>
          </a:bodyPr>
          <a:lstStyle/>
          <a:p>
            <a:pPr marL="342900" indent="-342900" algn="l">
              <a:spcBef>
                <a:spcPts val="600"/>
              </a:spcBef>
              <a:spcAft>
                <a:spcPts val="600"/>
              </a:spcAft>
              <a:buFont typeface="Arial" pitchFamily="34" charset="0"/>
              <a:buChar char="•"/>
            </a:pPr>
            <a:r>
              <a:rPr lang="en-US" altLang="zh-TW" sz="2600" dirty="0" smtClean="0">
                <a:solidFill>
                  <a:srgbClr val="080808"/>
                </a:solidFill>
                <a:latin typeface="Calibri" pitchFamily="34" charset="0"/>
                <a:cs typeface="Calibri" pitchFamily="34" charset="0"/>
              </a:rPr>
              <a:t>Information </a:t>
            </a:r>
            <a:r>
              <a:rPr lang="en-US" altLang="zh-TW" sz="2600" dirty="0">
                <a:solidFill>
                  <a:srgbClr val="080808"/>
                </a:solidFill>
                <a:latin typeface="Calibri" pitchFamily="34" charset="0"/>
                <a:cs typeface="Calibri" pitchFamily="34" charset="0"/>
              </a:rPr>
              <a:t>about one of more dates, date ranges, or named periods of time covered by the resource, each of which is called a temporal </a:t>
            </a:r>
            <a:r>
              <a:rPr lang="en-US" altLang="zh-TW" sz="2600" dirty="0" smtClean="0">
                <a:solidFill>
                  <a:srgbClr val="080808"/>
                </a:solidFill>
                <a:latin typeface="Calibri" pitchFamily="34" charset="0"/>
                <a:cs typeface="Calibri" pitchFamily="34" charset="0"/>
              </a:rPr>
              <a:t>coverage</a:t>
            </a:r>
          </a:p>
          <a:p>
            <a:pPr marL="342900" indent="-342900" algn="l">
              <a:spcBef>
                <a:spcPts val="600"/>
              </a:spcBef>
              <a:spcAft>
                <a:spcPts val="600"/>
              </a:spcAft>
              <a:buFont typeface="Arial" pitchFamily="34" charset="0"/>
              <a:buChar char="•"/>
            </a:pPr>
            <a:r>
              <a:rPr lang="en-US" altLang="zh-TW" sz="2600" dirty="0" err="1">
                <a:solidFill>
                  <a:srgbClr val="080808"/>
                </a:solidFill>
                <a:latin typeface="Calibri" pitchFamily="34" charset="0"/>
                <a:cs typeface="Calibri" pitchFamily="34" charset="0"/>
              </a:rPr>
              <a:t>Coverages</a:t>
            </a:r>
            <a:r>
              <a:rPr lang="en-US" altLang="zh-TW" sz="2600" dirty="0">
                <a:solidFill>
                  <a:srgbClr val="080808"/>
                </a:solidFill>
                <a:latin typeface="Calibri" pitchFamily="34" charset="0"/>
                <a:cs typeface="Calibri" pitchFamily="34" charset="0"/>
              </a:rPr>
              <a:t> may refer to the times during which the collection or data set was </a:t>
            </a:r>
            <a:r>
              <a:rPr lang="en-US" altLang="zh-TW" sz="2600" dirty="0" smtClean="0">
                <a:solidFill>
                  <a:srgbClr val="080808"/>
                </a:solidFill>
                <a:latin typeface="Calibri" pitchFamily="34" charset="0"/>
                <a:cs typeface="Calibri" pitchFamily="34" charset="0"/>
              </a:rPr>
              <a:t>assembled</a:t>
            </a:r>
          </a:p>
        </p:txBody>
      </p:sp>
      <p:sp>
        <p:nvSpPr>
          <p:cNvPr id="2" name="投影片編號版面配置區 1"/>
          <p:cNvSpPr>
            <a:spLocks noGrp="1"/>
          </p:cNvSpPr>
          <p:nvPr>
            <p:ph type="sldNum" sz="quarter" idx="12"/>
          </p:nvPr>
        </p:nvSpPr>
        <p:spPr/>
        <p:txBody>
          <a:bodyPr/>
          <a:lstStyle/>
          <a:p>
            <a:fld id="{F5DA2196-F04B-4818-9E4F-B3C432FD7C15}" type="slidenum">
              <a:rPr lang="zh-CN" altLang="en-US" smtClean="0"/>
              <a:pPr/>
              <a:t>28</a:t>
            </a:fld>
            <a:endParaRPr lang="en-US" altLang="zh-CN"/>
          </a:p>
        </p:txBody>
      </p:sp>
    </p:spTree>
    <p:extLst>
      <p:ext uri="{BB962C8B-B14F-4D97-AF65-F5344CB8AC3E}">
        <p14:creationId xmlns:p14="http://schemas.microsoft.com/office/powerpoint/2010/main" val="13088553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7115"/>
          <a:stretch/>
        </p:blipFill>
        <p:spPr bwMode="auto">
          <a:xfrm>
            <a:off x="616694" y="1124744"/>
            <a:ext cx="7820165" cy="20162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標題 1"/>
          <p:cNvSpPr>
            <a:spLocks noGrp="1"/>
          </p:cNvSpPr>
          <p:nvPr>
            <p:ph type="title"/>
          </p:nvPr>
        </p:nvSpPr>
        <p:spPr/>
        <p:txBody>
          <a:bodyPr/>
          <a:lstStyle/>
          <a:p>
            <a:r>
              <a:rPr lang="en-US" altLang="zh-TW" sz="4000" dirty="0" smtClean="0"/>
              <a:t>Temporal Coverage</a:t>
            </a:r>
            <a:endParaRPr lang="zh-TW" altLang="en-US" sz="4000" dirty="0"/>
          </a:p>
        </p:txBody>
      </p:sp>
      <p:sp>
        <p:nvSpPr>
          <p:cNvPr id="6" name="矩形 5"/>
          <p:cNvSpPr/>
          <p:nvPr/>
        </p:nvSpPr>
        <p:spPr>
          <a:xfrm>
            <a:off x="270014" y="3284983"/>
            <a:ext cx="8513524" cy="3293209"/>
          </a:xfrm>
          <a:prstGeom prst="rect">
            <a:avLst/>
          </a:prstGeom>
        </p:spPr>
        <p:txBody>
          <a:bodyPr wrap="square">
            <a:spAutoFit/>
          </a:bodyPr>
          <a:lstStyle/>
          <a:p>
            <a:pPr algn="l">
              <a:spcBef>
                <a:spcPts val="600"/>
              </a:spcBef>
              <a:spcAft>
                <a:spcPts val="600"/>
              </a:spcAft>
            </a:pPr>
            <a:r>
              <a:rPr lang="en-US" altLang="zh-TW" sz="2400" dirty="0">
                <a:solidFill>
                  <a:srgbClr val="080808"/>
                </a:solidFill>
              </a:rPr>
              <a:t>4 Temporal Coverage </a:t>
            </a:r>
            <a:r>
              <a:rPr lang="en-US" altLang="zh-TW" sz="2400" dirty="0" smtClean="0">
                <a:solidFill>
                  <a:srgbClr val="080808"/>
                </a:solidFill>
              </a:rPr>
              <a:t>Types:</a:t>
            </a:r>
          </a:p>
          <a:p>
            <a:pPr marL="457200" indent="-457200" algn="l">
              <a:spcBef>
                <a:spcPts val="600"/>
              </a:spcBef>
              <a:spcAft>
                <a:spcPts val="600"/>
              </a:spcAft>
              <a:buAutoNum type="arabicParenBoth"/>
            </a:pPr>
            <a:r>
              <a:rPr lang="en-US" altLang="zh-TW" sz="2400" dirty="0" smtClean="0">
                <a:solidFill>
                  <a:srgbClr val="080808"/>
                </a:solidFill>
              </a:rPr>
              <a:t>Single Date – the date when a coverage is first created</a:t>
            </a:r>
            <a:endParaRPr lang="en-US" altLang="zh-TW" sz="2400" dirty="0">
              <a:solidFill>
                <a:srgbClr val="080808"/>
              </a:solidFill>
            </a:endParaRPr>
          </a:p>
          <a:p>
            <a:pPr marL="457200" indent="-457200" algn="l">
              <a:spcBef>
                <a:spcPts val="600"/>
              </a:spcBef>
              <a:spcAft>
                <a:spcPts val="600"/>
              </a:spcAft>
              <a:buFontTx/>
              <a:buAutoNum type="arabicParenBoth"/>
            </a:pPr>
            <a:r>
              <a:rPr lang="en-US" altLang="zh-TW" sz="2400" dirty="0">
                <a:solidFill>
                  <a:srgbClr val="080808"/>
                </a:solidFill>
              </a:rPr>
              <a:t>Date range</a:t>
            </a:r>
          </a:p>
          <a:p>
            <a:pPr marL="457200" indent="-457200" algn="l">
              <a:spcBef>
                <a:spcPts val="600"/>
              </a:spcBef>
              <a:spcAft>
                <a:spcPts val="600"/>
              </a:spcAft>
              <a:buAutoNum type="arabicParenBoth"/>
            </a:pPr>
            <a:r>
              <a:rPr lang="en-US" altLang="zh-TW" sz="2400" dirty="0" smtClean="0">
                <a:solidFill>
                  <a:srgbClr val="080808"/>
                </a:solidFill>
              </a:rPr>
              <a:t>Living </a:t>
            </a:r>
            <a:r>
              <a:rPr lang="en-US" altLang="zh-TW" sz="2400" dirty="0">
                <a:solidFill>
                  <a:srgbClr val="080808"/>
                </a:solidFill>
              </a:rPr>
              <a:t>Time </a:t>
            </a:r>
            <a:r>
              <a:rPr lang="en-US" altLang="zh-TW" sz="2400" dirty="0" smtClean="0">
                <a:solidFill>
                  <a:srgbClr val="080808"/>
                </a:solidFill>
              </a:rPr>
              <a:t>Period – a named or other time period during which the biological entities in the resource were alive</a:t>
            </a:r>
            <a:endParaRPr lang="en-US" altLang="zh-TW" sz="2400" dirty="0">
              <a:solidFill>
                <a:srgbClr val="080808"/>
              </a:solidFill>
            </a:endParaRPr>
          </a:p>
          <a:p>
            <a:pPr marL="457200" indent="-457200" algn="l">
              <a:spcBef>
                <a:spcPts val="600"/>
              </a:spcBef>
              <a:spcAft>
                <a:spcPts val="600"/>
              </a:spcAft>
              <a:buAutoNum type="arabicParenBoth"/>
            </a:pPr>
            <a:r>
              <a:rPr lang="en-US" altLang="zh-TW" sz="2400" dirty="0" smtClean="0">
                <a:solidFill>
                  <a:srgbClr val="080808"/>
                </a:solidFill>
              </a:rPr>
              <a:t>Formation Period – a named or other time period during which a resource was assembled</a:t>
            </a:r>
            <a:endParaRPr lang="en-US" altLang="zh-TW" sz="2400" dirty="0">
              <a:solidFill>
                <a:srgbClr val="080808"/>
              </a:solidFill>
            </a:endParaRPr>
          </a:p>
        </p:txBody>
      </p:sp>
      <p:sp>
        <p:nvSpPr>
          <p:cNvPr id="3" name="投影片編號版面配置區 2"/>
          <p:cNvSpPr>
            <a:spLocks noGrp="1"/>
          </p:cNvSpPr>
          <p:nvPr>
            <p:ph type="sldNum" sz="quarter" idx="12"/>
          </p:nvPr>
        </p:nvSpPr>
        <p:spPr/>
        <p:txBody>
          <a:bodyPr/>
          <a:lstStyle/>
          <a:p>
            <a:fld id="{F5DA2196-F04B-4818-9E4F-B3C432FD7C15}" type="slidenum">
              <a:rPr lang="zh-CN" altLang="en-US" smtClean="0"/>
              <a:pPr/>
              <a:t>29</a:t>
            </a:fld>
            <a:endParaRPr lang="en-US" altLang="zh-CN"/>
          </a:p>
        </p:txBody>
      </p:sp>
    </p:spTree>
    <p:extLst>
      <p:ext uri="{BB962C8B-B14F-4D97-AF65-F5344CB8AC3E}">
        <p14:creationId xmlns:p14="http://schemas.microsoft.com/office/powerpoint/2010/main" val="2837758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000" dirty="0" smtClean="0"/>
              <a:t>Menu </a:t>
            </a:r>
            <a:r>
              <a:rPr lang="en-US" altLang="zh-TW" sz="4000" dirty="0"/>
              <a:t>B</a:t>
            </a:r>
            <a:r>
              <a:rPr lang="en-US" altLang="zh-TW" sz="4000" dirty="0" smtClean="0"/>
              <a:t>ar </a:t>
            </a:r>
            <a:r>
              <a:rPr lang="en-US" altLang="zh-TW" sz="4000" dirty="0"/>
              <a:t>A</a:t>
            </a:r>
            <a:r>
              <a:rPr lang="en-US" altLang="zh-TW" sz="4000" dirty="0" smtClean="0"/>
              <a:t>uthorization</a:t>
            </a:r>
            <a:endParaRPr lang="zh-TW" altLang="en-US" sz="40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2097312"/>
            <a:ext cx="3992727" cy="72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4969134"/>
            <a:ext cx="7941437" cy="648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文字方塊 4"/>
          <p:cNvSpPr txBox="1"/>
          <p:nvPr/>
        </p:nvSpPr>
        <p:spPr>
          <a:xfrm>
            <a:off x="611560" y="1484784"/>
            <a:ext cx="8280920" cy="584775"/>
          </a:xfrm>
          <a:prstGeom prst="rect">
            <a:avLst/>
          </a:prstGeom>
          <a:noFill/>
        </p:spPr>
        <p:txBody>
          <a:bodyPr wrap="square" rtlCol="0">
            <a:spAutoFit/>
          </a:bodyPr>
          <a:lstStyle/>
          <a:p>
            <a:r>
              <a:rPr lang="en-US" altLang="zh-TW" sz="3200" dirty="0" smtClean="0">
                <a:solidFill>
                  <a:srgbClr val="080808"/>
                </a:solidFill>
                <a:latin typeface="Calibri" pitchFamily="34" charset="0"/>
                <a:cs typeface="Calibri" pitchFamily="34" charset="0"/>
              </a:rPr>
              <a:t>Before login or logging in with no special role</a:t>
            </a:r>
            <a:endParaRPr lang="zh-TW" altLang="en-US" sz="3200" dirty="0">
              <a:solidFill>
                <a:srgbClr val="080808"/>
              </a:solidFill>
              <a:latin typeface="Calibri" pitchFamily="34" charset="0"/>
              <a:cs typeface="Calibri" pitchFamily="34" charset="0"/>
            </a:endParaRPr>
          </a:p>
        </p:txBody>
      </p:sp>
      <p:sp>
        <p:nvSpPr>
          <p:cNvPr id="7" name="文字方塊 6"/>
          <p:cNvSpPr txBox="1"/>
          <p:nvPr/>
        </p:nvSpPr>
        <p:spPr>
          <a:xfrm>
            <a:off x="611559" y="4365103"/>
            <a:ext cx="8085453" cy="584775"/>
          </a:xfrm>
          <a:prstGeom prst="rect">
            <a:avLst/>
          </a:prstGeom>
          <a:noFill/>
        </p:spPr>
        <p:txBody>
          <a:bodyPr wrap="square" rtlCol="0">
            <a:spAutoFit/>
          </a:bodyPr>
          <a:lstStyle/>
          <a:p>
            <a:r>
              <a:rPr lang="en-US" altLang="zh-TW" sz="3200" dirty="0" smtClean="0">
                <a:solidFill>
                  <a:srgbClr val="080808"/>
                </a:solidFill>
                <a:latin typeface="Calibri" pitchFamily="34" charset="0"/>
                <a:cs typeface="Calibri" pitchFamily="34" charset="0"/>
              </a:rPr>
              <a:t>After </a:t>
            </a:r>
            <a:r>
              <a:rPr lang="en-US" altLang="zh-TW" sz="3200" dirty="0">
                <a:solidFill>
                  <a:srgbClr val="080808"/>
                </a:solidFill>
                <a:latin typeface="Calibri" pitchFamily="34" charset="0"/>
                <a:cs typeface="Calibri" pitchFamily="34" charset="0"/>
              </a:rPr>
              <a:t>a user having the </a:t>
            </a:r>
            <a:r>
              <a:rPr lang="en-US" altLang="zh-TW" sz="3200" b="1" dirty="0">
                <a:solidFill>
                  <a:srgbClr val="080808"/>
                </a:solidFill>
                <a:latin typeface="Calibri" pitchFamily="34" charset="0"/>
                <a:cs typeface="Calibri" pitchFamily="34" charset="0"/>
              </a:rPr>
              <a:t>Admin role </a:t>
            </a:r>
            <a:r>
              <a:rPr lang="en-US" altLang="zh-TW" sz="3200" dirty="0">
                <a:solidFill>
                  <a:srgbClr val="080808"/>
                </a:solidFill>
                <a:latin typeface="Calibri" pitchFamily="34" charset="0"/>
                <a:cs typeface="Calibri" pitchFamily="34" charset="0"/>
              </a:rPr>
              <a:t>logs in</a:t>
            </a:r>
            <a:endParaRPr lang="zh-TW" altLang="en-US" sz="3200" dirty="0">
              <a:solidFill>
                <a:srgbClr val="080808"/>
              </a:solidFill>
              <a:latin typeface="Calibri" pitchFamily="34" charset="0"/>
              <a:cs typeface="Calibri" pitchFamily="34" charset="0"/>
            </a:endParaRPr>
          </a:p>
        </p:txBody>
      </p:sp>
      <p:sp>
        <p:nvSpPr>
          <p:cNvPr id="11" name="文字方塊 10"/>
          <p:cNvSpPr txBox="1"/>
          <p:nvPr/>
        </p:nvSpPr>
        <p:spPr>
          <a:xfrm>
            <a:off x="4139952" y="5919663"/>
            <a:ext cx="3664613" cy="461665"/>
          </a:xfrm>
          <a:prstGeom prst="rect">
            <a:avLst/>
          </a:prstGeom>
          <a:noFill/>
        </p:spPr>
        <p:txBody>
          <a:bodyPr wrap="square" rtlCol="0">
            <a:spAutoFit/>
          </a:bodyPr>
          <a:lstStyle/>
          <a:p>
            <a:r>
              <a:rPr lang="en-US" altLang="zh-TW" sz="2400" dirty="0" smtClean="0">
                <a:solidFill>
                  <a:srgbClr val="0070C0"/>
                </a:solidFill>
                <a:effectLst>
                  <a:outerShdw blurRad="38100" dist="38100" dir="2700000" algn="tl">
                    <a:srgbClr val="000000">
                      <a:alpha val="43137"/>
                    </a:srgbClr>
                  </a:outerShdw>
                </a:effectLst>
                <a:latin typeface="Calibri" pitchFamily="34" charset="0"/>
                <a:cs typeface="Calibri" pitchFamily="34" charset="0"/>
              </a:rPr>
              <a:t>Click to activate the topic</a:t>
            </a:r>
            <a:endParaRPr lang="zh-TW" altLang="en-US" sz="2400" dirty="0">
              <a:solidFill>
                <a:srgbClr val="0070C0"/>
              </a:solidFill>
              <a:effectLst>
                <a:outerShdw blurRad="38100" dist="38100" dir="2700000" algn="tl">
                  <a:srgbClr val="000000">
                    <a:alpha val="43137"/>
                  </a:srgbClr>
                </a:outerShdw>
              </a:effectLst>
              <a:latin typeface="Calibri" pitchFamily="34" charset="0"/>
              <a:cs typeface="Calibri" pitchFamily="34" charset="0"/>
            </a:endParaRPr>
          </a:p>
        </p:txBody>
      </p:sp>
      <p:pic>
        <p:nvPicPr>
          <p:cNvPr id="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136" y="3573016"/>
            <a:ext cx="5688632" cy="61463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文字方塊 5"/>
          <p:cNvSpPr txBox="1"/>
          <p:nvPr/>
        </p:nvSpPr>
        <p:spPr>
          <a:xfrm>
            <a:off x="611559" y="2996952"/>
            <a:ext cx="8064896" cy="584775"/>
          </a:xfrm>
          <a:prstGeom prst="rect">
            <a:avLst/>
          </a:prstGeom>
          <a:noFill/>
        </p:spPr>
        <p:txBody>
          <a:bodyPr wrap="square" rtlCol="0">
            <a:spAutoFit/>
          </a:bodyPr>
          <a:lstStyle/>
          <a:p>
            <a:r>
              <a:rPr lang="en-US" altLang="zh-TW" sz="3200" dirty="0" smtClean="0">
                <a:solidFill>
                  <a:srgbClr val="080808"/>
                </a:solidFill>
                <a:latin typeface="Calibri" pitchFamily="34" charset="0"/>
                <a:cs typeface="Calibri" pitchFamily="34" charset="0"/>
              </a:rPr>
              <a:t>After </a:t>
            </a:r>
            <a:r>
              <a:rPr lang="en-US" altLang="zh-TW" sz="3200" dirty="0">
                <a:solidFill>
                  <a:srgbClr val="080808"/>
                </a:solidFill>
                <a:latin typeface="Calibri" pitchFamily="34" charset="0"/>
                <a:cs typeface="Calibri" pitchFamily="34" charset="0"/>
              </a:rPr>
              <a:t>a user having a </a:t>
            </a:r>
            <a:r>
              <a:rPr lang="en-US" altLang="zh-TW" sz="3200" b="1" dirty="0">
                <a:solidFill>
                  <a:srgbClr val="080808"/>
                </a:solidFill>
                <a:latin typeface="Calibri" pitchFamily="34" charset="0"/>
                <a:cs typeface="Calibri" pitchFamily="34" charset="0"/>
              </a:rPr>
              <a:t>Manager role</a:t>
            </a:r>
            <a:r>
              <a:rPr lang="en-US" altLang="zh-TW" sz="3200" dirty="0">
                <a:solidFill>
                  <a:srgbClr val="080808"/>
                </a:solidFill>
                <a:latin typeface="Calibri" pitchFamily="34" charset="0"/>
                <a:cs typeface="Calibri" pitchFamily="34" charset="0"/>
              </a:rPr>
              <a:t> logs in</a:t>
            </a:r>
            <a:endParaRPr lang="zh-TW" altLang="en-US" sz="3200" dirty="0">
              <a:solidFill>
                <a:srgbClr val="080808"/>
              </a:solidFill>
              <a:latin typeface="Calibri" pitchFamily="34" charset="0"/>
              <a:cs typeface="Calibri" pitchFamily="34" charset="0"/>
            </a:endParaRPr>
          </a:p>
        </p:txBody>
      </p:sp>
      <p:sp>
        <p:nvSpPr>
          <p:cNvPr id="4" name="向下箭號 3"/>
          <p:cNvSpPr/>
          <p:nvPr/>
        </p:nvSpPr>
        <p:spPr bwMode="auto">
          <a:xfrm>
            <a:off x="5484331" y="5545860"/>
            <a:ext cx="360040" cy="476162"/>
          </a:xfrm>
          <a:prstGeom prst="downArrow">
            <a:avLst/>
          </a:prstGeom>
          <a:solidFill>
            <a:schemeClr val="bg1">
              <a:lumMod val="75000"/>
            </a:schemeClr>
          </a:solidFill>
          <a:ln>
            <a:noFill/>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Calibri" pitchFamily="34" charset="0"/>
              <a:cs typeface="Calibri" pitchFamily="34" charset="0"/>
            </a:endParaRPr>
          </a:p>
        </p:txBody>
      </p:sp>
      <p:sp>
        <p:nvSpPr>
          <p:cNvPr id="8" name="投影片編號版面配置區 7"/>
          <p:cNvSpPr>
            <a:spLocks noGrp="1"/>
          </p:cNvSpPr>
          <p:nvPr>
            <p:ph type="sldNum" sz="quarter" idx="12"/>
          </p:nvPr>
        </p:nvSpPr>
        <p:spPr/>
        <p:txBody>
          <a:bodyPr/>
          <a:lstStyle/>
          <a:p>
            <a:fld id="{F5DA2196-F04B-4818-9E4F-B3C432FD7C15}" type="slidenum">
              <a:rPr lang="zh-CN" altLang="en-US" smtClean="0"/>
              <a:pPr/>
              <a:t>3</a:t>
            </a:fld>
            <a:endParaRPr lang="en-US" altLang="zh-CN"/>
          </a:p>
        </p:txBody>
      </p:sp>
    </p:spTree>
    <p:extLst>
      <p:ext uri="{BB962C8B-B14F-4D97-AF65-F5344CB8AC3E}">
        <p14:creationId xmlns:p14="http://schemas.microsoft.com/office/powerpoint/2010/main" val="39938762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7544" y="1268760"/>
            <a:ext cx="8784976" cy="616546"/>
          </a:xfrm>
        </p:spPr>
        <p:txBody>
          <a:bodyPr/>
          <a:lstStyle/>
          <a:p>
            <a:r>
              <a:rPr lang="en-US" sz="6000" dirty="0" smtClean="0">
                <a:solidFill>
                  <a:srgbClr val="000000"/>
                </a:solidFill>
                <a:latin typeface="+mn-lt"/>
              </a:rPr>
              <a:t>Exercise 1</a:t>
            </a:r>
            <a:r>
              <a:rPr lang="en-US" sz="6000" dirty="0" smtClean="0">
                <a:solidFill>
                  <a:srgbClr val="000000"/>
                </a:solidFill>
              </a:rPr>
              <a:t/>
            </a:r>
            <a:br>
              <a:rPr lang="en-US" sz="6000" dirty="0" smtClean="0">
                <a:solidFill>
                  <a:srgbClr val="000000"/>
                </a:solidFill>
              </a:rPr>
            </a:br>
            <a:r>
              <a:rPr lang="en-US" dirty="0" smtClean="0">
                <a:solidFill>
                  <a:srgbClr val="000000"/>
                </a:solidFill>
              </a:rPr>
              <a:t/>
            </a:r>
            <a:br>
              <a:rPr lang="en-US" dirty="0" smtClean="0">
                <a:solidFill>
                  <a:srgbClr val="000000"/>
                </a:solidFill>
              </a:rPr>
            </a:br>
            <a:r>
              <a:rPr lang="en-US" sz="3200" b="0" dirty="0" smtClean="0">
                <a:solidFill>
                  <a:srgbClr val="000000"/>
                </a:solidFill>
                <a:latin typeface="+mn-lt"/>
              </a:rPr>
              <a:t>Create an entirely new resource</a:t>
            </a:r>
            <a:br>
              <a:rPr lang="en-US" sz="3200" b="0" dirty="0" smtClean="0">
                <a:solidFill>
                  <a:srgbClr val="000000"/>
                </a:solidFill>
                <a:latin typeface="+mn-lt"/>
              </a:rPr>
            </a:br>
            <a:r>
              <a:rPr lang="en-US" sz="3200" b="0" dirty="0" smtClean="0">
                <a:solidFill>
                  <a:srgbClr val="000000"/>
                </a:solidFill>
                <a:latin typeface="+mn-lt"/>
              </a:rPr>
              <a:t/>
            </a:r>
            <a:br>
              <a:rPr lang="en-US" sz="3200" b="0" dirty="0" smtClean="0">
                <a:solidFill>
                  <a:srgbClr val="000000"/>
                </a:solidFill>
                <a:latin typeface="+mn-lt"/>
              </a:rPr>
            </a:br>
            <a:r>
              <a:rPr lang="en-US" sz="3200" b="0" dirty="0" smtClean="0">
                <a:solidFill>
                  <a:srgbClr val="000000"/>
                </a:solidFill>
                <a:latin typeface="+mn-lt"/>
              </a:rPr>
              <a:t>Wireless AP: IPT2AP1</a:t>
            </a:r>
            <a:br>
              <a:rPr lang="en-US" sz="3200" b="0" dirty="0" smtClean="0">
                <a:solidFill>
                  <a:srgbClr val="000000"/>
                </a:solidFill>
                <a:latin typeface="+mn-lt"/>
              </a:rPr>
            </a:br>
            <a:r>
              <a:rPr lang="en-US" sz="3200" b="0" dirty="0" smtClean="0">
                <a:solidFill>
                  <a:srgbClr val="000000"/>
                </a:solidFill>
                <a:latin typeface="+mn-lt"/>
              </a:rPr>
              <a:t>IPT Server: </a:t>
            </a:r>
            <a:r>
              <a:rPr lang="en-US" sz="3200" b="0" dirty="0" smtClean="0">
                <a:solidFill>
                  <a:srgbClr val="000000"/>
                </a:solidFill>
                <a:latin typeface="+mn-lt"/>
              </a:rPr>
              <a:t>192.168.1</a:t>
            </a:r>
            <a:r>
              <a:rPr lang="en-US" sz="3200" b="0" dirty="0" smtClean="0">
                <a:solidFill>
                  <a:srgbClr val="000000"/>
                </a:solidFill>
                <a:latin typeface="+mn-lt"/>
              </a:rPr>
              <a:t>. 2:8080/</a:t>
            </a:r>
            <a:r>
              <a:rPr lang="en-US" sz="3200" b="0" dirty="0" err="1" smtClean="0">
                <a:solidFill>
                  <a:srgbClr val="000000"/>
                </a:solidFill>
                <a:latin typeface="+mn-lt"/>
              </a:rPr>
              <a:t>ipt</a:t>
            </a:r>
            <a:r>
              <a:rPr lang="en-US" sz="3200" b="0" dirty="0" smtClean="0">
                <a:solidFill>
                  <a:srgbClr val="000000"/>
                </a:solidFill>
                <a:latin typeface="+mn-lt"/>
              </a:rPr>
              <a:t/>
            </a:r>
            <a:br>
              <a:rPr lang="en-US" sz="3200" b="0" dirty="0" smtClean="0">
                <a:solidFill>
                  <a:srgbClr val="000000"/>
                </a:solidFill>
                <a:latin typeface="+mn-lt"/>
              </a:rPr>
            </a:br>
            <a:r>
              <a:rPr lang="en-US" sz="3200" b="0" dirty="0" smtClean="0">
                <a:solidFill>
                  <a:srgbClr val="000000"/>
                </a:solidFill>
                <a:latin typeface="+mn-lt"/>
              </a:rPr>
              <a:t>Login ID: E-Mail </a:t>
            </a:r>
            <a:br>
              <a:rPr lang="en-US" sz="3200" b="0" dirty="0" smtClean="0">
                <a:solidFill>
                  <a:srgbClr val="000000"/>
                </a:solidFill>
                <a:latin typeface="+mn-lt"/>
              </a:rPr>
            </a:br>
            <a:r>
              <a:rPr lang="en-US" sz="3200" b="0" dirty="0" smtClean="0">
                <a:solidFill>
                  <a:srgbClr val="000000"/>
                </a:solidFill>
                <a:latin typeface="+mn-lt"/>
              </a:rPr>
              <a:t>Password:1234</a:t>
            </a:r>
            <a:r>
              <a:rPr lang="en-US" dirty="0" smtClean="0">
                <a:solidFill>
                  <a:srgbClr val="000000"/>
                </a:solidFill>
              </a:rPr>
              <a:t/>
            </a:r>
            <a:br>
              <a:rPr lang="en-US" dirty="0" smtClean="0">
                <a:solidFill>
                  <a:srgbClr val="000000"/>
                </a:solidFill>
              </a:rPr>
            </a:br>
            <a:endParaRPr lang="en-US" dirty="0">
              <a:solidFill>
                <a:srgbClr val="000000"/>
              </a:solidFill>
            </a:endParaRPr>
          </a:p>
        </p:txBody>
      </p:sp>
      <p:sp>
        <p:nvSpPr>
          <p:cNvPr id="3" name="投影片編號版面配置區 2"/>
          <p:cNvSpPr>
            <a:spLocks noGrp="1"/>
          </p:cNvSpPr>
          <p:nvPr>
            <p:ph type="sldNum" sz="quarter" idx="12"/>
          </p:nvPr>
        </p:nvSpPr>
        <p:spPr/>
        <p:txBody>
          <a:bodyPr/>
          <a:lstStyle/>
          <a:p>
            <a:fld id="{3BAF54BC-ABCB-4871-821F-C99F3AEFDE4B}" type="slidenum">
              <a:rPr lang="zh-CN" altLang="en-US" smtClean="0"/>
              <a:pPr/>
              <a:t>30</a:t>
            </a:fld>
            <a:endParaRPr lang="en-US" altLang="zh-CN"/>
          </a:p>
        </p:txBody>
      </p:sp>
    </p:spTree>
    <p:extLst>
      <p:ext uri="{BB962C8B-B14F-4D97-AF65-F5344CB8AC3E}">
        <p14:creationId xmlns:p14="http://schemas.microsoft.com/office/powerpoint/2010/main" val="41876449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2"/>
          <p:cNvSpPr txBox="1">
            <a:spLocks/>
          </p:cNvSpPr>
          <p:nvPr/>
        </p:nvSpPr>
        <p:spPr>
          <a:xfrm>
            <a:off x="350598" y="548680"/>
            <a:ext cx="3250704" cy="58326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altLang="zh-TW" sz="2400" u="sng" dirty="0" smtClean="0">
              <a:solidFill>
                <a:srgbClr val="C0C0C0"/>
              </a:solidFill>
              <a:latin typeface="Calibri" pitchFamily="34" charset="0"/>
              <a:cs typeface="Calibri" pitchFamily="34" charset="0"/>
            </a:endParaRPr>
          </a:p>
          <a:p>
            <a:pPr marL="0" indent="0">
              <a:buFont typeface="Arial" pitchFamily="34" charset="0"/>
              <a:buNone/>
            </a:pPr>
            <a:r>
              <a:rPr lang="en-US" altLang="zh-TW" sz="2400" dirty="0">
                <a:solidFill>
                  <a:srgbClr val="C0C0C0"/>
                </a:solidFill>
                <a:latin typeface="Calibri" pitchFamily="34" charset="0"/>
                <a:cs typeface="Calibri" pitchFamily="34" charset="0"/>
              </a:rPr>
              <a:t> </a:t>
            </a: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Basic </a:t>
            </a:r>
            <a:r>
              <a:rPr lang="en-US" altLang="zh-TW" sz="2400" u="sng" dirty="0">
                <a:solidFill>
                  <a:srgbClr val="C0C0C0"/>
                </a:solidFill>
                <a:latin typeface="Calibri" pitchFamily="34" charset="0"/>
                <a:cs typeface="Calibri" pitchFamily="34" charset="0"/>
              </a:rPr>
              <a:t>Metadata</a:t>
            </a:r>
          </a:p>
          <a:p>
            <a:pPr marL="0" indent="0">
              <a:buFont typeface="Arial" pitchFamily="34" charset="0"/>
              <a:buNone/>
            </a:pPr>
            <a:r>
              <a:rPr lang="en-US" altLang="zh-TW" sz="2400" dirty="0" smtClean="0">
                <a:solidFill>
                  <a:srgbClr val="080808"/>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Geographic Coverage</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Taxonomic Coverage</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Temporal Coverage</a:t>
            </a:r>
          </a:p>
          <a:p>
            <a:pPr marL="0" indent="0">
              <a:buFont typeface="Arial" pitchFamily="34" charset="0"/>
              <a:buNone/>
            </a:pPr>
            <a:r>
              <a:rPr lang="en-US" altLang="zh-TW" sz="2400" dirty="0" smtClean="0">
                <a:solidFill>
                  <a:srgbClr val="080808"/>
                </a:solidFill>
                <a:latin typeface="Calibri" pitchFamily="34" charset="0"/>
                <a:cs typeface="Calibri" pitchFamily="34" charset="0"/>
              </a:rPr>
              <a:t>    </a:t>
            </a:r>
            <a:r>
              <a:rPr lang="en-US" altLang="zh-TW" sz="2400" b="1" u="sng" dirty="0" smtClean="0">
                <a:solidFill>
                  <a:srgbClr val="080808"/>
                </a:solidFill>
                <a:latin typeface="Calibri" pitchFamily="34" charset="0"/>
                <a:cs typeface="Calibri" pitchFamily="34" charset="0"/>
              </a:rPr>
              <a:t>Keywords</a:t>
            </a:r>
          </a:p>
          <a:p>
            <a:pPr marL="0" indent="0">
              <a:buFont typeface="Arial" pitchFamily="34" charset="0"/>
              <a:buNone/>
            </a:pPr>
            <a:r>
              <a:rPr lang="en-US" altLang="zh-TW" sz="2400" dirty="0" smtClean="0">
                <a:solidFill>
                  <a:srgbClr val="080808"/>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Associated Parties</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Project Data</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Sampling Methods</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Citations</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Collection Data</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External links</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Additional Metadata</a:t>
            </a:r>
            <a:endParaRPr lang="zh-TW" altLang="en-US" sz="2400" u="sng" dirty="0">
              <a:solidFill>
                <a:srgbClr val="C0C0C0"/>
              </a:solidFill>
              <a:latin typeface="Calibri" pitchFamily="34" charset="0"/>
              <a:cs typeface="Calibri" pitchFamily="34" charset="0"/>
            </a:endParaRPr>
          </a:p>
        </p:txBody>
      </p:sp>
      <p:sp>
        <p:nvSpPr>
          <p:cNvPr id="8" name="文字方塊 7"/>
          <p:cNvSpPr txBox="1"/>
          <p:nvPr/>
        </p:nvSpPr>
        <p:spPr>
          <a:xfrm>
            <a:off x="3601302" y="1700808"/>
            <a:ext cx="4931205" cy="3262432"/>
          </a:xfrm>
          <a:prstGeom prst="rect">
            <a:avLst/>
          </a:prstGeom>
          <a:gradFill flip="none" rotWithShape="1">
            <a:gsLst>
              <a:gs pos="0">
                <a:srgbClr val="BEE395">
                  <a:tint val="66000"/>
                  <a:satMod val="160000"/>
                </a:srgbClr>
              </a:gs>
              <a:gs pos="50000">
                <a:srgbClr val="BEE395">
                  <a:tint val="44500"/>
                  <a:satMod val="160000"/>
                </a:srgbClr>
              </a:gs>
              <a:gs pos="100000">
                <a:srgbClr val="BEE395">
                  <a:tint val="23500"/>
                  <a:satMod val="160000"/>
                </a:srgbClr>
              </a:gs>
            </a:gsLst>
            <a:lin ang="16200000" scaled="1"/>
            <a:tileRect/>
          </a:gradFill>
        </p:spPr>
        <p:txBody>
          <a:bodyPr wrap="square" rtlCol="0">
            <a:spAutoFit/>
          </a:bodyPr>
          <a:lstStyle/>
          <a:p>
            <a:pPr marL="342900" indent="-342900" algn="l">
              <a:spcBef>
                <a:spcPts val="600"/>
              </a:spcBef>
              <a:spcAft>
                <a:spcPts val="600"/>
              </a:spcAft>
              <a:buFont typeface="Arial" pitchFamily="34" charset="0"/>
              <a:buChar char="•"/>
            </a:pPr>
            <a:r>
              <a:rPr lang="en-US" altLang="zh-TW" sz="2800" dirty="0" smtClean="0">
                <a:solidFill>
                  <a:srgbClr val="080808"/>
                </a:solidFill>
                <a:latin typeface="+mn-lt"/>
                <a:cs typeface="Calibri" pitchFamily="34" charset="0"/>
              </a:rPr>
              <a:t>Create </a:t>
            </a:r>
            <a:r>
              <a:rPr lang="en-US" altLang="zh-TW" sz="2800" dirty="0">
                <a:solidFill>
                  <a:srgbClr val="080808"/>
                </a:solidFill>
                <a:latin typeface="+mn-lt"/>
                <a:cs typeface="Calibri" pitchFamily="34" charset="0"/>
              </a:rPr>
              <a:t>one or more sets of keywords about the </a:t>
            </a:r>
            <a:r>
              <a:rPr lang="en-US" altLang="zh-TW" sz="2800" dirty="0" smtClean="0">
                <a:solidFill>
                  <a:srgbClr val="080808"/>
                </a:solidFill>
                <a:latin typeface="+mn-lt"/>
                <a:cs typeface="Calibri" pitchFamily="34" charset="0"/>
              </a:rPr>
              <a:t>resource</a:t>
            </a:r>
          </a:p>
          <a:p>
            <a:pPr marL="342900" indent="-342900" algn="l">
              <a:spcBef>
                <a:spcPts val="600"/>
              </a:spcBef>
              <a:spcAft>
                <a:spcPts val="600"/>
              </a:spcAft>
              <a:buFont typeface="Arial" pitchFamily="34" charset="0"/>
              <a:buChar char="•"/>
            </a:pPr>
            <a:r>
              <a:rPr lang="en-US" altLang="zh-TW" sz="2800" dirty="0" smtClean="0">
                <a:solidFill>
                  <a:srgbClr val="080808"/>
                </a:solidFill>
                <a:latin typeface="+mn-lt"/>
                <a:cs typeface="Calibri" pitchFamily="34" charset="0"/>
              </a:rPr>
              <a:t>Each </a:t>
            </a:r>
            <a:r>
              <a:rPr lang="en-US" altLang="zh-TW" sz="2800" dirty="0">
                <a:solidFill>
                  <a:srgbClr val="080808"/>
                </a:solidFill>
                <a:latin typeface="+mn-lt"/>
                <a:cs typeface="Calibri" pitchFamily="34" charset="0"/>
              </a:rPr>
              <a:t>set of keywords can be </a:t>
            </a:r>
            <a:r>
              <a:rPr lang="en-US" altLang="zh-TW" sz="2800" dirty="0" smtClean="0">
                <a:solidFill>
                  <a:srgbClr val="080808"/>
                </a:solidFill>
                <a:latin typeface="+mn-lt"/>
                <a:cs typeface="Calibri" pitchFamily="34" charset="0"/>
              </a:rPr>
              <a:t>associated </a:t>
            </a:r>
            <a:r>
              <a:rPr lang="en-US" altLang="zh-TW" sz="2800" dirty="0">
                <a:solidFill>
                  <a:srgbClr val="080808"/>
                </a:solidFill>
                <a:latin typeface="+mn-lt"/>
                <a:cs typeface="Calibri" pitchFamily="34" charset="0"/>
              </a:rPr>
              <a:t>with a thesaurus that governs the terms in the list. </a:t>
            </a:r>
            <a:endParaRPr lang="zh-TW" altLang="en-US" sz="2800" dirty="0">
              <a:solidFill>
                <a:srgbClr val="080808"/>
              </a:solidFill>
              <a:latin typeface="+mn-lt"/>
              <a:cs typeface="Calibri" pitchFamily="34" charset="0"/>
            </a:endParaRPr>
          </a:p>
        </p:txBody>
      </p:sp>
      <p:sp>
        <p:nvSpPr>
          <p:cNvPr id="2" name="投影片編號版面配置區 1"/>
          <p:cNvSpPr>
            <a:spLocks noGrp="1"/>
          </p:cNvSpPr>
          <p:nvPr>
            <p:ph type="sldNum" sz="quarter" idx="12"/>
          </p:nvPr>
        </p:nvSpPr>
        <p:spPr/>
        <p:txBody>
          <a:bodyPr/>
          <a:lstStyle/>
          <a:p>
            <a:fld id="{F5DA2196-F04B-4818-9E4F-B3C432FD7C15}" type="slidenum">
              <a:rPr lang="zh-CN" altLang="en-US" smtClean="0"/>
              <a:pPr/>
              <a:t>31</a:t>
            </a:fld>
            <a:endParaRPr lang="en-US" altLang="zh-CN"/>
          </a:p>
        </p:txBody>
      </p:sp>
    </p:spTree>
    <p:extLst>
      <p:ext uri="{BB962C8B-B14F-4D97-AF65-F5344CB8AC3E}">
        <p14:creationId xmlns:p14="http://schemas.microsoft.com/office/powerpoint/2010/main" val="31746394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0647" b="-2092"/>
          <a:stretch/>
        </p:blipFill>
        <p:spPr bwMode="auto">
          <a:xfrm>
            <a:off x="576064" y="2266560"/>
            <a:ext cx="7740352" cy="27884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標題 1"/>
          <p:cNvSpPr>
            <a:spLocks noGrp="1"/>
          </p:cNvSpPr>
          <p:nvPr>
            <p:ph type="title"/>
          </p:nvPr>
        </p:nvSpPr>
        <p:spPr/>
        <p:txBody>
          <a:bodyPr/>
          <a:lstStyle/>
          <a:p>
            <a:r>
              <a:rPr lang="en-US" altLang="zh-TW" sz="4000" dirty="0" smtClean="0"/>
              <a:t>Keywords</a:t>
            </a:r>
            <a:endParaRPr lang="zh-TW" altLang="en-US" sz="4000" dirty="0"/>
          </a:p>
        </p:txBody>
      </p:sp>
      <p:sp>
        <p:nvSpPr>
          <p:cNvPr id="4" name="圓角矩形圖說文字 3"/>
          <p:cNvSpPr/>
          <p:nvPr/>
        </p:nvSpPr>
        <p:spPr bwMode="auto">
          <a:xfrm>
            <a:off x="692441" y="1628800"/>
            <a:ext cx="4608512" cy="874844"/>
          </a:xfrm>
          <a:prstGeom prst="wedgeRoundRectCallout">
            <a:avLst>
              <a:gd name="adj1" fmla="val -38317"/>
              <a:gd name="adj2" fmla="val 66429"/>
              <a:gd name="adj3" fmla="val 16667"/>
            </a:avLst>
          </a:prstGeom>
          <a:ln/>
          <a:ex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en-US" altLang="zh-TW" dirty="0">
                <a:solidFill>
                  <a:srgbClr val="080808"/>
                </a:solidFill>
                <a:latin typeface="Arial" pitchFamily="34" charset="0"/>
              </a:rPr>
              <a:t>The name of the official keyword thesaurus </a:t>
            </a:r>
            <a:r>
              <a:rPr lang="en-US" altLang="zh-TW" dirty="0" smtClean="0">
                <a:solidFill>
                  <a:srgbClr val="080808"/>
                </a:solidFill>
                <a:latin typeface="Arial" pitchFamily="34" charset="0"/>
              </a:rPr>
              <a:t/>
            </a:r>
            <a:br>
              <a:rPr lang="en-US" altLang="zh-TW" dirty="0" smtClean="0">
                <a:solidFill>
                  <a:srgbClr val="080808"/>
                </a:solidFill>
                <a:latin typeface="Arial" pitchFamily="34" charset="0"/>
              </a:rPr>
            </a:br>
            <a:r>
              <a:rPr lang="en-US" altLang="zh-TW" dirty="0" smtClean="0">
                <a:solidFill>
                  <a:srgbClr val="080808"/>
                </a:solidFill>
                <a:latin typeface="Arial" pitchFamily="34" charset="0"/>
              </a:rPr>
              <a:t>from </a:t>
            </a:r>
            <a:r>
              <a:rPr lang="en-US" altLang="zh-TW" dirty="0">
                <a:solidFill>
                  <a:srgbClr val="080808"/>
                </a:solidFill>
                <a:latin typeface="Arial" pitchFamily="34" charset="0"/>
              </a:rPr>
              <a:t>which keyword was derived.</a:t>
            </a:r>
          </a:p>
        </p:txBody>
      </p:sp>
      <p:sp>
        <p:nvSpPr>
          <p:cNvPr id="7" name="圓角矩形圖說文字 6"/>
          <p:cNvSpPr/>
          <p:nvPr/>
        </p:nvSpPr>
        <p:spPr bwMode="auto">
          <a:xfrm>
            <a:off x="1187624" y="5055027"/>
            <a:ext cx="5760640" cy="720080"/>
          </a:xfrm>
          <a:prstGeom prst="wedgeRoundRectCallout">
            <a:avLst>
              <a:gd name="adj1" fmla="val -23009"/>
              <a:gd name="adj2" fmla="val -110200"/>
              <a:gd name="adj3" fmla="val 16667"/>
            </a:avLst>
          </a:prstGeom>
          <a:ln/>
          <a:ex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en-US" altLang="zh-TW" dirty="0">
                <a:solidFill>
                  <a:srgbClr val="080808"/>
                </a:solidFill>
                <a:latin typeface="Arial" pitchFamily="34" charset="0"/>
              </a:rPr>
              <a:t>A list of keywords or key phrases that concisely </a:t>
            </a:r>
            <a:r>
              <a:rPr lang="en-US" altLang="zh-TW" dirty="0" smtClean="0">
                <a:solidFill>
                  <a:srgbClr val="080808"/>
                </a:solidFill>
                <a:latin typeface="Arial" pitchFamily="34" charset="0"/>
              </a:rPr>
              <a:t/>
            </a:r>
            <a:br>
              <a:rPr lang="en-US" altLang="zh-TW" dirty="0" smtClean="0">
                <a:solidFill>
                  <a:srgbClr val="080808"/>
                </a:solidFill>
                <a:latin typeface="Arial" pitchFamily="34" charset="0"/>
              </a:rPr>
            </a:br>
            <a:r>
              <a:rPr lang="en-US" altLang="zh-TW" dirty="0" smtClean="0">
                <a:solidFill>
                  <a:srgbClr val="080808"/>
                </a:solidFill>
                <a:latin typeface="Arial" pitchFamily="34" charset="0"/>
              </a:rPr>
              <a:t>describes the resource </a:t>
            </a:r>
            <a:r>
              <a:rPr lang="en-US" altLang="zh-TW" dirty="0">
                <a:solidFill>
                  <a:srgbClr val="080808"/>
                </a:solidFill>
                <a:latin typeface="Arial" pitchFamily="34" charset="0"/>
              </a:rPr>
              <a:t>or is related to the resource.</a:t>
            </a:r>
          </a:p>
        </p:txBody>
      </p:sp>
      <p:sp>
        <p:nvSpPr>
          <p:cNvPr id="3" name="投影片編號版面配置區 2"/>
          <p:cNvSpPr>
            <a:spLocks noGrp="1"/>
          </p:cNvSpPr>
          <p:nvPr>
            <p:ph type="sldNum" sz="quarter" idx="12"/>
          </p:nvPr>
        </p:nvSpPr>
        <p:spPr/>
        <p:txBody>
          <a:bodyPr/>
          <a:lstStyle/>
          <a:p>
            <a:fld id="{F5DA2196-F04B-4818-9E4F-B3C432FD7C15}" type="slidenum">
              <a:rPr lang="zh-CN" altLang="en-US" smtClean="0"/>
              <a:pPr/>
              <a:t>32</a:t>
            </a:fld>
            <a:endParaRPr lang="en-US" altLang="zh-CN"/>
          </a:p>
        </p:txBody>
      </p:sp>
    </p:spTree>
    <p:extLst>
      <p:ext uri="{BB962C8B-B14F-4D97-AF65-F5344CB8AC3E}">
        <p14:creationId xmlns:p14="http://schemas.microsoft.com/office/powerpoint/2010/main" val="316981511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2"/>
          <p:cNvSpPr txBox="1">
            <a:spLocks/>
          </p:cNvSpPr>
          <p:nvPr/>
        </p:nvSpPr>
        <p:spPr>
          <a:xfrm>
            <a:off x="467544" y="545099"/>
            <a:ext cx="3250704" cy="590465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zh-TW" sz="2400" b="1" dirty="0" smtClean="0">
                <a:solidFill>
                  <a:srgbClr val="808080"/>
                </a:solidFill>
                <a:latin typeface="Calibri" pitchFamily="34" charset="0"/>
                <a:cs typeface="Calibri" pitchFamily="34" charset="0"/>
              </a:rPr>
              <a:t>Section</a:t>
            </a:r>
          </a:p>
          <a:p>
            <a:pPr marL="0" indent="0">
              <a:buFont typeface="Arial" pitchFamily="34" charset="0"/>
              <a:buNone/>
            </a:pPr>
            <a:r>
              <a:rPr lang="en-US" altLang="zh-TW" sz="2400" b="1" dirty="0" smtClean="0">
                <a:solidFill>
                  <a:srgbClr val="080808"/>
                </a:solidFill>
                <a:latin typeface="Calibri" pitchFamily="34" charset="0"/>
                <a:cs typeface="Calibri" pitchFamily="34" charset="0"/>
              </a:rPr>
              <a:t>    </a:t>
            </a:r>
            <a:r>
              <a:rPr lang="en-US" altLang="zh-TW" sz="2400" u="sng" dirty="0" smtClean="0">
                <a:solidFill>
                  <a:schemeClr val="bg2">
                    <a:lumMod val="60000"/>
                    <a:lumOff val="40000"/>
                  </a:schemeClr>
                </a:solidFill>
                <a:latin typeface="Calibri" pitchFamily="34" charset="0"/>
                <a:cs typeface="Calibri" pitchFamily="34" charset="0"/>
              </a:rPr>
              <a:t>Basic Metadata</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Geographic Coverage</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Taxonomic Coverage</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Temporal Coverage</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Keywords</a:t>
            </a:r>
          </a:p>
          <a:p>
            <a:pPr marL="0" indent="0">
              <a:buFont typeface="Arial" pitchFamily="34" charset="0"/>
              <a:buNone/>
            </a:pPr>
            <a:r>
              <a:rPr lang="en-US" altLang="zh-TW" sz="2400" dirty="0" smtClean="0">
                <a:solidFill>
                  <a:srgbClr val="080808"/>
                </a:solidFill>
                <a:latin typeface="Calibri" pitchFamily="34" charset="0"/>
                <a:cs typeface="Calibri" pitchFamily="34" charset="0"/>
              </a:rPr>
              <a:t>    </a:t>
            </a:r>
            <a:r>
              <a:rPr lang="en-US" altLang="zh-TW" sz="2400" b="1" u="sng" dirty="0" smtClean="0">
                <a:solidFill>
                  <a:schemeClr val="tx2">
                    <a:lumMod val="50000"/>
                  </a:schemeClr>
                </a:solidFill>
                <a:latin typeface="Calibri" pitchFamily="34" charset="0"/>
                <a:cs typeface="Calibri" pitchFamily="34" charset="0"/>
              </a:rPr>
              <a:t>Associated Parties</a:t>
            </a:r>
          </a:p>
          <a:p>
            <a:pPr marL="0" indent="0">
              <a:buFont typeface="Arial" pitchFamily="34" charset="0"/>
              <a:buNone/>
            </a:pPr>
            <a:r>
              <a:rPr lang="en-US" altLang="zh-TW" sz="2400" dirty="0" smtClean="0">
                <a:solidFill>
                  <a:srgbClr val="080808"/>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Project Data</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Sampling Methods</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Citations</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Collection Data</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External links</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Additional Metadata</a:t>
            </a:r>
            <a:endParaRPr lang="zh-TW" altLang="en-US" sz="2400" u="sng" dirty="0">
              <a:solidFill>
                <a:srgbClr val="C0C0C0"/>
              </a:solidFill>
              <a:latin typeface="Calibri" pitchFamily="34" charset="0"/>
              <a:cs typeface="Calibri" pitchFamily="34" charset="0"/>
            </a:endParaRPr>
          </a:p>
        </p:txBody>
      </p:sp>
      <p:sp>
        <p:nvSpPr>
          <p:cNvPr id="8" name="文字方塊 7"/>
          <p:cNvSpPr txBox="1"/>
          <p:nvPr/>
        </p:nvSpPr>
        <p:spPr>
          <a:xfrm>
            <a:off x="3718248" y="1880250"/>
            <a:ext cx="5157573" cy="2677656"/>
          </a:xfrm>
          <a:prstGeom prst="rect">
            <a:avLst/>
          </a:prstGeom>
          <a:gradFill flip="none" rotWithShape="1">
            <a:gsLst>
              <a:gs pos="0">
                <a:srgbClr val="BEE395">
                  <a:tint val="66000"/>
                  <a:satMod val="160000"/>
                </a:srgbClr>
              </a:gs>
              <a:gs pos="50000">
                <a:srgbClr val="BEE395">
                  <a:tint val="44500"/>
                  <a:satMod val="160000"/>
                </a:srgbClr>
              </a:gs>
              <a:gs pos="100000">
                <a:srgbClr val="BEE395">
                  <a:tint val="23500"/>
                  <a:satMod val="160000"/>
                </a:srgbClr>
              </a:gs>
            </a:gsLst>
            <a:lin ang="18900000" scaled="1"/>
            <a:tileRect/>
          </a:gradFill>
        </p:spPr>
        <p:txBody>
          <a:bodyPr wrap="square" rtlCol="0">
            <a:spAutoFit/>
          </a:bodyPr>
          <a:lstStyle>
            <a:defPPr>
              <a:defRPr lang="en-US"/>
            </a:defPPr>
            <a:lvl1pPr marL="342900" indent="-342900" algn="l">
              <a:spcBef>
                <a:spcPts val="600"/>
              </a:spcBef>
              <a:spcAft>
                <a:spcPts val="600"/>
              </a:spcAft>
              <a:buFont typeface="Arial" pitchFamily="34" charset="0"/>
              <a:buChar char="•"/>
              <a:defRPr sz="2800">
                <a:solidFill>
                  <a:srgbClr val="080808"/>
                </a:solidFill>
                <a:latin typeface="Calibri" pitchFamily="34" charset="0"/>
                <a:cs typeface="Calibri" pitchFamily="34" charset="0"/>
              </a:defRPr>
            </a:lvl1pPr>
          </a:lstStyle>
          <a:p>
            <a:r>
              <a:rPr lang="en-US" altLang="zh-TW" dirty="0"/>
              <a:t>Information about one or more people or </a:t>
            </a:r>
            <a:r>
              <a:rPr lang="en-US" altLang="zh-TW" dirty="0" err="1"/>
              <a:t>organisations</a:t>
            </a:r>
            <a:r>
              <a:rPr lang="en-US" altLang="zh-TW" dirty="0"/>
              <a:t> associated with the resource in addition to those already covered on the Basic Metadata page</a:t>
            </a:r>
            <a:endParaRPr lang="zh-TW" altLang="en-US" dirty="0"/>
          </a:p>
        </p:txBody>
      </p:sp>
      <p:sp>
        <p:nvSpPr>
          <p:cNvPr id="2" name="投影片編號版面配置區 1"/>
          <p:cNvSpPr>
            <a:spLocks noGrp="1"/>
          </p:cNvSpPr>
          <p:nvPr>
            <p:ph type="sldNum" sz="quarter" idx="12"/>
          </p:nvPr>
        </p:nvSpPr>
        <p:spPr/>
        <p:txBody>
          <a:bodyPr/>
          <a:lstStyle/>
          <a:p>
            <a:fld id="{F5DA2196-F04B-4818-9E4F-B3C432FD7C15}" type="slidenum">
              <a:rPr lang="zh-CN" altLang="en-US" smtClean="0"/>
              <a:pPr/>
              <a:t>33</a:t>
            </a:fld>
            <a:endParaRPr lang="en-US" altLang="zh-CN"/>
          </a:p>
        </p:txBody>
      </p:sp>
    </p:spTree>
    <p:extLst>
      <p:ext uri="{BB962C8B-B14F-4D97-AF65-F5344CB8AC3E}">
        <p14:creationId xmlns:p14="http://schemas.microsoft.com/office/powerpoint/2010/main" val="25604243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000" dirty="0" smtClean="0"/>
              <a:t>Associated Parties</a:t>
            </a:r>
            <a:endParaRPr lang="zh-TW" altLang="en-US" sz="4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052736"/>
            <a:ext cx="7581900" cy="525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群組 4"/>
          <p:cNvGrpSpPr/>
          <p:nvPr/>
        </p:nvGrpSpPr>
        <p:grpSpPr>
          <a:xfrm>
            <a:off x="395536" y="4005064"/>
            <a:ext cx="7509892" cy="2852936"/>
            <a:chOff x="395536" y="4005064"/>
            <a:chExt cx="7509892" cy="2852936"/>
          </a:xfrm>
        </p:grpSpPr>
        <p:sp>
          <p:nvSpPr>
            <p:cNvPr id="3" name="圓角矩形 2"/>
            <p:cNvSpPr/>
            <p:nvPr/>
          </p:nvSpPr>
          <p:spPr bwMode="auto">
            <a:xfrm>
              <a:off x="395536" y="4005064"/>
              <a:ext cx="2664296" cy="2852936"/>
            </a:xfrm>
            <a:prstGeom prst="roundRect">
              <a:avLst>
                <a:gd name="adj" fmla="val 10375"/>
              </a:avLst>
            </a:prstGeom>
            <a:noFill/>
            <a:ln w="38100">
              <a:solidFill>
                <a:schemeClr val="tx2">
                  <a:lumMod val="75000"/>
                </a:schemeClr>
              </a:solidFill>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4" name="文字方塊 3"/>
            <p:cNvSpPr txBox="1"/>
            <p:nvPr/>
          </p:nvSpPr>
          <p:spPr>
            <a:xfrm>
              <a:off x="3203848" y="4509120"/>
              <a:ext cx="4701580" cy="1292662"/>
            </a:xfrm>
            <a:prstGeom prst="rect">
              <a:avLst/>
            </a:prstGeom>
            <a:solidFill>
              <a:schemeClr val="tx1">
                <a:lumMod val="20000"/>
                <a:lumOff val="80000"/>
              </a:schemeClr>
            </a:solidFill>
          </p:spPr>
          <p:txBody>
            <a:bodyPr wrap="square" rtlCol="0">
              <a:spAutoFit/>
            </a:bodyPr>
            <a:lstStyle/>
            <a:p>
              <a:r>
                <a:rPr lang="en-US" sz="2600" dirty="0">
                  <a:solidFill>
                    <a:schemeClr val="tx2"/>
                  </a:solidFill>
                </a:rPr>
                <a:t>a list of possible roles that the associated party might have in relation to the resource. </a:t>
              </a:r>
            </a:p>
          </p:txBody>
        </p:sp>
      </p:grpSp>
      <p:sp>
        <p:nvSpPr>
          <p:cNvPr id="6" name="投影片編號版面配置區 5"/>
          <p:cNvSpPr>
            <a:spLocks noGrp="1"/>
          </p:cNvSpPr>
          <p:nvPr>
            <p:ph type="sldNum" sz="quarter" idx="12"/>
          </p:nvPr>
        </p:nvSpPr>
        <p:spPr/>
        <p:txBody>
          <a:bodyPr/>
          <a:lstStyle/>
          <a:p>
            <a:fld id="{F5DA2196-F04B-4818-9E4F-B3C432FD7C15}" type="slidenum">
              <a:rPr lang="zh-CN" altLang="en-US" smtClean="0"/>
              <a:pPr/>
              <a:t>34</a:t>
            </a:fld>
            <a:endParaRPr lang="en-US" altLang="zh-CN"/>
          </a:p>
        </p:txBody>
      </p:sp>
    </p:spTree>
    <p:extLst>
      <p:ext uri="{BB962C8B-B14F-4D97-AF65-F5344CB8AC3E}">
        <p14:creationId xmlns:p14="http://schemas.microsoft.com/office/powerpoint/2010/main" val="1481184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2"/>
          <p:cNvSpPr txBox="1">
            <a:spLocks/>
          </p:cNvSpPr>
          <p:nvPr/>
        </p:nvSpPr>
        <p:spPr>
          <a:xfrm>
            <a:off x="251520" y="980728"/>
            <a:ext cx="3250704" cy="547260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zh-TW" sz="2400" dirty="0" smtClean="0">
                <a:solidFill>
                  <a:schemeClr val="bg2">
                    <a:lumMod val="60000"/>
                    <a:lumOff val="40000"/>
                  </a:schemeClr>
                </a:solidFill>
                <a:latin typeface="Calibri" pitchFamily="34" charset="0"/>
                <a:cs typeface="Calibri" pitchFamily="34" charset="0"/>
              </a:rPr>
              <a:t>    </a:t>
            </a:r>
            <a:r>
              <a:rPr lang="en-US" altLang="zh-TW" sz="2400" u="sng" dirty="0" smtClean="0">
                <a:solidFill>
                  <a:schemeClr val="bg2">
                    <a:lumMod val="60000"/>
                    <a:lumOff val="40000"/>
                  </a:schemeClr>
                </a:solidFill>
                <a:latin typeface="Calibri" pitchFamily="34" charset="0"/>
                <a:cs typeface="Calibri" pitchFamily="34" charset="0"/>
              </a:rPr>
              <a:t>Basic Metadata</a:t>
            </a:r>
          </a:p>
          <a:p>
            <a:pPr marL="0" indent="0">
              <a:buFont typeface="Arial" pitchFamily="34" charset="0"/>
              <a:buNone/>
            </a:pPr>
            <a:r>
              <a:rPr lang="en-US" altLang="zh-TW" sz="2400" dirty="0" smtClean="0">
                <a:solidFill>
                  <a:srgbClr val="080808"/>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Geographic Coverage</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Taxonomic Coverage</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Temporal Coverage</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Keywords</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Associated Parties</a:t>
            </a:r>
          </a:p>
          <a:p>
            <a:pPr marL="0" indent="0">
              <a:buFont typeface="Arial" pitchFamily="34" charset="0"/>
              <a:buNone/>
            </a:pPr>
            <a:r>
              <a:rPr lang="en-US" altLang="zh-TW" sz="2400" dirty="0" smtClean="0">
                <a:solidFill>
                  <a:srgbClr val="080808"/>
                </a:solidFill>
                <a:latin typeface="Calibri" pitchFamily="34" charset="0"/>
                <a:cs typeface="Calibri" pitchFamily="34" charset="0"/>
              </a:rPr>
              <a:t>    </a:t>
            </a:r>
            <a:r>
              <a:rPr lang="en-US" altLang="zh-TW" sz="2400" b="1" u="sng" dirty="0" smtClean="0">
                <a:solidFill>
                  <a:srgbClr val="080808"/>
                </a:solidFill>
                <a:latin typeface="Calibri" pitchFamily="34" charset="0"/>
                <a:cs typeface="Calibri" pitchFamily="34" charset="0"/>
              </a:rPr>
              <a:t>Project Data</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Sampling Methods</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Citations</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Collection Data</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External links</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Additional Metadata</a:t>
            </a:r>
            <a:endParaRPr lang="zh-TW" altLang="en-US" sz="2400" u="sng" dirty="0">
              <a:solidFill>
                <a:srgbClr val="C0C0C0"/>
              </a:solidFill>
              <a:latin typeface="Calibri" pitchFamily="34" charset="0"/>
              <a:cs typeface="Calibri" pitchFamily="34" charset="0"/>
            </a:endParaRPr>
          </a:p>
        </p:txBody>
      </p:sp>
      <p:sp>
        <p:nvSpPr>
          <p:cNvPr id="8" name="文字方塊 7"/>
          <p:cNvSpPr txBox="1"/>
          <p:nvPr/>
        </p:nvSpPr>
        <p:spPr>
          <a:xfrm>
            <a:off x="3779912" y="1556792"/>
            <a:ext cx="4968552" cy="2831544"/>
          </a:xfrm>
          <a:prstGeom prst="rect">
            <a:avLst/>
          </a:prstGeom>
          <a:gradFill flip="none" rotWithShape="1">
            <a:gsLst>
              <a:gs pos="0">
                <a:srgbClr val="BEE395">
                  <a:tint val="66000"/>
                  <a:satMod val="160000"/>
                </a:srgbClr>
              </a:gs>
              <a:gs pos="50000">
                <a:srgbClr val="BEE395">
                  <a:tint val="44500"/>
                  <a:satMod val="160000"/>
                </a:srgbClr>
              </a:gs>
              <a:gs pos="100000">
                <a:srgbClr val="BEE395">
                  <a:tint val="23500"/>
                  <a:satMod val="160000"/>
                </a:srgbClr>
              </a:gs>
            </a:gsLst>
            <a:lin ang="18900000" scaled="1"/>
            <a:tileRect/>
          </a:gradFill>
        </p:spPr>
        <p:txBody>
          <a:bodyPr wrap="square" rtlCol="0">
            <a:spAutoFit/>
          </a:bodyPr>
          <a:lstStyle/>
          <a:p>
            <a:pPr marL="342900" indent="-342900" algn="l">
              <a:spcBef>
                <a:spcPts val="600"/>
              </a:spcBef>
              <a:spcAft>
                <a:spcPts val="600"/>
              </a:spcAft>
              <a:buFont typeface="Arial" pitchFamily="34" charset="0"/>
              <a:buChar char="•"/>
            </a:pPr>
            <a:r>
              <a:rPr lang="en-US" altLang="zh-TW" sz="2800" dirty="0" smtClean="0">
                <a:solidFill>
                  <a:srgbClr val="080808"/>
                </a:solidFill>
                <a:latin typeface="Calibri" pitchFamily="34" charset="0"/>
                <a:cs typeface="Calibri" pitchFamily="34" charset="0"/>
              </a:rPr>
              <a:t>Information </a:t>
            </a:r>
            <a:r>
              <a:rPr lang="en-US" altLang="zh-TW" sz="2800" dirty="0">
                <a:solidFill>
                  <a:srgbClr val="080808"/>
                </a:solidFill>
                <a:latin typeface="Calibri" pitchFamily="34" charset="0"/>
                <a:cs typeface="Calibri" pitchFamily="34" charset="0"/>
              </a:rPr>
              <a:t>about a project under which the data in the resource were produced. </a:t>
            </a:r>
            <a:endParaRPr lang="en-US" altLang="zh-TW" sz="2800" dirty="0" smtClean="0">
              <a:solidFill>
                <a:srgbClr val="080808"/>
              </a:solidFill>
              <a:latin typeface="Calibri" pitchFamily="34" charset="0"/>
              <a:cs typeface="Calibri" pitchFamily="34" charset="0"/>
            </a:endParaRPr>
          </a:p>
          <a:p>
            <a:pPr marL="342900" indent="-342900" algn="l">
              <a:spcBef>
                <a:spcPts val="600"/>
              </a:spcBef>
              <a:spcAft>
                <a:spcPts val="600"/>
              </a:spcAft>
              <a:buFont typeface="Arial" pitchFamily="34" charset="0"/>
              <a:buChar char="•"/>
            </a:pPr>
            <a:r>
              <a:rPr lang="en-US" altLang="zh-TW" sz="2800" dirty="0" smtClean="0">
                <a:solidFill>
                  <a:srgbClr val="080808"/>
                </a:solidFill>
                <a:latin typeface="Calibri" pitchFamily="34" charset="0"/>
                <a:cs typeface="Calibri" pitchFamily="34" charset="0"/>
              </a:rPr>
              <a:t>Appropriate </a:t>
            </a:r>
            <a:r>
              <a:rPr lang="en-US" altLang="zh-TW" sz="2800" dirty="0">
                <a:solidFill>
                  <a:srgbClr val="080808"/>
                </a:solidFill>
                <a:latin typeface="Calibri" pitchFamily="34" charset="0"/>
                <a:cs typeface="Calibri" pitchFamily="34" charset="0"/>
              </a:rPr>
              <a:t>only if the data were produced under a single project. </a:t>
            </a:r>
            <a:endParaRPr lang="zh-TW" altLang="en-US" sz="2800" dirty="0">
              <a:solidFill>
                <a:srgbClr val="080808"/>
              </a:solidFill>
              <a:latin typeface="Calibri" pitchFamily="34" charset="0"/>
              <a:cs typeface="Calibri" pitchFamily="34" charset="0"/>
            </a:endParaRPr>
          </a:p>
        </p:txBody>
      </p:sp>
      <p:sp>
        <p:nvSpPr>
          <p:cNvPr id="2" name="投影片編號版面配置區 1"/>
          <p:cNvSpPr>
            <a:spLocks noGrp="1"/>
          </p:cNvSpPr>
          <p:nvPr>
            <p:ph type="sldNum" sz="quarter" idx="12"/>
          </p:nvPr>
        </p:nvSpPr>
        <p:spPr/>
        <p:txBody>
          <a:bodyPr/>
          <a:lstStyle/>
          <a:p>
            <a:fld id="{F5DA2196-F04B-4818-9E4F-B3C432FD7C15}" type="slidenum">
              <a:rPr lang="zh-CN" altLang="en-US" smtClean="0"/>
              <a:pPr/>
              <a:t>35</a:t>
            </a:fld>
            <a:endParaRPr lang="en-US" altLang="zh-CN"/>
          </a:p>
        </p:txBody>
      </p:sp>
    </p:spTree>
    <p:extLst>
      <p:ext uri="{BB962C8B-B14F-4D97-AF65-F5344CB8AC3E}">
        <p14:creationId xmlns:p14="http://schemas.microsoft.com/office/powerpoint/2010/main" val="6017639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241"/>
          <a:stretch/>
        </p:blipFill>
        <p:spPr bwMode="auto">
          <a:xfrm>
            <a:off x="1115616" y="1097496"/>
            <a:ext cx="6552728" cy="558569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標題 1"/>
          <p:cNvSpPr>
            <a:spLocks noGrp="1"/>
          </p:cNvSpPr>
          <p:nvPr>
            <p:ph type="title"/>
          </p:nvPr>
        </p:nvSpPr>
        <p:spPr>
          <a:xfrm>
            <a:off x="541412" y="188640"/>
            <a:ext cx="6477000" cy="616546"/>
          </a:xfrm>
        </p:spPr>
        <p:txBody>
          <a:bodyPr/>
          <a:lstStyle/>
          <a:p>
            <a:r>
              <a:rPr lang="en-US" altLang="zh-TW" sz="4000" dirty="0" smtClean="0"/>
              <a:t>Project Data</a:t>
            </a:r>
            <a:endParaRPr lang="zh-TW" altLang="en-US" sz="4000" dirty="0"/>
          </a:p>
        </p:txBody>
      </p:sp>
      <p:sp>
        <p:nvSpPr>
          <p:cNvPr id="4" name="圓角矩形圖說文字 3"/>
          <p:cNvSpPr/>
          <p:nvPr/>
        </p:nvSpPr>
        <p:spPr bwMode="auto">
          <a:xfrm>
            <a:off x="3833918" y="3059347"/>
            <a:ext cx="2952328" cy="864096"/>
          </a:xfrm>
          <a:prstGeom prst="wedgeRoundRectCallout">
            <a:avLst>
              <a:gd name="adj1" fmla="val -78120"/>
              <a:gd name="adj2" fmla="val -45893"/>
              <a:gd name="adj3" fmla="val 16667"/>
            </a:avLst>
          </a:prstGeom>
          <a:solidFill>
            <a:srgbClr val="92D050"/>
          </a:solidFill>
          <a:ln>
            <a:noFill/>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6" name="文字方塊 5"/>
          <p:cNvSpPr txBox="1"/>
          <p:nvPr/>
        </p:nvSpPr>
        <p:spPr>
          <a:xfrm>
            <a:off x="3851920" y="3059347"/>
            <a:ext cx="2934326" cy="830997"/>
          </a:xfrm>
          <a:prstGeom prst="rect">
            <a:avLst/>
          </a:prstGeom>
          <a:noFill/>
        </p:spPr>
        <p:txBody>
          <a:bodyPr wrap="square" rtlCol="0">
            <a:spAutoFit/>
          </a:bodyPr>
          <a:lstStyle/>
          <a:p>
            <a:pPr algn="l"/>
            <a:r>
              <a:rPr lang="en-US" altLang="zh-TW" sz="2400" dirty="0" smtClean="0">
                <a:solidFill>
                  <a:srgbClr val="080808"/>
                </a:solidFill>
                <a:latin typeface="Calibri" pitchFamily="34" charset="0"/>
                <a:cs typeface="Calibri" pitchFamily="34" charset="0"/>
              </a:rPr>
              <a:t>Funding information and sources</a:t>
            </a:r>
            <a:endParaRPr lang="zh-TW" altLang="en-US" sz="2400" dirty="0">
              <a:solidFill>
                <a:srgbClr val="080808"/>
              </a:solidFill>
              <a:latin typeface="Calibri" pitchFamily="34" charset="0"/>
              <a:cs typeface="Calibri" pitchFamily="34" charset="0"/>
            </a:endParaRPr>
          </a:p>
        </p:txBody>
      </p:sp>
      <p:sp>
        <p:nvSpPr>
          <p:cNvPr id="3" name="投影片編號版面配置區 2"/>
          <p:cNvSpPr>
            <a:spLocks noGrp="1"/>
          </p:cNvSpPr>
          <p:nvPr>
            <p:ph type="sldNum" sz="quarter" idx="12"/>
          </p:nvPr>
        </p:nvSpPr>
        <p:spPr/>
        <p:txBody>
          <a:bodyPr/>
          <a:lstStyle/>
          <a:p>
            <a:fld id="{F5DA2196-F04B-4818-9E4F-B3C432FD7C15}" type="slidenum">
              <a:rPr lang="zh-CN" altLang="en-US" smtClean="0"/>
              <a:pPr/>
              <a:t>36</a:t>
            </a:fld>
            <a:endParaRPr lang="en-US" altLang="zh-CN"/>
          </a:p>
        </p:txBody>
      </p:sp>
    </p:spTree>
    <p:extLst>
      <p:ext uri="{BB962C8B-B14F-4D97-AF65-F5344CB8AC3E}">
        <p14:creationId xmlns:p14="http://schemas.microsoft.com/office/powerpoint/2010/main" val="4230062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6111" b="21944"/>
          <a:stretch/>
        </p:blipFill>
        <p:spPr bwMode="auto">
          <a:xfrm>
            <a:off x="400090" y="334625"/>
            <a:ext cx="8244408" cy="16992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文字方塊 4"/>
          <p:cNvSpPr txBox="1"/>
          <p:nvPr/>
        </p:nvSpPr>
        <p:spPr>
          <a:xfrm>
            <a:off x="348611" y="103792"/>
            <a:ext cx="3402380" cy="461665"/>
          </a:xfrm>
          <a:prstGeom prst="rect">
            <a:avLst/>
          </a:prstGeom>
          <a:solidFill>
            <a:srgbClr val="DDDDDD"/>
          </a:solidFill>
          <a:effectLst>
            <a:outerShdw blurRad="50800" dist="38100" dir="2700000" algn="tl" rotWithShape="0">
              <a:prstClr val="black">
                <a:alpha val="40000"/>
              </a:prstClr>
            </a:outerShdw>
          </a:effectLst>
        </p:spPr>
        <p:txBody>
          <a:bodyPr wrap="square" rtlCol="0">
            <a:spAutoFit/>
          </a:bodyPr>
          <a:lstStyle/>
          <a:p>
            <a:pPr algn="l"/>
            <a:r>
              <a:rPr lang="en-US" altLang="zh-TW" sz="2400" dirty="0" smtClean="0">
                <a:solidFill>
                  <a:srgbClr val="080808"/>
                </a:solidFill>
              </a:rPr>
              <a:t>Study Area Description</a:t>
            </a:r>
            <a:endParaRPr lang="zh-TW" altLang="en-US" sz="2400" dirty="0">
              <a:solidFill>
                <a:srgbClr val="080808"/>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79074"/>
          <a:stretch/>
        </p:blipFill>
        <p:spPr bwMode="auto">
          <a:xfrm>
            <a:off x="323528" y="3501007"/>
            <a:ext cx="8235916" cy="161868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字方塊 6"/>
          <p:cNvSpPr txBox="1"/>
          <p:nvPr/>
        </p:nvSpPr>
        <p:spPr>
          <a:xfrm>
            <a:off x="323528" y="3270175"/>
            <a:ext cx="3285367" cy="461665"/>
          </a:xfrm>
          <a:prstGeom prst="rect">
            <a:avLst/>
          </a:prstGeom>
          <a:solidFill>
            <a:srgbClr val="DDDDDD"/>
          </a:solidFill>
          <a:effectLst>
            <a:outerShdw blurRad="50800" dist="38100" dir="2700000" algn="tl" rotWithShape="0">
              <a:prstClr val="black">
                <a:alpha val="40000"/>
              </a:prstClr>
            </a:outerShdw>
          </a:effectLst>
        </p:spPr>
        <p:txBody>
          <a:bodyPr wrap="square" rtlCol="0">
            <a:spAutoFit/>
          </a:bodyPr>
          <a:lstStyle/>
          <a:p>
            <a:pPr algn="l"/>
            <a:r>
              <a:rPr lang="en-US" altLang="zh-TW" sz="2400" dirty="0" smtClean="0">
                <a:solidFill>
                  <a:srgbClr val="080808"/>
                </a:solidFill>
              </a:rPr>
              <a:t>Design Description</a:t>
            </a:r>
            <a:endParaRPr lang="zh-TW" altLang="en-US" sz="2400" dirty="0">
              <a:solidFill>
                <a:srgbClr val="080808"/>
              </a:solidFill>
            </a:endParaRPr>
          </a:p>
        </p:txBody>
      </p:sp>
      <p:sp>
        <p:nvSpPr>
          <p:cNvPr id="8" name="矩形 7"/>
          <p:cNvSpPr/>
          <p:nvPr/>
        </p:nvSpPr>
        <p:spPr>
          <a:xfrm>
            <a:off x="271926" y="5119690"/>
            <a:ext cx="8235916" cy="1323439"/>
          </a:xfrm>
          <a:prstGeom prst="rect">
            <a:avLst/>
          </a:prstGeom>
        </p:spPr>
        <p:txBody>
          <a:bodyPr wrap="square" numCol="1">
            <a:spAutoFit/>
          </a:bodyPr>
          <a:lstStyle/>
          <a:p>
            <a:pPr marL="285750" indent="-285750" algn="l">
              <a:buFont typeface="Arial" pitchFamily="34" charset="0"/>
              <a:buChar char="•"/>
            </a:pPr>
            <a:r>
              <a:rPr lang="en-US" altLang="zh-TW" sz="2000" dirty="0">
                <a:solidFill>
                  <a:srgbClr val="080808"/>
                </a:solidFill>
                <a:latin typeface="+mn-lt"/>
                <a:cs typeface="Calibri" pitchFamily="34" charset="0"/>
              </a:rPr>
              <a:t>General textual descriptions of research </a:t>
            </a:r>
            <a:r>
              <a:rPr lang="en-US" altLang="zh-TW" sz="2000" dirty="0" smtClean="0">
                <a:solidFill>
                  <a:srgbClr val="080808"/>
                </a:solidFill>
                <a:latin typeface="+mn-lt"/>
                <a:cs typeface="Calibri" pitchFamily="34" charset="0"/>
              </a:rPr>
              <a:t>design, such as</a:t>
            </a:r>
          </a:p>
          <a:p>
            <a:pPr marL="800100" lvl="1" indent="-342900" algn="l">
              <a:buFont typeface="Calibri" pitchFamily="34" charset="0"/>
              <a:buChar char="‒"/>
            </a:pPr>
            <a:r>
              <a:rPr lang="en-US" altLang="zh-TW" sz="2000" dirty="0" smtClean="0">
                <a:solidFill>
                  <a:srgbClr val="080808"/>
                </a:solidFill>
                <a:latin typeface="+mn-lt"/>
                <a:cs typeface="Calibri" pitchFamily="34" charset="0"/>
              </a:rPr>
              <a:t>Goals, motivations…</a:t>
            </a:r>
          </a:p>
          <a:p>
            <a:pPr marL="800100" lvl="1" indent="-342900" algn="l">
              <a:buFont typeface="Calibri" pitchFamily="34" charset="0"/>
              <a:buChar char="‒"/>
            </a:pPr>
            <a:r>
              <a:rPr lang="en-US" altLang="zh-TW" sz="2000" dirty="0" smtClean="0">
                <a:solidFill>
                  <a:srgbClr val="080808"/>
                </a:solidFill>
                <a:latin typeface="+mn-lt"/>
                <a:cs typeface="Calibri" pitchFamily="34" charset="0"/>
              </a:rPr>
              <a:t>Theory, hypotheses…</a:t>
            </a:r>
          </a:p>
          <a:p>
            <a:pPr marL="800100" lvl="1" indent="-342900" algn="l">
              <a:buFont typeface="Calibri" pitchFamily="34" charset="0"/>
              <a:buChar char="‒"/>
            </a:pPr>
            <a:r>
              <a:rPr lang="en-US" altLang="zh-TW" sz="2000" dirty="0" smtClean="0">
                <a:solidFill>
                  <a:srgbClr val="080808"/>
                </a:solidFill>
                <a:latin typeface="+mn-lt"/>
                <a:cs typeface="Calibri" pitchFamily="34" charset="0"/>
              </a:rPr>
              <a:t>Strategy, statistical design, and actual work</a:t>
            </a:r>
          </a:p>
        </p:txBody>
      </p:sp>
      <p:sp>
        <p:nvSpPr>
          <p:cNvPr id="3" name="內容版面配置區 2"/>
          <p:cNvSpPr>
            <a:spLocks noGrp="1"/>
          </p:cNvSpPr>
          <p:nvPr>
            <p:ph idx="1"/>
          </p:nvPr>
        </p:nvSpPr>
        <p:spPr>
          <a:xfrm>
            <a:off x="260910" y="2132856"/>
            <a:ext cx="8229600" cy="1244588"/>
          </a:xfrm>
        </p:spPr>
        <p:txBody>
          <a:bodyPr>
            <a:normAutofit/>
          </a:bodyPr>
          <a:lstStyle/>
          <a:p>
            <a:r>
              <a:rPr lang="en-US" altLang="zh-TW" sz="2000" dirty="0">
                <a:latin typeface="+mn-lt"/>
              </a:rPr>
              <a:t>The physical area associated with the </a:t>
            </a:r>
            <a:r>
              <a:rPr lang="en-US" altLang="zh-TW" sz="2000" dirty="0" smtClean="0">
                <a:latin typeface="+mn-lt"/>
              </a:rPr>
              <a:t>project</a:t>
            </a:r>
            <a:endParaRPr lang="en-US" altLang="zh-TW" sz="2000" dirty="0">
              <a:latin typeface="+mn-lt"/>
            </a:endParaRPr>
          </a:p>
          <a:p>
            <a:r>
              <a:rPr lang="en-US" altLang="zh-TW" sz="2000" dirty="0">
                <a:latin typeface="+mn-lt"/>
              </a:rPr>
              <a:t>Can include</a:t>
            </a:r>
            <a:r>
              <a:rPr lang="zh-TW" altLang="en-US" sz="2000" dirty="0">
                <a:latin typeface="+mn-lt"/>
              </a:rPr>
              <a:t> </a:t>
            </a:r>
            <a:r>
              <a:rPr lang="en-US" altLang="zh-TW" sz="2000" dirty="0">
                <a:latin typeface="+mn-lt"/>
              </a:rPr>
              <a:t>the geographic, temporal, and taxonomic coverage of the research </a:t>
            </a:r>
            <a:r>
              <a:rPr lang="en-US" altLang="zh-TW" sz="2000" dirty="0" smtClean="0">
                <a:latin typeface="+mn-lt"/>
              </a:rPr>
              <a:t>location</a:t>
            </a:r>
            <a:endParaRPr lang="en-US" altLang="zh-TW" sz="2000" dirty="0">
              <a:latin typeface="+mn-lt"/>
            </a:endParaRPr>
          </a:p>
        </p:txBody>
      </p:sp>
      <p:sp>
        <p:nvSpPr>
          <p:cNvPr id="2" name="投影片編號版面配置區 1"/>
          <p:cNvSpPr>
            <a:spLocks noGrp="1"/>
          </p:cNvSpPr>
          <p:nvPr>
            <p:ph type="sldNum" sz="quarter" idx="12"/>
          </p:nvPr>
        </p:nvSpPr>
        <p:spPr/>
        <p:txBody>
          <a:bodyPr/>
          <a:lstStyle/>
          <a:p>
            <a:fld id="{F5DA2196-F04B-4818-9E4F-B3C432FD7C15}" type="slidenum">
              <a:rPr lang="zh-CN" altLang="en-US" smtClean="0"/>
              <a:pPr/>
              <a:t>37</a:t>
            </a:fld>
            <a:endParaRPr lang="en-US" altLang="zh-CN"/>
          </a:p>
        </p:txBody>
      </p:sp>
    </p:spTree>
    <p:extLst>
      <p:ext uri="{BB962C8B-B14F-4D97-AF65-F5344CB8AC3E}">
        <p14:creationId xmlns:p14="http://schemas.microsoft.com/office/powerpoint/2010/main" val="291287835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2"/>
          <p:cNvSpPr txBox="1">
            <a:spLocks/>
          </p:cNvSpPr>
          <p:nvPr/>
        </p:nvSpPr>
        <p:spPr>
          <a:xfrm>
            <a:off x="301950" y="1052736"/>
            <a:ext cx="3250704" cy="590465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zh-TW" altLang="en-US" sz="2400" dirty="0" smtClean="0">
                <a:solidFill>
                  <a:srgbClr val="080808"/>
                </a:solidFill>
                <a:latin typeface="Calibri" pitchFamily="34" charset="0"/>
                <a:cs typeface="Calibri" pitchFamily="34" charset="0"/>
              </a:rPr>
              <a:t>    </a:t>
            </a:r>
            <a:r>
              <a:rPr lang="en-US" altLang="zh-TW" sz="2400" u="sng" dirty="0" smtClean="0">
                <a:solidFill>
                  <a:schemeClr val="bg2">
                    <a:lumMod val="60000"/>
                    <a:lumOff val="40000"/>
                  </a:schemeClr>
                </a:solidFill>
                <a:latin typeface="Calibri" pitchFamily="34" charset="0"/>
                <a:cs typeface="Calibri" pitchFamily="34" charset="0"/>
              </a:rPr>
              <a:t>Basic Metadata</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Geographic Coverage</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Taxonomic Coverage</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Temporal Coverage</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Keywords</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Associated Parties</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Project Data</a:t>
            </a:r>
          </a:p>
          <a:p>
            <a:pPr marL="0" indent="0">
              <a:buFont typeface="Arial" pitchFamily="34" charset="0"/>
              <a:buNone/>
            </a:pPr>
            <a:r>
              <a:rPr lang="en-US" altLang="zh-TW" sz="2400" dirty="0" smtClean="0">
                <a:solidFill>
                  <a:srgbClr val="080808"/>
                </a:solidFill>
                <a:latin typeface="Calibri" pitchFamily="34" charset="0"/>
                <a:cs typeface="Calibri" pitchFamily="34" charset="0"/>
              </a:rPr>
              <a:t>    </a:t>
            </a:r>
            <a:r>
              <a:rPr lang="en-US" altLang="zh-TW" sz="2400" b="1" u="sng" dirty="0" smtClean="0">
                <a:solidFill>
                  <a:schemeClr val="tx2">
                    <a:lumMod val="50000"/>
                  </a:schemeClr>
                </a:solidFill>
                <a:latin typeface="Calibri" pitchFamily="34" charset="0"/>
                <a:cs typeface="Calibri" pitchFamily="34" charset="0"/>
              </a:rPr>
              <a:t>Sampling Methods</a:t>
            </a:r>
          </a:p>
          <a:p>
            <a:pPr marL="0" indent="0">
              <a:buFont typeface="Arial" pitchFamily="34" charset="0"/>
              <a:buNone/>
            </a:pPr>
            <a:r>
              <a:rPr lang="en-US" altLang="zh-TW" sz="2400" dirty="0" smtClean="0">
                <a:solidFill>
                  <a:srgbClr val="080808"/>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Citations</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Collection Data</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External links</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Additional Metadata</a:t>
            </a:r>
            <a:endParaRPr lang="zh-TW" altLang="en-US" sz="2400" u="sng" dirty="0">
              <a:solidFill>
                <a:srgbClr val="C0C0C0"/>
              </a:solidFill>
              <a:latin typeface="Calibri" pitchFamily="34" charset="0"/>
              <a:cs typeface="Calibri" pitchFamily="34" charset="0"/>
            </a:endParaRPr>
          </a:p>
        </p:txBody>
      </p:sp>
      <p:sp>
        <p:nvSpPr>
          <p:cNvPr id="8" name="文字方塊 7"/>
          <p:cNvSpPr txBox="1"/>
          <p:nvPr/>
        </p:nvSpPr>
        <p:spPr>
          <a:xfrm>
            <a:off x="3779912" y="1988840"/>
            <a:ext cx="5210206" cy="2831544"/>
          </a:xfrm>
          <a:prstGeom prst="rect">
            <a:avLst/>
          </a:prstGeom>
          <a:gradFill flip="none" rotWithShape="1">
            <a:gsLst>
              <a:gs pos="0">
                <a:srgbClr val="BEE395">
                  <a:tint val="66000"/>
                  <a:satMod val="160000"/>
                </a:srgbClr>
              </a:gs>
              <a:gs pos="50000">
                <a:srgbClr val="BEE395">
                  <a:tint val="44500"/>
                  <a:satMod val="160000"/>
                </a:srgbClr>
              </a:gs>
              <a:gs pos="100000">
                <a:srgbClr val="BEE395">
                  <a:tint val="23500"/>
                  <a:satMod val="160000"/>
                </a:srgbClr>
              </a:gs>
            </a:gsLst>
            <a:lin ang="16200000" scaled="1"/>
            <a:tileRect/>
          </a:gradFill>
        </p:spPr>
        <p:txBody>
          <a:bodyPr wrap="square" rtlCol="0">
            <a:spAutoFit/>
          </a:bodyPr>
          <a:lstStyle/>
          <a:p>
            <a:pPr marL="342900" indent="-342900" algn="l">
              <a:spcBef>
                <a:spcPts val="600"/>
              </a:spcBef>
              <a:spcAft>
                <a:spcPts val="600"/>
              </a:spcAft>
              <a:buFont typeface="Arial" pitchFamily="34" charset="0"/>
              <a:buChar char="•"/>
            </a:pPr>
            <a:r>
              <a:rPr lang="en-US" altLang="zh-TW" sz="2800" dirty="0" smtClean="0">
                <a:solidFill>
                  <a:srgbClr val="080808"/>
                </a:solidFill>
                <a:latin typeface="+mn-lt"/>
                <a:cs typeface="Calibri" pitchFamily="34" charset="0"/>
              </a:rPr>
              <a:t>Information </a:t>
            </a:r>
            <a:r>
              <a:rPr lang="en-US" altLang="zh-TW" sz="2800" dirty="0">
                <a:solidFill>
                  <a:srgbClr val="080808"/>
                </a:solidFill>
                <a:latin typeface="+mn-lt"/>
                <a:cs typeface="Calibri" pitchFamily="34" charset="0"/>
              </a:rPr>
              <a:t>about </a:t>
            </a:r>
            <a:endParaRPr lang="en-US" altLang="zh-TW" sz="2800" dirty="0" smtClean="0">
              <a:solidFill>
                <a:srgbClr val="080808"/>
              </a:solidFill>
              <a:latin typeface="+mn-lt"/>
              <a:cs typeface="Calibri" pitchFamily="34" charset="0"/>
            </a:endParaRPr>
          </a:p>
          <a:p>
            <a:pPr marL="914400" lvl="1" indent="-457200" algn="l">
              <a:spcBef>
                <a:spcPts val="600"/>
              </a:spcBef>
              <a:spcAft>
                <a:spcPts val="600"/>
              </a:spcAft>
              <a:buFont typeface="Calibri" pitchFamily="34" charset="0"/>
              <a:buChar char="‒"/>
            </a:pPr>
            <a:r>
              <a:rPr lang="en-US" altLang="zh-TW" sz="2800" dirty="0" smtClean="0">
                <a:solidFill>
                  <a:srgbClr val="080808"/>
                </a:solidFill>
                <a:latin typeface="+mn-lt"/>
                <a:cs typeface="Calibri" pitchFamily="34" charset="0"/>
              </a:rPr>
              <a:t>methods used in the collection of the resource, </a:t>
            </a:r>
            <a:r>
              <a:rPr lang="en-US" altLang="zh-TW" sz="2800" dirty="0">
                <a:solidFill>
                  <a:srgbClr val="080808"/>
                </a:solidFill>
                <a:latin typeface="+mn-lt"/>
                <a:cs typeface="Calibri" pitchFamily="34" charset="0"/>
              </a:rPr>
              <a:t>and about </a:t>
            </a:r>
            <a:r>
              <a:rPr lang="en-US" altLang="zh-TW" sz="2800" dirty="0" smtClean="0">
                <a:solidFill>
                  <a:srgbClr val="080808"/>
                </a:solidFill>
                <a:latin typeface="+mn-lt"/>
                <a:cs typeface="Calibri" pitchFamily="34" charset="0"/>
              </a:rPr>
              <a:t>items such as tools, instrument calibration and software</a:t>
            </a:r>
            <a:endParaRPr lang="zh-TW" altLang="en-US" sz="2800" dirty="0">
              <a:solidFill>
                <a:srgbClr val="080808"/>
              </a:solidFill>
              <a:latin typeface="+mn-lt"/>
              <a:cs typeface="Calibri" pitchFamily="34" charset="0"/>
            </a:endParaRPr>
          </a:p>
        </p:txBody>
      </p:sp>
      <p:sp>
        <p:nvSpPr>
          <p:cNvPr id="2" name="投影片編號版面配置區 1"/>
          <p:cNvSpPr>
            <a:spLocks noGrp="1"/>
          </p:cNvSpPr>
          <p:nvPr>
            <p:ph type="sldNum" sz="quarter" idx="12"/>
          </p:nvPr>
        </p:nvSpPr>
        <p:spPr/>
        <p:txBody>
          <a:bodyPr/>
          <a:lstStyle/>
          <a:p>
            <a:fld id="{F5DA2196-F04B-4818-9E4F-B3C432FD7C15}" type="slidenum">
              <a:rPr lang="zh-CN" altLang="en-US" smtClean="0"/>
              <a:pPr/>
              <a:t>38</a:t>
            </a:fld>
            <a:endParaRPr lang="en-US" altLang="zh-CN"/>
          </a:p>
        </p:txBody>
      </p:sp>
    </p:spTree>
    <p:extLst>
      <p:ext uri="{BB962C8B-B14F-4D97-AF65-F5344CB8AC3E}">
        <p14:creationId xmlns:p14="http://schemas.microsoft.com/office/powerpoint/2010/main" val="16606767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3935"/>
          <a:stretch/>
        </p:blipFill>
        <p:spPr bwMode="auto">
          <a:xfrm>
            <a:off x="1475656" y="1124744"/>
            <a:ext cx="5416035" cy="53285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標題 1"/>
          <p:cNvSpPr>
            <a:spLocks noGrp="1"/>
          </p:cNvSpPr>
          <p:nvPr>
            <p:ph type="title"/>
          </p:nvPr>
        </p:nvSpPr>
        <p:spPr/>
        <p:txBody>
          <a:bodyPr/>
          <a:lstStyle/>
          <a:p>
            <a:r>
              <a:rPr lang="en-US" altLang="zh-TW" sz="4000" dirty="0" smtClean="0"/>
              <a:t>Sampling Methods</a:t>
            </a:r>
            <a:endParaRPr lang="zh-TW" altLang="en-US" sz="4000" dirty="0"/>
          </a:p>
        </p:txBody>
      </p:sp>
      <p:sp>
        <p:nvSpPr>
          <p:cNvPr id="5" name="投影片編號版面配置區 4"/>
          <p:cNvSpPr>
            <a:spLocks noGrp="1"/>
          </p:cNvSpPr>
          <p:nvPr>
            <p:ph type="sldNum" sz="quarter" idx="12"/>
          </p:nvPr>
        </p:nvSpPr>
        <p:spPr/>
        <p:txBody>
          <a:bodyPr/>
          <a:lstStyle/>
          <a:p>
            <a:fld id="{F5DA2196-F04B-4818-9E4F-B3C432FD7C15}" type="slidenum">
              <a:rPr lang="zh-CN" altLang="en-US" smtClean="0"/>
              <a:pPr/>
              <a:t>39</a:t>
            </a:fld>
            <a:endParaRPr lang="en-US" altLang="zh-CN"/>
          </a:p>
        </p:txBody>
      </p:sp>
    </p:spTree>
    <p:extLst>
      <p:ext uri="{BB962C8B-B14F-4D97-AF65-F5344CB8AC3E}">
        <p14:creationId xmlns:p14="http://schemas.microsoft.com/office/powerpoint/2010/main" val="21434917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7544" y="399432"/>
            <a:ext cx="7848872" cy="1043881"/>
          </a:xfrm>
        </p:spPr>
        <p:txBody>
          <a:bodyPr>
            <a:noAutofit/>
          </a:bodyPr>
          <a:lstStyle/>
          <a:p>
            <a:r>
              <a:rPr lang="en-US" altLang="zh-TW" sz="4000" dirty="0" smtClean="0">
                <a:latin typeface="Calibri" pitchFamily="34" charset="0"/>
                <a:cs typeface="Calibri" pitchFamily="34" charset="0"/>
              </a:rPr>
              <a:t>Home Menu </a:t>
            </a:r>
            <a:r>
              <a:rPr lang="en-US" altLang="zh-TW" dirty="0" smtClean="0">
                <a:latin typeface="Calibri" pitchFamily="34" charset="0"/>
                <a:cs typeface="Calibri" pitchFamily="34" charset="0"/>
              </a:rPr>
              <a:t>(visible to all users)</a:t>
            </a:r>
            <a:endParaRPr lang="zh-TW" altLang="en-US" dirty="0">
              <a:latin typeface="Calibri" pitchFamily="34" charset="0"/>
              <a:cs typeface="Calibri" pitchFamily="34" charset="0"/>
            </a:endParaRP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7504" y="1628800"/>
            <a:ext cx="8892479" cy="42948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投影片編號版面配置區 2"/>
          <p:cNvSpPr>
            <a:spLocks noGrp="1"/>
          </p:cNvSpPr>
          <p:nvPr>
            <p:ph type="sldNum" sz="quarter" idx="12"/>
          </p:nvPr>
        </p:nvSpPr>
        <p:spPr/>
        <p:txBody>
          <a:bodyPr/>
          <a:lstStyle/>
          <a:p>
            <a:fld id="{3BAF54BC-ABCB-4871-821F-C99F3AEFDE4B}" type="slidenum">
              <a:rPr lang="zh-CN" altLang="en-US" smtClean="0"/>
              <a:pPr/>
              <a:t>4</a:t>
            </a:fld>
            <a:endParaRPr lang="en-US" altLang="zh-CN"/>
          </a:p>
        </p:txBody>
      </p:sp>
    </p:spTree>
    <p:extLst>
      <p:ext uri="{BB962C8B-B14F-4D97-AF65-F5344CB8AC3E}">
        <p14:creationId xmlns:p14="http://schemas.microsoft.com/office/powerpoint/2010/main" val="173888523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9155" b="49063"/>
          <a:stretch/>
        </p:blipFill>
        <p:spPr bwMode="auto">
          <a:xfrm>
            <a:off x="323528" y="1196752"/>
            <a:ext cx="6660740" cy="14859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內容版面配置區 2"/>
          <p:cNvSpPr>
            <a:spLocks noGrp="1"/>
          </p:cNvSpPr>
          <p:nvPr>
            <p:ph idx="1"/>
          </p:nvPr>
        </p:nvSpPr>
        <p:spPr>
          <a:xfrm>
            <a:off x="323528" y="2996952"/>
            <a:ext cx="8181909" cy="3168352"/>
          </a:xfrm>
          <a:noFill/>
        </p:spPr>
        <p:txBody>
          <a:bodyPr>
            <a:noAutofit/>
          </a:bodyPr>
          <a:lstStyle/>
          <a:p>
            <a:pPr marL="0" indent="0">
              <a:spcAft>
                <a:spcPts val="600"/>
              </a:spcAft>
              <a:buNone/>
            </a:pPr>
            <a:r>
              <a:rPr lang="en-US" altLang="zh-TW" sz="2800" dirty="0">
                <a:solidFill>
                  <a:srgbClr val="080808"/>
                </a:solidFill>
                <a:latin typeface="+mn-lt"/>
              </a:rPr>
              <a:t>Sampling Description</a:t>
            </a:r>
            <a:endParaRPr lang="en-US" altLang="zh-TW" sz="2800" dirty="0" smtClean="0">
              <a:latin typeface="+mn-lt"/>
            </a:endParaRPr>
          </a:p>
          <a:p>
            <a:pPr>
              <a:spcAft>
                <a:spcPts val="600"/>
              </a:spcAft>
            </a:pPr>
            <a:r>
              <a:rPr lang="en-US" altLang="zh-TW" sz="2800" dirty="0" smtClean="0">
                <a:latin typeface="+mn-lt"/>
              </a:rPr>
              <a:t>A text description </a:t>
            </a:r>
            <a:r>
              <a:rPr lang="en-US" altLang="zh-TW" sz="2800" dirty="0">
                <a:latin typeface="+mn-lt"/>
              </a:rPr>
              <a:t>of the sampling procedures used in the research project</a:t>
            </a:r>
            <a:r>
              <a:rPr lang="en-US" altLang="zh-TW" sz="2800" dirty="0" smtClean="0">
                <a:latin typeface="+mn-lt"/>
              </a:rPr>
              <a:t>.</a:t>
            </a:r>
          </a:p>
          <a:p>
            <a:pPr>
              <a:spcAft>
                <a:spcPts val="600"/>
              </a:spcAft>
            </a:pPr>
            <a:r>
              <a:rPr lang="en-US" altLang="zh-TW" sz="2800" dirty="0" smtClean="0">
                <a:latin typeface="+mn-lt"/>
              </a:rPr>
              <a:t>The content of </a:t>
            </a:r>
            <a:r>
              <a:rPr lang="en-US" altLang="zh-TW" sz="2800" dirty="0">
                <a:latin typeface="+mn-lt"/>
              </a:rPr>
              <a:t>this element would be similar to a description of sampling procedures found </a:t>
            </a:r>
            <a:r>
              <a:rPr lang="en-US" altLang="zh-TW" sz="2800" dirty="0" smtClean="0">
                <a:latin typeface="+mn-lt"/>
              </a:rPr>
              <a:t>in the </a:t>
            </a:r>
            <a:r>
              <a:rPr lang="en-US" altLang="zh-TW" sz="2800" dirty="0">
                <a:latin typeface="+mn-lt"/>
              </a:rPr>
              <a:t>methods section of a journal article.</a:t>
            </a:r>
            <a:endParaRPr lang="zh-TW" altLang="en-US" sz="2800" dirty="0">
              <a:latin typeface="+mn-lt"/>
            </a:endParaRPr>
          </a:p>
        </p:txBody>
      </p:sp>
      <p:grpSp>
        <p:nvGrpSpPr>
          <p:cNvPr id="2" name="群組 1"/>
          <p:cNvGrpSpPr/>
          <p:nvPr/>
        </p:nvGrpSpPr>
        <p:grpSpPr>
          <a:xfrm>
            <a:off x="971600" y="116632"/>
            <a:ext cx="4752529" cy="1107996"/>
            <a:chOff x="2339751" y="260648"/>
            <a:chExt cx="4176465" cy="970869"/>
          </a:xfrm>
        </p:grpSpPr>
        <p:sp>
          <p:nvSpPr>
            <p:cNvPr id="4" name="圓角矩形圖說文字 3"/>
            <p:cNvSpPr/>
            <p:nvPr/>
          </p:nvSpPr>
          <p:spPr bwMode="auto">
            <a:xfrm>
              <a:off x="2339751" y="260648"/>
              <a:ext cx="4176465" cy="946443"/>
            </a:xfrm>
            <a:prstGeom prst="wedgeRoundRectCallout">
              <a:avLst>
                <a:gd name="adj1" fmla="val -27888"/>
                <a:gd name="adj2" fmla="val 74790"/>
                <a:gd name="adj3" fmla="val 16667"/>
              </a:avLst>
            </a:prstGeom>
            <a:solidFill>
              <a:srgbClr val="BEE395"/>
            </a:solidFill>
            <a:ln>
              <a:solidFill>
                <a:srgbClr val="BEE395"/>
              </a:solidFill>
            </a:ln>
            <a:effectLst/>
            <a:extLst/>
          </p:spPr>
          <p:txBody>
            <a:bodyPr vert="horz" wrap="none" lIns="91440" tIns="45720" rIns="91440" bIns="45720" numCol="1" rtlCol="0" anchor="ctr" anchorCtr="0" compatLnSpc="1">
              <a:prstTxWarp prst="textNoShape">
                <a:avLst/>
              </a:prstTxWarp>
            </a:bodyPr>
            <a:lstStyle/>
            <a:p>
              <a:endParaRPr kumimoji="0" lang="en-US" sz="1800" b="0" i="0" u="none" strike="noStrike" cap="none" normalizeH="0" baseline="0" dirty="0" smtClean="0">
                <a:ln>
                  <a:noFill/>
                </a:ln>
                <a:solidFill>
                  <a:schemeClr val="tx1"/>
                </a:solidFill>
                <a:effectLst/>
                <a:latin typeface="Arial" pitchFamily="34" charset="0"/>
              </a:endParaRPr>
            </a:p>
          </p:txBody>
        </p:sp>
        <p:sp>
          <p:nvSpPr>
            <p:cNvPr id="5" name="文字方塊 4"/>
            <p:cNvSpPr txBox="1"/>
            <p:nvPr/>
          </p:nvSpPr>
          <p:spPr>
            <a:xfrm>
              <a:off x="2339752" y="260648"/>
              <a:ext cx="4176464" cy="970869"/>
            </a:xfrm>
            <a:prstGeom prst="rect">
              <a:avLst/>
            </a:prstGeom>
            <a:noFill/>
          </p:spPr>
          <p:txBody>
            <a:bodyPr wrap="square" rtlCol="0">
              <a:spAutoFit/>
            </a:bodyPr>
            <a:lstStyle/>
            <a:p>
              <a:pPr algn="l"/>
              <a:r>
                <a:rPr lang="en-US" sz="2200" dirty="0">
                  <a:solidFill>
                    <a:schemeClr val="tx2"/>
                  </a:solidFill>
                </a:rPr>
                <a:t>a description of the protocol used during sampling that resulted in the data in the resource</a:t>
              </a:r>
            </a:p>
          </p:txBody>
        </p:sp>
      </p:grpSp>
      <p:sp>
        <p:nvSpPr>
          <p:cNvPr id="6" name="投影片編號版面配置區 5"/>
          <p:cNvSpPr>
            <a:spLocks noGrp="1"/>
          </p:cNvSpPr>
          <p:nvPr>
            <p:ph type="sldNum" sz="quarter" idx="12"/>
          </p:nvPr>
        </p:nvSpPr>
        <p:spPr/>
        <p:txBody>
          <a:bodyPr/>
          <a:lstStyle/>
          <a:p>
            <a:fld id="{F5DA2196-F04B-4818-9E4F-B3C432FD7C15}" type="slidenum">
              <a:rPr lang="zh-CN" altLang="en-US" smtClean="0"/>
              <a:pPr/>
              <a:t>40</a:t>
            </a:fld>
            <a:endParaRPr lang="en-US" altLang="zh-CN"/>
          </a:p>
        </p:txBody>
      </p:sp>
    </p:spTree>
    <p:extLst>
      <p:ext uri="{BB962C8B-B14F-4D97-AF65-F5344CB8AC3E}">
        <p14:creationId xmlns:p14="http://schemas.microsoft.com/office/powerpoint/2010/main" val="149325480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0565" b="26769"/>
          <a:stretch/>
        </p:blipFill>
        <p:spPr bwMode="auto">
          <a:xfrm>
            <a:off x="1691680" y="1268760"/>
            <a:ext cx="6660740" cy="1546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內容版面配置區 2"/>
          <p:cNvSpPr>
            <a:spLocks noGrp="1"/>
          </p:cNvSpPr>
          <p:nvPr>
            <p:ph idx="1"/>
          </p:nvPr>
        </p:nvSpPr>
        <p:spPr>
          <a:xfrm>
            <a:off x="467544" y="2924944"/>
            <a:ext cx="7853373" cy="2115235"/>
          </a:xfrm>
          <a:noFill/>
        </p:spPr>
        <p:txBody>
          <a:bodyPr>
            <a:noAutofit/>
          </a:bodyPr>
          <a:lstStyle/>
          <a:p>
            <a:pPr marL="0" indent="0">
              <a:buNone/>
            </a:pPr>
            <a:r>
              <a:rPr lang="en-US" altLang="zh-TW" dirty="0">
                <a:solidFill>
                  <a:srgbClr val="080808"/>
                </a:solidFill>
              </a:rPr>
              <a:t>Quality </a:t>
            </a:r>
            <a:r>
              <a:rPr lang="en-US" altLang="zh-TW" dirty="0" smtClean="0">
                <a:solidFill>
                  <a:srgbClr val="080808"/>
                </a:solidFill>
              </a:rPr>
              <a:t>Control</a:t>
            </a:r>
            <a:endParaRPr lang="en-US" altLang="zh-TW" dirty="0" smtClean="0"/>
          </a:p>
          <a:p>
            <a:r>
              <a:rPr lang="en-US" altLang="zh-TW" dirty="0" smtClean="0"/>
              <a:t>The </a:t>
            </a:r>
            <a:r>
              <a:rPr lang="en-US" altLang="zh-TW" dirty="0"/>
              <a:t>description of actions </a:t>
            </a:r>
            <a:r>
              <a:rPr lang="en-US" altLang="zh-TW" dirty="0" smtClean="0"/>
              <a:t>taken to </a:t>
            </a:r>
            <a:r>
              <a:rPr lang="en-US" altLang="zh-TW" dirty="0"/>
              <a:t>either control or assess the quality of data resulting from the </a:t>
            </a:r>
            <a:r>
              <a:rPr lang="en-US" altLang="zh-TW" dirty="0" smtClean="0"/>
              <a:t>associated method step</a:t>
            </a:r>
            <a:endParaRPr lang="zh-TW" altLang="en-US" dirty="0"/>
          </a:p>
        </p:txBody>
      </p:sp>
      <p:sp>
        <p:nvSpPr>
          <p:cNvPr id="2" name="投影片編號版面配置區 1"/>
          <p:cNvSpPr>
            <a:spLocks noGrp="1"/>
          </p:cNvSpPr>
          <p:nvPr>
            <p:ph type="sldNum" sz="quarter" idx="12"/>
          </p:nvPr>
        </p:nvSpPr>
        <p:spPr/>
        <p:txBody>
          <a:bodyPr/>
          <a:lstStyle/>
          <a:p>
            <a:fld id="{F5DA2196-F04B-4818-9E4F-B3C432FD7C15}" type="slidenum">
              <a:rPr lang="zh-CN" altLang="en-US" smtClean="0"/>
              <a:pPr/>
              <a:t>41</a:t>
            </a:fld>
            <a:endParaRPr lang="en-US" altLang="zh-CN"/>
          </a:p>
        </p:txBody>
      </p:sp>
    </p:spTree>
    <p:extLst>
      <p:ext uri="{BB962C8B-B14F-4D97-AF65-F5344CB8AC3E}">
        <p14:creationId xmlns:p14="http://schemas.microsoft.com/office/powerpoint/2010/main" val="101404342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2"/>
          <p:cNvSpPr txBox="1">
            <a:spLocks/>
          </p:cNvSpPr>
          <p:nvPr/>
        </p:nvSpPr>
        <p:spPr>
          <a:xfrm>
            <a:off x="467544" y="554152"/>
            <a:ext cx="3250704" cy="590465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zh-TW" sz="2400" b="1" dirty="0" smtClean="0">
                <a:solidFill>
                  <a:srgbClr val="808080"/>
                </a:solidFill>
                <a:latin typeface="Calibri" pitchFamily="34" charset="0"/>
                <a:cs typeface="Calibri" pitchFamily="34" charset="0"/>
              </a:rPr>
              <a:t>Section</a:t>
            </a:r>
          </a:p>
          <a:p>
            <a:pPr marL="0" indent="0">
              <a:buFont typeface="Arial" pitchFamily="34" charset="0"/>
              <a:buNone/>
            </a:pPr>
            <a:r>
              <a:rPr lang="en-US" altLang="zh-TW" sz="2400" b="1" u="sng" dirty="0" smtClean="0">
                <a:solidFill>
                  <a:srgbClr val="080808"/>
                </a:solidFill>
                <a:latin typeface="Calibri" pitchFamily="34" charset="0"/>
                <a:cs typeface="Calibri" pitchFamily="34" charset="0"/>
              </a:rPr>
              <a:t>Basic Metadata</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Geographic Coverage</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Taxonomic Coverage</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Temporal Coverage</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Keywords</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Associated Parties</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Project Data</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Sampling Methods</a:t>
            </a:r>
          </a:p>
          <a:p>
            <a:pPr marL="0" indent="0">
              <a:buFont typeface="Arial" pitchFamily="34" charset="0"/>
              <a:buNone/>
            </a:pPr>
            <a:r>
              <a:rPr lang="en-US" altLang="zh-TW" sz="2400" dirty="0" smtClean="0">
                <a:solidFill>
                  <a:srgbClr val="080808"/>
                </a:solidFill>
                <a:latin typeface="Calibri" pitchFamily="34" charset="0"/>
                <a:cs typeface="Calibri" pitchFamily="34" charset="0"/>
              </a:rPr>
              <a:t>    </a:t>
            </a:r>
            <a:r>
              <a:rPr lang="en-US" altLang="zh-TW" sz="2400" b="1" u="sng" dirty="0" smtClean="0">
                <a:solidFill>
                  <a:srgbClr val="080808"/>
                </a:solidFill>
                <a:latin typeface="Calibri" pitchFamily="34" charset="0"/>
                <a:cs typeface="Calibri" pitchFamily="34" charset="0"/>
              </a:rPr>
              <a:t>Citations</a:t>
            </a:r>
          </a:p>
          <a:p>
            <a:pPr marL="0" indent="0">
              <a:buFont typeface="Arial" pitchFamily="34" charset="0"/>
              <a:buNone/>
            </a:pPr>
            <a:r>
              <a:rPr lang="en-US" altLang="zh-TW" sz="2400" dirty="0" smtClean="0">
                <a:solidFill>
                  <a:srgbClr val="080808"/>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Collection Data</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External links</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Additional Metadata</a:t>
            </a:r>
            <a:endParaRPr lang="zh-TW" altLang="en-US" sz="2400" u="sng" dirty="0">
              <a:solidFill>
                <a:srgbClr val="C0C0C0"/>
              </a:solidFill>
              <a:latin typeface="Calibri" pitchFamily="34" charset="0"/>
              <a:cs typeface="Calibri" pitchFamily="34" charset="0"/>
            </a:endParaRPr>
          </a:p>
        </p:txBody>
      </p:sp>
      <p:sp>
        <p:nvSpPr>
          <p:cNvPr id="8" name="文字方塊 7"/>
          <p:cNvSpPr txBox="1"/>
          <p:nvPr/>
        </p:nvSpPr>
        <p:spPr>
          <a:xfrm>
            <a:off x="3749186" y="1556792"/>
            <a:ext cx="4869541" cy="3570208"/>
          </a:xfrm>
          <a:prstGeom prst="rect">
            <a:avLst/>
          </a:prstGeom>
          <a:gradFill flip="none" rotWithShape="1">
            <a:gsLst>
              <a:gs pos="0">
                <a:srgbClr val="BEE395">
                  <a:tint val="66000"/>
                  <a:satMod val="160000"/>
                </a:srgbClr>
              </a:gs>
              <a:gs pos="50000">
                <a:srgbClr val="BEE395">
                  <a:tint val="44500"/>
                  <a:satMod val="160000"/>
                </a:srgbClr>
              </a:gs>
              <a:gs pos="100000">
                <a:srgbClr val="BEE395">
                  <a:tint val="23500"/>
                  <a:satMod val="160000"/>
                </a:srgbClr>
              </a:gs>
            </a:gsLst>
            <a:lin ang="16200000" scaled="1"/>
            <a:tileRect/>
          </a:gradFill>
        </p:spPr>
        <p:txBody>
          <a:bodyPr wrap="square" rtlCol="0">
            <a:spAutoFit/>
          </a:bodyPr>
          <a:lstStyle/>
          <a:p>
            <a:pPr marL="457200" indent="-457200" algn="l">
              <a:spcBef>
                <a:spcPts val="600"/>
              </a:spcBef>
              <a:spcAft>
                <a:spcPts val="600"/>
              </a:spcAft>
              <a:buFont typeface="Arial" pitchFamily="34" charset="0"/>
              <a:buChar char="•"/>
            </a:pPr>
            <a:r>
              <a:rPr lang="en-US" altLang="zh-TW" sz="2400" dirty="0">
                <a:solidFill>
                  <a:srgbClr val="080808"/>
                </a:solidFill>
                <a:latin typeface="+mn-lt"/>
                <a:cs typeface="Calibri" pitchFamily="34" charset="0"/>
              </a:rPr>
              <a:t>Information about </a:t>
            </a:r>
            <a:r>
              <a:rPr lang="en-US" altLang="zh-TW" sz="2400" dirty="0" smtClean="0">
                <a:solidFill>
                  <a:srgbClr val="FF0000"/>
                </a:solidFill>
                <a:latin typeface="+mn-lt"/>
                <a:cs typeface="Calibri" pitchFamily="34" charset="0"/>
              </a:rPr>
              <a:t>citations for </a:t>
            </a:r>
            <a:r>
              <a:rPr lang="en-US" altLang="zh-TW" sz="2400" dirty="0">
                <a:solidFill>
                  <a:srgbClr val="FF0000"/>
                </a:solidFill>
                <a:latin typeface="+mn-lt"/>
                <a:cs typeface="Calibri" pitchFamily="34" charset="0"/>
              </a:rPr>
              <a:t>the resource</a:t>
            </a:r>
            <a:r>
              <a:rPr lang="en-US" altLang="zh-TW" sz="2400" dirty="0">
                <a:solidFill>
                  <a:srgbClr val="080808"/>
                </a:solidFill>
                <a:latin typeface="+mn-lt"/>
                <a:cs typeface="Calibri" pitchFamily="34" charset="0"/>
              </a:rPr>
              <a:t> as well as </a:t>
            </a:r>
            <a:r>
              <a:rPr lang="en-US" altLang="zh-TW" sz="2400" dirty="0" smtClean="0">
                <a:solidFill>
                  <a:srgbClr val="080808"/>
                </a:solidFill>
                <a:latin typeface="+mn-lt"/>
                <a:cs typeface="Calibri" pitchFamily="34" charset="0"/>
              </a:rPr>
              <a:t>the </a:t>
            </a:r>
            <a:r>
              <a:rPr lang="en-US" altLang="zh-TW" sz="2400" dirty="0" smtClean="0">
                <a:solidFill>
                  <a:srgbClr val="FF0000"/>
                </a:solidFill>
                <a:latin typeface="+mn-lt"/>
                <a:cs typeface="Calibri" pitchFamily="34" charset="0"/>
              </a:rPr>
              <a:t>bibliography</a:t>
            </a:r>
          </a:p>
          <a:p>
            <a:pPr marL="457200" indent="-457200" algn="l">
              <a:spcBef>
                <a:spcPts val="600"/>
              </a:spcBef>
              <a:spcAft>
                <a:spcPts val="600"/>
              </a:spcAft>
              <a:buFont typeface="Arial" pitchFamily="34" charset="0"/>
              <a:buChar char="•"/>
            </a:pPr>
            <a:r>
              <a:rPr lang="en-US" altLang="zh-TW" sz="2400" dirty="0">
                <a:solidFill>
                  <a:srgbClr val="080808"/>
                </a:solidFill>
                <a:latin typeface="+mn-lt"/>
                <a:cs typeface="Calibri" pitchFamily="34" charset="0"/>
              </a:rPr>
              <a:t>Each </a:t>
            </a:r>
            <a:r>
              <a:rPr lang="en-US" altLang="zh-TW" sz="2400" dirty="0" smtClean="0">
                <a:solidFill>
                  <a:srgbClr val="080808"/>
                </a:solidFill>
                <a:latin typeface="+mn-lt"/>
                <a:cs typeface="Calibri" pitchFamily="34" charset="0"/>
              </a:rPr>
              <a:t>Citation consists </a:t>
            </a:r>
            <a:r>
              <a:rPr lang="en-US" altLang="zh-TW" sz="2400" dirty="0">
                <a:solidFill>
                  <a:srgbClr val="080808"/>
                </a:solidFill>
                <a:latin typeface="+mn-lt"/>
                <a:cs typeface="Calibri" pitchFamily="34" charset="0"/>
              </a:rPr>
              <a:t>of an optional unique Citation Identifier allowing the citation to be found among digital sources and a traditional textual citation.</a:t>
            </a:r>
            <a:endParaRPr lang="zh-TW" altLang="en-US" sz="2400" dirty="0">
              <a:solidFill>
                <a:srgbClr val="080808"/>
              </a:solidFill>
              <a:latin typeface="+mn-lt"/>
              <a:cs typeface="Calibri" pitchFamily="34" charset="0"/>
            </a:endParaRPr>
          </a:p>
        </p:txBody>
      </p:sp>
      <p:sp>
        <p:nvSpPr>
          <p:cNvPr id="2" name="投影片編號版面配置區 1"/>
          <p:cNvSpPr>
            <a:spLocks noGrp="1"/>
          </p:cNvSpPr>
          <p:nvPr>
            <p:ph type="sldNum" sz="quarter" idx="12"/>
          </p:nvPr>
        </p:nvSpPr>
        <p:spPr/>
        <p:txBody>
          <a:bodyPr/>
          <a:lstStyle/>
          <a:p>
            <a:fld id="{F5DA2196-F04B-4818-9E4F-B3C432FD7C15}" type="slidenum">
              <a:rPr lang="zh-CN" altLang="en-US" smtClean="0"/>
              <a:pPr/>
              <a:t>42</a:t>
            </a:fld>
            <a:endParaRPr lang="en-US" altLang="zh-CN"/>
          </a:p>
        </p:txBody>
      </p:sp>
    </p:spTree>
    <p:extLst>
      <p:ext uri="{BB962C8B-B14F-4D97-AF65-F5344CB8AC3E}">
        <p14:creationId xmlns:p14="http://schemas.microsoft.com/office/powerpoint/2010/main" val="117139589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2788" b="36671"/>
          <a:stretch/>
        </p:blipFill>
        <p:spPr bwMode="auto">
          <a:xfrm>
            <a:off x="430084" y="1264725"/>
            <a:ext cx="7639050" cy="2113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標題 1"/>
          <p:cNvSpPr>
            <a:spLocks noGrp="1"/>
          </p:cNvSpPr>
          <p:nvPr>
            <p:ph type="title"/>
          </p:nvPr>
        </p:nvSpPr>
        <p:spPr>
          <a:xfrm>
            <a:off x="325388" y="116632"/>
            <a:ext cx="6477000" cy="616546"/>
          </a:xfrm>
        </p:spPr>
        <p:txBody>
          <a:bodyPr/>
          <a:lstStyle/>
          <a:p>
            <a:r>
              <a:rPr lang="en-US" altLang="zh-TW" sz="4000" dirty="0" smtClean="0"/>
              <a:t>Citations</a:t>
            </a:r>
            <a:endParaRPr lang="zh-TW" altLang="en-US" sz="4000" dirty="0"/>
          </a:p>
        </p:txBody>
      </p:sp>
      <p:sp>
        <p:nvSpPr>
          <p:cNvPr id="9" name="圓角矩形圖說文字 8"/>
          <p:cNvSpPr/>
          <p:nvPr/>
        </p:nvSpPr>
        <p:spPr bwMode="auto">
          <a:xfrm>
            <a:off x="2123728" y="3140968"/>
            <a:ext cx="4824536" cy="720080"/>
          </a:xfrm>
          <a:prstGeom prst="wedgeRoundRectCallout">
            <a:avLst>
              <a:gd name="adj1" fmla="val -26650"/>
              <a:gd name="adj2" fmla="val -69515"/>
              <a:gd name="adj3" fmla="val 16667"/>
            </a:avLst>
          </a:prstGeom>
          <a:ln/>
          <a:ex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en-US" altLang="zh-TW" sz="2400" dirty="0">
                <a:solidFill>
                  <a:srgbClr val="080808"/>
                </a:solidFill>
              </a:rPr>
              <a:t>The citation for the resource itself</a:t>
            </a:r>
            <a:endParaRPr lang="zh-TW" altLang="en-US" sz="2400" dirty="0">
              <a:solidFill>
                <a:srgbClr val="080808"/>
              </a:solidFill>
            </a:endParaRPr>
          </a:p>
        </p:txBody>
      </p:sp>
      <p:sp>
        <p:nvSpPr>
          <p:cNvPr id="13" name="矩形 12"/>
          <p:cNvSpPr/>
          <p:nvPr/>
        </p:nvSpPr>
        <p:spPr>
          <a:xfrm>
            <a:off x="467543" y="4005064"/>
            <a:ext cx="7776864" cy="2462213"/>
          </a:xfrm>
          <a:prstGeom prst="rect">
            <a:avLst/>
          </a:prstGeom>
          <a:noFill/>
        </p:spPr>
        <p:txBody>
          <a:bodyPr wrap="square">
            <a:spAutoFit/>
          </a:bodyPr>
          <a:lstStyle/>
          <a:p>
            <a:pPr algn="l"/>
            <a:r>
              <a:rPr lang="en-US" altLang="zh-TW" sz="2400" dirty="0">
                <a:solidFill>
                  <a:prstClr val="black"/>
                </a:solidFill>
              </a:rPr>
              <a:t>Citation Identifier (Optional)</a:t>
            </a:r>
          </a:p>
          <a:p>
            <a:pPr marL="457200" indent="-457200" algn="l">
              <a:spcBef>
                <a:spcPts val="600"/>
              </a:spcBef>
              <a:spcAft>
                <a:spcPts val="600"/>
              </a:spcAft>
              <a:buFont typeface="Arial" pitchFamily="34" charset="0"/>
              <a:buChar char="•"/>
            </a:pPr>
            <a:r>
              <a:rPr lang="en-US" altLang="zh-TW" sz="2400" dirty="0" smtClean="0">
                <a:solidFill>
                  <a:srgbClr val="080808"/>
                </a:solidFill>
              </a:rPr>
              <a:t>The URL,</a:t>
            </a:r>
            <a:r>
              <a:rPr lang="en-US" sz="2400" dirty="0">
                <a:solidFill>
                  <a:srgbClr val="080808"/>
                </a:solidFill>
              </a:rPr>
              <a:t> DOI</a:t>
            </a:r>
            <a:r>
              <a:rPr lang="en-US" altLang="zh-TW" sz="2400" dirty="0" smtClean="0">
                <a:solidFill>
                  <a:srgbClr val="080808"/>
                </a:solidFill>
              </a:rPr>
              <a:t> </a:t>
            </a:r>
            <a:r>
              <a:rPr lang="en-US" altLang="zh-TW" sz="2400" dirty="0">
                <a:solidFill>
                  <a:srgbClr val="080808"/>
                </a:solidFill>
              </a:rPr>
              <a:t>or other unique identifier </a:t>
            </a:r>
            <a:r>
              <a:rPr lang="en-US" altLang="zh-TW" sz="2400" dirty="0">
                <a:solidFill>
                  <a:prstClr val="black"/>
                </a:solidFill>
              </a:rPr>
              <a:t>to be used to cite the </a:t>
            </a:r>
            <a:r>
              <a:rPr lang="en-US" altLang="zh-TW" sz="2400" dirty="0" smtClean="0">
                <a:solidFill>
                  <a:prstClr val="black"/>
                </a:solidFill>
              </a:rPr>
              <a:t>resource</a:t>
            </a:r>
          </a:p>
          <a:p>
            <a:pPr algn="l"/>
            <a:r>
              <a:rPr lang="en-US" altLang="zh-TW" sz="2400" dirty="0" smtClean="0">
                <a:solidFill>
                  <a:prstClr val="black"/>
                </a:solidFill>
              </a:rPr>
              <a:t>Resource Citation</a:t>
            </a:r>
          </a:p>
          <a:p>
            <a:pPr marL="457200" indent="-457200" algn="l">
              <a:buFont typeface="Arial" pitchFamily="34" charset="0"/>
              <a:buChar char="•"/>
            </a:pPr>
            <a:r>
              <a:rPr lang="en-US" altLang="zh-TW" sz="2400" dirty="0" smtClean="0">
                <a:solidFill>
                  <a:prstClr val="black"/>
                </a:solidFill>
              </a:rPr>
              <a:t>The </a:t>
            </a:r>
            <a:r>
              <a:rPr lang="en-US" altLang="zh-TW" sz="2400" dirty="0">
                <a:solidFill>
                  <a:prstClr val="black"/>
                </a:solidFill>
              </a:rPr>
              <a:t>traditional textual citation for the resource with author, date, and publisher </a:t>
            </a:r>
            <a:r>
              <a:rPr lang="en-US" altLang="zh-TW" sz="2400" dirty="0" smtClean="0">
                <a:solidFill>
                  <a:prstClr val="black"/>
                </a:solidFill>
              </a:rPr>
              <a:t>information</a:t>
            </a:r>
            <a:endParaRPr lang="zh-TW" altLang="en-US" sz="2400" dirty="0">
              <a:solidFill>
                <a:prstClr val="black"/>
              </a:solidFill>
            </a:endParaRPr>
          </a:p>
        </p:txBody>
      </p:sp>
      <p:sp>
        <p:nvSpPr>
          <p:cNvPr id="3" name="投影片編號版面配置區 2"/>
          <p:cNvSpPr>
            <a:spLocks noGrp="1"/>
          </p:cNvSpPr>
          <p:nvPr>
            <p:ph type="sldNum" sz="quarter" idx="12"/>
          </p:nvPr>
        </p:nvSpPr>
        <p:spPr/>
        <p:txBody>
          <a:bodyPr/>
          <a:lstStyle/>
          <a:p>
            <a:fld id="{F5DA2196-F04B-4818-9E4F-B3C432FD7C15}" type="slidenum">
              <a:rPr lang="zh-CN" altLang="en-US" smtClean="0"/>
              <a:pPr/>
              <a:t>43</a:t>
            </a:fld>
            <a:endParaRPr lang="en-US" altLang="zh-CN"/>
          </a:p>
        </p:txBody>
      </p:sp>
    </p:spTree>
    <p:extLst>
      <p:ext uri="{BB962C8B-B14F-4D97-AF65-F5344CB8AC3E}">
        <p14:creationId xmlns:p14="http://schemas.microsoft.com/office/powerpoint/2010/main" val="28768465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38676" y="1050202"/>
            <a:ext cx="6826313" cy="546829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標題 1"/>
          <p:cNvSpPr>
            <a:spLocks noGrp="1"/>
          </p:cNvSpPr>
          <p:nvPr>
            <p:ph type="title"/>
          </p:nvPr>
        </p:nvSpPr>
        <p:spPr/>
        <p:txBody>
          <a:bodyPr/>
          <a:lstStyle/>
          <a:p>
            <a:r>
              <a:rPr lang="en-US" altLang="zh-TW" sz="4000" dirty="0" smtClean="0"/>
              <a:t>Citations</a:t>
            </a:r>
            <a:endParaRPr lang="zh-TW" altLang="en-US" sz="4000" dirty="0"/>
          </a:p>
        </p:txBody>
      </p:sp>
      <p:sp>
        <p:nvSpPr>
          <p:cNvPr id="3" name="圓角矩形圖說文字 2"/>
          <p:cNvSpPr/>
          <p:nvPr/>
        </p:nvSpPr>
        <p:spPr bwMode="auto">
          <a:xfrm>
            <a:off x="1138676" y="2222386"/>
            <a:ext cx="5233524" cy="1152128"/>
          </a:xfrm>
          <a:prstGeom prst="wedgeRoundRectCallout">
            <a:avLst>
              <a:gd name="adj1" fmla="val -30215"/>
              <a:gd name="adj2" fmla="val 62500"/>
              <a:gd name="adj3" fmla="val 16667"/>
            </a:avLst>
          </a:prstGeom>
          <a:ln/>
          <a:ex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en-US" altLang="zh-TW" sz="2000" dirty="0">
                <a:solidFill>
                  <a:srgbClr val="080808"/>
                </a:solidFill>
                <a:latin typeface="Arial" pitchFamily="34" charset="0"/>
              </a:rPr>
              <a:t>Additional citations used to </a:t>
            </a:r>
            <a:r>
              <a:rPr lang="en-US" altLang="zh-TW" sz="2000" dirty="0" smtClean="0">
                <a:solidFill>
                  <a:srgbClr val="080808"/>
                </a:solidFill>
                <a:latin typeface="Arial" pitchFamily="34" charset="0"/>
              </a:rPr>
              <a:t>produce or</a:t>
            </a:r>
            <a:br>
              <a:rPr lang="en-US" altLang="zh-TW" sz="2000" dirty="0" smtClean="0">
                <a:solidFill>
                  <a:srgbClr val="080808"/>
                </a:solidFill>
                <a:latin typeface="Arial" pitchFamily="34" charset="0"/>
              </a:rPr>
            </a:br>
            <a:r>
              <a:rPr lang="en-US" altLang="zh-TW" sz="2000" dirty="0" smtClean="0">
                <a:solidFill>
                  <a:srgbClr val="080808"/>
                </a:solidFill>
                <a:latin typeface="Arial" pitchFamily="34" charset="0"/>
              </a:rPr>
              <a:t>as </a:t>
            </a:r>
            <a:r>
              <a:rPr lang="en-US" altLang="zh-TW" sz="2000" dirty="0">
                <a:solidFill>
                  <a:srgbClr val="080808"/>
                </a:solidFill>
                <a:latin typeface="Arial" pitchFamily="34" charset="0"/>
              </a:rPr>
              <a:t>a result of the production of the resource</a:t>
            </a:r>
          </a:p>
        </p:txBody>
      </p:sp>
      <p:sp>
        <p:nvSpPr>
          <p:cNvPr id="4" name="投影片編號版面配置區 3"/>
          <p:cNvSpPr>
            <a:spLocks noGrp="1"/>
          </p:cNvSpPr>
          <p:nvPr>
            <p:ph type="sldNum" sz="quarter" idx="12"/>
          </p:nvPr>
        </p:nvSpPr>
        <p:spPr/>
        <p:txBody>
          <a:bodyPr/>
          <a:lstStyle/>
          <a:p>
            <a:fld id="{F5DA2196-F04B-4818-9E4F-B3C432FD7C15}" type="slidenum">
              <a:rPr lang="zh-CN" altLang="en-US" smtClean="0"/>
              <a:pPr/>
              <a:t>44</a:t>
            </a:fld>
            <a:endParaRPr lang="en-US" altLang="zh-CN"/>
          </a:p>
        </p:txBody>
      </p:sp>
    </p:spTree>
    <p:extLst>
      <p:ext uri="{BB962C8B-B14F-4D97-AF65-F5344CB8AC3E}">
        <p14:creationId xmlns:p14="http://schemas.microsoft.com/office/powerpoint/2010/main" val="161341369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2"/>
          <p:cNvSpPr txBox="1">
            <a:spLocks/>
          </p:cNvSpPr>
          <p:nvPr/>
        </p:nvSpPr>
        <p:spPr>
          <a:xfrm>
            <a:off x="467544" y="1036150"/>
            <a:ext cx="3250704" cy="5832648"/>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zh-TW" sz="2400" dirty="0" smtClean="0">
                <a:solidFill>
                  <a:srgbClr val="080808"/>
                </a:solidFill>
                <a:latin typeface="Calibri" pitchFamily="34" charset="0"/>
                <a:cs typeface="Calibri" pitchFamily="34" charset="0"/>
              </a:rPr>
              <a:t>    </a:t>
            </a:r>
            <a:r>
              <a:rPr lang="en-US" altLang="zh-TW" sz="2400" b="1" u="sng" dirty="0" smtClean="0">
                <a:solidFill>
                  <a:schemeClr val="bg2">
                    <a:lumMod val="40000"/>
                    <a:lumOff val="60000"/>
                  </a:schemeClr>
                </a:solidFill>
                <a:latin typeface="Calibri" pitchFamily="34" charset="0"/>
                <a:cs typeface="Calibri" pitchFamily="34" charset="0"/>
              </a:rPr>
              <a:t>Basic Metadata</a:t>
            </a:r>
          </a:p>
          <a:p>
            <a:pPr marL="0" indent="0">
              <a:buFont typeface="Arial" pitchFamily="34" charset="0"/>
              <a:buNone/>
            </a:pPr>
            <a:r>
              <a:rPr lang="en-US" altLang="zh-TW" sz="2400" dirty="0" smtClean="0">
                <a:solidFill>
                  <a:srgbClr val="080808"/>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Geographic Coverage</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Taxonomic Coverage</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Temporal Coverage</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Keywords</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Associated Parties</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Project Data</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Sampling Methods</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Citations</a:t>
            </a:r>
          </a:p>
          <a:p>
            <a:pPr marL="0" indent="0">
              <a:buFont typeface="Arial" pitchFamily="34" charset="0"/>
              <a:buNone/>
            </a:pPr>
            <a:r>
              <a:rPr lang="en-US" altLang="zh-TW" sz="2400" dirty="0" smtClean="0">
                <a:solidFill>
                  <a:srgbClr val="080808"/>
                </a:solidFill>
                <a:latin typeface="Calibri" pitchFamily="34" charset="0"/>
                <a:cs typeface="Calibri" pitchFamily="34" charset="0"/>
              </a:rPr>
              <a:t>    </a:t>
            </a:r>
            <a:r>
              <a:rPr lang="en-US" altLang="zh-TW" sz="2400" b="1" u="sng" dirty="0" smtClean="0">
                <a:solidFill>
                  <a:srgbClr val="080808"/>
                </a:solidFill>
                <a:latin typeface="Calibri" pitchFamily="34" charset="0"/>
                <a:cs typeface="Calibri" pitchFamily="34" charset="0"/>
              </a:rPr>
              <a:t>Collection Data</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External links</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Additional Metadata</a:t>
            </a:r>
            <a:endParaRPr lang="zh-TW" altLang="en-US" sz="2400" u="sng" dirty="0">
              <a:solidFill>
                <a:srgbClr val="C0C0C0"/>
              </a:solidFill>
              <a:latin typeface="Calibri" pitchFamily="34" charset="0"/>
              <a:cs typeface="Calibri" pitchFamily="34" charset="0"/>
            </a:endParaRPr>
          </a:p>
        </p:txBody>
      </p:sp>
      <p:sp>
        <p:nvSpPr>
          <p:cNvPr id="8" name="文字方塊 7"/>
          <p:cNvSpPr txBox="1"/>
          <p:nvPr/>
        </p:nvSpPr>
        <p:spPr>
          <a:xfrm>
            <a:off x="3491880" y="1988840"/>
            <a:ext cx="5472608" cy="2677656"/>
          </a:xfrm>
          <a:prstGeom prst="rect">
            <a:avLst/>
          </a:prstGeom>
          <a:gradFill flip="none" rotWithShape="1">
            <a:gsLst>
              <a:gs pos="0">
                <a:srgbClr val="BEE395">
                  <a:tint val="66000"/>
                  <a:satMod val="160000"/>
                </a:srgbClr>
              </a:gs>
              <a:gs pos="50000">
                <a:srgbClr val="BEE395">
                  <a:tint val="44500"/>
                  <a:satMod val="160000"/>
                </a:srgbClr>
              </a:gs>
              <a:gs pos="100000">
                <a:srgbClr val="BEE395">
                  <a:tint val="23500"/>
                  <a:satMod val="160000"/>
                </a:srgbClr>
              </a:gs>
            </a:gsLst>
            <a:lin ang="16200000" scaled="1"/>
            <a:tileRect/>
          </a:gradFill>
        </p:spPr>
        <p:txBody>
          <a:bodyPr wrap="square" rtlCol="0">
            <a:spAutoFit/>
          </a:bodyPr>
          <a:lstStyle/>
          <a:p>
            <a:pPr marL="457200" indent="-457200" algn="l">
              <a:buFont typeface="Arial" pitchFamily="34" charset="0"/>
              <a:buChar char="•"/>
            </a:pPr>
            <a:r>
              <a:rPr lang="en-US" altLang="zh-TW" sz="2400" dirty="0" smtClean="0">
                <a:solidFill>
                  <a:srgbClr val="080808"/>
                </a:solidFill>
                <a:latin typeface="+mn-lt"/>
                <a:cs typeface="Calibri" pitchFamily="34" charset="0"/>
              </a:rPr>
              <a:t>Information </a:t>
            </a:r>
            <a:r>
              <a:rPr lang="en-US" altLang="zh-TW" sz="2400" dirty="0">
                <a:solidFill>
                  <a:srgbClr val="080808"/>
                </a:solidFill>
                <a:latin typeface="+mn-lt"/>
                <a:cs typeface="Calibri" pitchFamily="34" charset="0"/>
              </a:rPr>
              <a:t>about the physical natural history collection associated with the resource (if any) as well as lists of types objects in the collection, called Curatorial Units, and summary information about them</a:t>
            </a:r>
            <a:endParaRPr lang="zh-TW" altLang="en-US" sz="2400" dirty="0">
              <a:solidFill>
                <a:srgbClr val="080808"/>
              </a:solidFill>
              <a:latin typeface="+mn-lt"/>
              <a:cs typeface="Calibri" pitchFamily="34" charset="0"/>
            </a:endParaRPr>
          </a:p>
        </p:txBody>
      </p:sp>
      <p:sp>
        <p:nvSpPr>
          <p:cNvPr id="2" name="投影片編號版面配置區 1"/>
          <p:cNvSpPr>
            <a:spLocks noGrp="1"/>
          </p:cNvSpPr>
          <p:nvPr>
            <p:ph type="sldNum" sz="quarter" idx="12"/>
          </p:nvPr>
        </p:nvSpPr>
        <p:spPr/>
        <p:txBody>
          <a:bodyPr/>
          <a:lstStyle/>
          <a:p>
            <a:fld id="{F5DA2196-F04B-4818-9E4F-B3C432FD7C15}" type="slidenum">
              <a:rPr lang="zh-CN" altLang="en-US" smtClean="0"/>
              <a:pPr/>
              <a:t>45</a:t>
            </a:fld>
            <a:endParaRPr lang="en-US" altLang="zh-CN"/>
          </a:p>
        </p:txBody>
      </p:sp>
    </p:spTree>
    <p:extLst>
      <p:ext uri="{BB962C8B-B14F-4D97-AF65-F5344CB8AC3E}">
        <p14:creationId xmlns:p14="http://schemas.microsoft.com/office/powerpoint/2010/main" val="110925730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776" y="1117008"/>
            <a:ext cx="8782447" cy="371691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標題 1"/>
          <p:cNvSpPr>
            <a:spLocks noGrp="1"/>
          </p:cNvSpPr>
          <p:nvPr>
            <p:ph type="title"/>
          </p:nvPr>
        </p:nvSpPr>
        <p:spPr/>
        <p:txBody>
          <a:bodyPr/>
          <a:lstStyle/>
          <a:p>
            <a:r>
              <a:rPr lang="en-US" altLang="zh-TW" sz="4000" dirty="0" smtClean="0"/>
              <a:t>Collection Data</a:t>
            </a:r>
            <a:endParaRPr lang="zh-TW" altLang="en-US" sz="4000" dirty="0"/>
          </a:p>
        </p:txBody>
      </p:sp>
      <p:sp>
        <p:nvSpPr>
          <p:cNvPr id="7" name="文字方塊 6"/>
          <p:cNvSpPr txBox="1"/>
          <p:nvPr/>
        </p:nvSpPr>
        <p:spPr>
          <a:xfrm>
            <a:off x="1331640" y="1988840"/>
            <a:ext cx="1728192" cy="338554"/>
          </a:xfrm>
          <a:prstGeom prst="rect">
            <a:avLst/>
          </a:prstGeom>
          <a:solidFill>
            <a:srgbClr val="D6E4BE"/>
          </a:solidFill>
        </p:spPr>
        <p:style>
          <a:lnRef idx="0">
            <a:schemeClr val="dk1"/>
          </a:lnRef>
          <a:fillRef idx="3">
            <a:schemeClr val="dk1"/>
          </a:fillRef>
          <a:effectRef idx="3">
            <a:schemeClr val="dk1"/>
          </a:effectRef>
          <a:fontRef idx="minor">
            <a:schemeClr val="lt1"/>
          </a:fontRef>
        </p:style>
        <p:txBody>
          <a:bodyPr wrap="square" rtlCol="0">
            <a:spAutoFit/>
          </a:bodyPr>
          <a:lstStyle/>
          <a:p>
            <a:pPr algn="l"/>
            <a:r>
              <a:rPr lang="en-US" altLang="zh-TW" sz="1600" dirty="0" smtClean="0">
                <a:solidFill>
                  <a:srgbClr val="080808"/>
                </a:solidFill>
              </a:rPr>
              <a:t>Collection Name</a:t>
            </a:r>
            <a:endParaRPr lang="zh-TW" altLang="en-US" sz="1600" dirty="0">
              <a:solidFill>
                <a:srgbClr val="080808"/>
              </a:solidFill>
            </a:endParaRPr>
          </a:p>
        </p:txBody>
      </p:sp>
      <p:sp>
        <p:nvSpPr>
          <p:cNvPr id="14" name="文字方塊 13"/>
          <p:cNvSpPr txBox="1"/>
          <p:nvPr/>
        </p:nvSpPr>
        <p:spPr>
          <a:xfrm>
            <a:off x="1907704" y="3284984"/>
            <a:ext cx="2664296" cy="338554"/>
          </a:xfrm>
          <a:prstGeom prst="rect">
            <a:avLst/>
          </a:prstGeom>
          <a:solidFill>
            <a:srgbClr val="D6E4BE"/>
          </a:solidFill>
        </p:spPr>
        <p:style>
          <a:lnRef idx="0">
            <a:schemeClr val="dk1"/>
          </a:lnRef>
          <a:fillRef idx="3">
            <a:schemeClr val="dk1"/>
          </a:fillRef>
          <a:effectRef idx="3">
            <a:schemeClr val="dk1"/>
          </a:effectRef>
          <a:fontRef idx="minor">
            <a:schemeClr val="lt1"/>
          </a:fontRef>
        </p:style>
        <p:txBody>
          <a:bodyPr wrap="square" rtlCol="0">
            <a:spAutoFit/>
          </a:bodyPr>
          <a:lstStyle/>
          <a:p>
            <a:pPr algn="l"/>
            <a:r>
              <a:rPr lang="en-US" altLang="zh-TW" sz="1600" dirty="0">
                <a:solidFill>
                  <a:srgbClr val="080808"/>
                </a:solidFill>
              </a:rPr>
              <a:t>Parent Collection Identifier</a:t>
            </a:r>
          </a:p>
        </p:txBody>
      </p:sp>
      <p:sp>
        <p:nvSpPr>
          <p:cNvPr id="16" name="文字方塊 15"/>
          <p:cNvSpPr txBox="1"/>
          <p:nvPr/>
        </p:nvSpPr>
        <p:spPr>
          <a:xfrm>
            <a:off x="6074858" y="1988840"/>
            <a:ext cx="2151856" cy="338554"/>
          </a:xfrm>
          <a:prstGeom prst="rect">
            <a:avLst/>
          </a:prstGeom>
          <a:solidFill>
            <a:srgbClr val="D6E4BE"/>
          </a:solidFill>
        </p:spPr>
        <p:style>
          <a:lnRef idx="0">
            <a:schemeClr val="dk1"/>
          </a:lnRef>
          <a:fillRef idx="3">
            <a:schemeClr val="dk1"/>
          </a:fillRef>
          <a:effectRef idx="3">
            <a:schemeClr val="dk1"/>
          </a:effectRef>
          <a:fontRef idx="minor">
            <a:schemeClr val="lt1"/>
          </a:fontRef>
        </p:style>
        <p:txBody>
          <a:bodyPr wrap="square" rtlCol="0">
            <a:spAutoFit/>
          </a:bodyPr>
          <a:lstStyle/>
          <a:p>
            <a:pPr algn="l"/>
            <a:r>
              <a:rPr lang="en-US" altLang="zh-TW" sz="1600" dirty="0">
                <a:solidFill>
                  <a:srgbClr val="080808"/>
                </a:solidFill>
              </a:rPr>
              <a:t>Collection Identifier</a:t>
            </a:r>
            <a:endParaRPr lang="zh-TW" altLang="en-US" sz="1600" dirty="0">
              <a:solidFill>
                <a:srgbClr val="080808"/>
              </a:solidFill>
            </a:endParaRPr>
          </a:p>
        </p:txBody>
      </p:sp>
      <p:sp>
        <p:nvSpPr>
          <p:cNvPr id="18" name="文字方塊 17"/>
          <p:cNvSpPr txBox="1"/>
          <p:nvPr/>
        </p:nvSpPr>
        <p:spPr>
          <a:xfrm>
            <a:off x="5903640" y="3284984"/>
            <a:ext cx="3059583" cy="338554"/>
          </a:xfrm>
          <a:prstGeom prst="rect">
            <a:avLst/>
          </a:prstGeom>
          <a:solidFill>
            <a:srgbClr val="D6E4BE"/>
          </a:solidFill>
        </p:spPr>
        <p:style>
          <a:lnRef idx="0">
            <a:schemeClr val="dk1"/>
          </a:lnRef>
          <a:fillRef idx="3">
            <a:schemeClr val="dk1"/>
          </a:fillRef>
          <a:effectRef idx="3">
            <a:schemeClr val="dk1"/>
          </a:effectRef>
          <a:fontRef idx="minor">
            <a:schemeClr val="lt1"/>
          </a:fontRef>
        </p:style>
        <p:txBody>
          <a:bodyPr wrap="square" rtlCol="0">
            <a:spAutoFit/>
          </a:bodyPr>
          <a:lstStyle/>
          <a:p>
            <a:pPr algn="l"/>
            <a:r>
              <a:rPr lang="en-US" altLang="zh-TW" sz="1600" dirty="0">
                <a:solidFill>
                  <a:srgbClr val="080808"/>
                </a:solidFill>
              </a:rPr>
              <a:t>Specimen preservation method</a:t>
            </a:r>
            <a:endParaRPr lang="zh-TW" altLang="en-US" sz="1600" dirty="0">
              <a:solidFill>
                <a:srgbClr val="080808"/>
              </a:solidFill>
            </a:endParaRPr>
          </a:p>
        </p:txBody>
      </p:sp>
      <p:pic>
        <p:nvPicPr>
          <p:cNvPr id="3074" name="Picture 2" descr="C:\Users\ChaCha\Desktop\ipt2 ppt images\Collection Data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866" y="1117007"/>
            <a:ext cx="8774357" cy="3716915"/>
          </a:xfrm>
          <a:prstGeom prst="rect">
            <a:avLst/>
          </a:prstGeom>
          <a:noFill/>
          <a:extLst>
            <a:ext uri="{909E8E84-426E-40DD-AFC4-6F175D3DCCD1}">
              <a14:hiddenFill xmlns:a14="http://schemas.microsoft.com/office/drawing/2010/main">
                <a:solidFill>
                  <a:srgbClr val="FFFFFF"/>
                </a:solidFill>
              </a14:hiddenFill>
            </a:ext>
          </a:extLst>
        </p:spPr>
      </p:pic>
      <p:sp>
        <p:nvSpPr>
          <p:cNvPr id="3" name="圓角矩形圖說文字 2"/>
          <p:cNvSpPr/>
          <p:nvPr/>
        </p:nvSpPr>
        <p:spPr bwMode="auto">
          <a:xfrm>
            <a:off x="683568" y="3562337"/>
            <a:ext cx="3168352" cy="864096"/>
          </a:xfrm>
          <a:prstGeom prst="wedgeRoundRectCallout">
            <a:avLst>
              <a:gd name="adj1" fmla="val -22579"/>
              <a:gd name="adj2" fmla="val -72658"/>
              <a:gd name="adj3" fmla="val 16667"/>
            </a:avLst>
          </a:prstGeom>
          <a:ln/>
          <a:ex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altLang="zh-TW" sz="2000" dirty="0">
                <a:solidFill>
                  <a:srgbClr val="080808"/>
                </a:solidFill>
                <a:latin typeface="Arial" pitchFamily="34" charset="0"/>
              </a:rPr>
              <a:t>The identifier of which </a:t>
            </a:r>
            <a:r>
              <a:rPr lang="en-US" altLang="zh-TW" sz="2000" dirty="0" smtClean="0">
                <a:solidFill>
                  <a:srgbClr val="080808"/>
                </a:solidFill>
                <a:latin typeface="Arial" pitchFamily="34" charset="0"/>
              </a:rPr>
              <a:t/>
            </a:r>
            <a:br>
              <a:rPr lang="en-US" altLang="zh-TW" sz="2000" dirty="0" smtClean="0">
                <a:solidFill>
                  <a:srgbClr val="080808"/>
                </a:solidFill>
                <a:latin typeface="Arial" pitchFamily="34" charset="0"/>
              </a:rPr>
            </a:br>
            <a:r>
              <a:rPr lang="en-US" altLang="zh-TW" sz="2000" dirty="0" smtClean="0">
                <a:solidFill>
                  <a:srgbClr val="080808"/>
                </a:solidFill>
                <a:latin typeface="Arial" pitchFamily="34" charset="0"/>
              </a:rPr>
              <a:t>this </a:t>
            </a:r>
            <a:r>
              <a:rPr lang="en-US" altLang="zh-TW" sz="2000" dirty="0">
                <a:solidFill>
                  <a:srgbClr val="080808"/>
                </a:solidFill>
                <a:latin typeface="Arial" pitchFamily="34" charset="0"/>
              </a:rPr>
              <a:t>collection is a subset</a:t>
            </a:r>
          </a:p>
        </p:txBody>
      </p:sp>
      <p:sp>
        <p:nvSpPr>
          <p:cNvPr id="4" name="圓角矩形圖說文字 3"/>
          <p:cNvSpPr/>
          <p:nvPr/>
        </p:nvSpPr>
        <p:spPr bwMode="auto">
          <a:xfrm>
            <a:off x="5004048" y="3508299"/>
            <a:ext cx="3888431" cy="918134"/>
          </a:xfrm>
          <a:prstGeom prst="wedgeRoundRectCallout">
            <a:avLst>
              <a:gd name="adj1" fmla="val -21176"/>
              <a:gd name="adj2" fmla="val -62289"/>
              <a:gd name="adj3" fmla="val 16667"/>
            </a:avLst>
          </a:prstGeom>
          <a:ln/>
          <a:ex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altLang="zh-TW" sz="2000" dirty="0" smtClean="0">
                <a:solidFill>
                  <a:srgbClr val="080808"/>
                </a:solidFill>
                <a:latin typeface="Arial" pitchFamily="34" charset="0"/>
              </a:rPr>
              <a:t>Specimen preservation method:</a:t>
            </a:r>
          </a:p>
          <a:p>
            <a:pPr algn="l"/>
            <a:r>
              <a:rPr lang="en-US" altLang="zh-TW" sz="2000" dirty="0" smtClean="0">
                <a:solidFill>
                  <a:srgbClr val="080808"/>
                </a:solidFill>
                <a:latin typeface="Arial" pitchFamily="34" charset="0"/>
              </a:rPr>
              <a:t>Alcohol, frozen, formalin etc.</a:t>
            </a:r>
            <a:endParaRPr lang="en-US" altLang="zh-TW" sz="2000" dirty="0">
              <a:solidFill>
                <a:srgbClr val="080808"/>
              </a:solidFill>
              <a:latin typeface="Arial" pitchFamily="34" charset="0"/>
            </a:endParaRPr>
          </a:p>
        </p:txBody>
      </p:sp>
      <p:pic>
        <p:nvPicPr>
          <p:cNvPr id="3075" name="Picture 3" descr="C:\Users\ChaCha\Desktop\ipt2 ppt images\Collection Data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914" y="1149799"/>
            <a:ext cx="8769791" cy="3714980"/>
          </a:xfrm>
          <a:prstGeom prst="rect">
            <a:avLst/>
          </a:prstGeom>
          <a:noFill/>
          <a:extLst>
            <a:ext uri="{909E8E84-426E-40DD-AFC4-6F175D3DCCD1}">
              <a14:hiddenFill xmlns:a14="http://schemas.microsoft.com/office/drawing/2010/main">
                <a:solidFill>
                  <a:srgbClr val="FFFFFF"/>
                </a:solidFill>
              </a14:hiddenFill>
            </a:ext>
          </a:extLst>
        </p:spPr>
      </p:pic>
      <p:sp>
        <p:nvSpPr>
          <p:cNvPr id="11" name="文字方塊 10"/>
          <p:cNvSpPr txBox="1"/>
          <p:nvPr/>
        </p:nvSpPr>
        <p:spPr>
          <a:xfrm>
            <a:off x="206914" y="5013176"/>
            <a:ext cx="8541550" cy="1631216"/>
          </a:xfrm>
          <a:prstGeom prst="rect">
            <a:avLst/>
          </a:prstGeom>
          <a:noFill/>
        </p:spPr>
        <p:txBody>
          <a:bodyPr wrap="square" rtlCol="0">
            <a:spAutoFit/>
          </a:bodyPr>
          <a:lstStyle/>
          <a:p>
            <a:pPr marL="285750" indent="-285750" algn="l">
              <a:buFont typeface="Wingdings" pitchFamily="2" charset="2"/>
              <a:buChar char="l"/>
            </a:pPr>
            <a:r>
              <a:rPr lang="en-US" altLang="zh-TW" sz="2000" dirty="0">
                <a:solidFill>
                  <a:srgbClr val="080808"/>
                </a:solidFill>
              </a:rPr>
              <a:t>A list of zero or more curatorial units, each consisting of a type of object (specimen, lot, tray, box, jar, etc.) and a count specified by one of two possible Method Types. </a:t>
            </a:r>
            <a:endParaRPr lang="en-US" altLang="zh-TW" sz="2000" dirty="0" smtClean="0">
              <a:solidFill>
                <a:srgbClr val="080808"/>
              </a:solidFill>
            </a:endParaRPr>
          </a:p>
          <a:p>
            <a:pPr marL="285750" indent="-285750" algn="l">
              <a:buFont typeface="Wingdings" pitchFamily="2" charset="2"/>
              <a:buChar char="l"/>
            </a:pPr>
            <a:r>
              <a:rPr lang="en-US" altLang="zh-TW" sz="2000" dirty="0" smtClean="0">
                <a:solidFill>
                  <a:srgbClr val="080808"/>
                </a:solidFill>
              </a:rPr>
              <a:t>Overall</a:t>
            </a:r>
            <a:r>
              <a:rPr lang="en-US" altLang="zh-TW" sz="2000" dirty="0">
                <a:solidFill>
                  <a:srgbClr val="080808"/>
                </a:solidFill>
              </a:rPr>
              <a:t>, this section summarizes the physical contents of the collection by type</a:t>
            </a:r>
            <a:endParaRPr lang="zh-TW" altLang="en-US" sz="2000" dirty="0">
              <a:solidFill>
                <a:srgbClr val="080808"/>
              </a:solidFill>
            </a:endParaRPr>
          </a:p>
        </p:txBody>
      </p:sp>
      <p:sp>
        <p:nvSpPr>
          <p:cNvPr id="5" name="投影片編號版面配置區 4"/>
          <p:cNvSpPr>
            <a:spLocks noGrp="1"/>
          </p:cNvSpPr>
          <p:nvPr>
            <p:ph type="sldNum" sz="quarter" idx="12"/>
          </p:nvPr>
        </p:nvSpPr>
        <p:spPr/>
        <p:txBody>
          <a:bodyPr/>
          <a:lstStyle/>
          <a:p>
            <a:fld id="{F5DA2196-F04B-4818-9E4F-B3C432FD7C15}" type="slidenum">
              <a:rPr lang="zh-CN" altLang="en-US" smtClean="0"/>
              <a:pPr/>
              <a:t>46</a:t>
            </a:fld>
            <a:endParaRPr lang="en-US" altLang="zh-CN"/>
          </a:p>
        </p:txBody>
      </p:sp>
    </p:spTree>
    <p:extLst>
      <p:ext uri="{BB962C8B-B14F-4D97-AF65-F5344CB8AC3E}">
        <p14:creationId xmlns:p14="http://schemas.microsoft.com/office/powerpoint/2010/main" val="1561854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2"/>
          <p:cNvSpPr txBox="1">
            <a:spLocks/>
          </p:cNvSpPr>
          <p:nvPr/>
        </p:nvSpPr>
        <p:spPr>
          <a:xfrm>
            <a:off x="226960" y="908720"/>
            <a:ext cx="3250704" cy="58326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zh-TW" sz="2400" b="1" dirty="0" smtClean="0">
                <a:solidFill>
                  <a:srgbClr val="080808"/>
                </a:solidFill>
                <a:latin typeface="Calibri" pitchFamily="34" charset="0"/>
                <a:cs typeface="Calibri" pitchFamily="34" charset="0"/>
              </a:rPr>
              <a:t>    </a:t>
            </a:r>
            <a:r>
              <a:rPr lang="en-US" altLang="zh-TW" sz="2400" b="1" u="sng" dirty="0" smtClean="0">
                <a:solidFill>
                  <a:schemeClr val="bg2">
                    <a:lumMod val="40000"/>
                    <a:lumOff val="60000"/>
                  </a:schemeClr>
                </a:solidFill>
                <a:latin typeface="Calibri" pitchFamily="34" charset="0"/>
                <a:cs typeface="Calibri" pitchFamily="34" charset="0"/>
              </a:rPr>
              <a:t>Basic Metadata</a:t>
            </a:r>
          </a:p>
          <a:p>
            <a:pPr marL="0" indent="0">
              <a:buFont typeface="Arial" pitchFamily="34" charset="0"/>
              <a:buNone/>
            </a:pPr>
            <a:r>
              <a:rPr lang="en-US" altLang="zh-TW" sz="2400" dirty="0" smtClean="0">
                <a:solidFill>
                  <a:srgbClr val="080808"/>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Geographic Coverage</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Taxonomic Coverage</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Temporal Coverage</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Keywords</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Associated Parties</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Project Data</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Sampling Methods</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Citations</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Collection Data</a:t>
            </a:r>
          </a:p>
          <a:p>
            <a:pPr marL="0" indent="0">
              <a:buFont typeface="Arial" pitchFamily="34" charset="0"/>
              <a:buNone/>
            </a:pPr>
            <a:r>
              <a:rPr lang="en-US" altLang="zh-TW" sz="2400" dirty="0" smtClean="0">
                <a:solidFill>
                  <a:srgbClr val="080808"/>
                </a:solidFill>
                <a:latin typeface="Calibri" pitchFamily="34" charset="0"/>
                <a:cs typeface="Calibri" pitchFamily="34" charset="0"/>
              </a:rPr>
              <a:t>    </a:t>
            </a:r>
            <a:r>
              <a:rPr lang="en-US" altLang="zh-TW" sz="2400" b="1" u="sng" dirty="0" smtClean="0">
                <a:solidFill>
                  <a:srgbClr val="080808"/>
                </a:solidFill>
                <a:latin typeface="Calibri" pitchFamily="34" charset="0"/>
                <a:cs typeface="Calibri" pitchFamily="34" charset="0"/>
              </a:rPr>
              <a:t>External links</a:t>
            </a:r>
          </a:p>
          <a:p>
            <a:pPr marL="0" indent="0">
              <a:buFont typeface="Arial" pitchFamily="34" charset="0"/>
              <a:buNone/>
            </a:pPr>
            <a:r>
              <a:rPr lang="en-US" altLang="zh-TW" sz="2400" dirty="0" smtClean="0">
                <a:solidFill>
                  <a:srgbClr val="080808"/>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Additional Metadata</a:t>
            </a:r>
            <a:endParaRPr lang="zh-TW" altLang="en-US" sz="2400" u="sng" dirty="0">
              <a:solidFill>
                <a:srgbClr val="C0C0C0"/>
              </a:solidFill>
              <a:latin typeface="Calibri" pitchFamily="34" charset="0"/>
              <a:cs typeface="Calibri" pitchFamily="34" charset="0"/>
            </a:endParaRPr>
          </a:p>
        </p:txBody>
      </p:sp>
      <p:sp>
        <p:nvSpPr>
          <p:cNvPr id="8" name="文字方塊 7"/>
          <p:cNvSpPr txBox="1"/>
          <p:nvPr/>
        </p:nvSpPr>
        <p:spPr>
          <a:xfrm>
            <a:off x="3347864" y="2204864"/>
            <a:ext cx="5198792" cy="2308324"/>
          </a:xfrm>
          <a:prstGeom prst="rect">
            <a:avLst/>
          </a:prstGeom>
          <a:gradFill flip="none" rotWithShape="1">
            <a:gsLst>
              <a:gs pos="0">
                <a:srgbClr val="BEE395">
                  <a:tint val="66000"/>
                  <a:satMod val="160000"/>
                </a:srgbClr>
              </a:gs>
              <a:gs pos="50000">
                <a:srgbClr val="BEE395">
                  <a:tint val="44500"/>
                  <a:satMod val="160000"/>
                </a:srgbClr>
              </a:gs>
              <a:gs pos="100000">
                <a:srgbClr val="BEE395">
                  <a:tint val="23500"/>
                  <a:satMod val="160000"/>
                </a:srgbClr>
              </a:gs>
            </a:gsLst>
            <a:lin ang="16200000" scaled="1"/>
            <a:tileRect/>
          </a:gradFill>
        </p:spPr>
        <p:txBody>
          <a:bodyPr wrap="square" rtlCol="0">
            <a:spAutoFit/>
          </a:bodyPr>
          <a:lstStyle/>
          <a:p>
            <a:pPr marL="457200" indent="-457200" algn="l">
              <a:buFont typeface="Arial" pitchFamily="34" charset="0"/>
              <a:buChar char="•"/>
            </a:pPr>
            <a:r>
              <a:rPr lang="en-US" altLang="zh-TW" sz="2400" dirty="0" smtClean="0">
                <a:solidFill>
                  <a:srgbClr val="080808"/>
                </a:solidFill>
                <a:latin typeface="+mn-lt"/>
                <a:cs typeface="Calibri" pitchFamily="34" charset="0"/>
              </a:rPr>
              <a:t>Links </a:t>
            </a:r>
            <a:r>
              <a:rPr lang="en-US" altLang="zh-TW" sz="2400" dirty="0">
                <a:solidFill>
                  <a:srgbClr val="080808"/>
                </a:solidFill>
                <a:latin typeface="+mn-lt"/>
                <a:cs typeface="Calibri" pitchFamily="34" charset="0"/>
              </a:rPr>
              <a:t>to the home page for the resource as well as links to the resource in alternate forms (database files, spreadsheets, linked data, etc.) and the information about them</a:t>
            </a:r>
            <a:endParaRPr lang="zh-TW" altLang="en-US" sz="2400" dirty="0">
              <a:solidFill>
                <a:srgbClr val="080808"/>
              </a:solidFill>
              <a:latin typeface="+mn-lt"/>
              <a:cs typeface="Calibri" pitchFamily="34" charset="0"/>
            </a:endParaRPr>
          </a:p>
        </p:txBody>
      </p:sp>
      <p:sp>
        <p:nvSpPr>
          <p:cNvPr id="2" name="投影片編號版面配置區 1"/>
          <p:cNvSpPr>
            <a:spLocks noGrp="1"/>
          </p:cNvSpPr>
          <p:nvPr>
            <p:ph type="sldNum" sz="quarter" idx="12"/>
          </p:nvPr>
        </p:nvSpPr>
        <p:spPr/>
        <p:txBody>
          <a:bodyPr/>
          <a:lstStyle/>
          <a:p>
            <a:fld id="{F5DA2196-F04B-4818-9E4F-B3C432FD7C15}" type="slidenum">
              <a:rPr lang="zh-CN" altLang="en-US" smtClean="0"/>
              <a:pPr/>
              <a:t>47</a:t>
            </a:fld>
            <a:endParaRPr lang="en-US" altLang="zh-CN"/>
          </a:p>
        </p:txBody>
      </p:sp>
    </p:spTree>
    <p:extLst>
      <p:ext uri="{BB962C8B-B14F-4D97-AF65-F5344CB8AC3E}">
        <p14:creationId xmlns:p14="http://schemas.microsoft.com/office/powerpoint/2010/main" val="113164075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000" dirty="0" smtClean="0"/>
              <a:t>External Links</a:t>
            </a:r>
            <a:endParaRPr lang="zh-TW" altLang="en-US" sz="4000" dirty="0"/>
          </a:p>
        </p:txBody>
      </p:sp>
      <p:sp>
        <p:nvSpPr>
          <p:cNvPr id="4" name="投影片編號版面配置區 3"/>
          <p:cNvSpPr>
            <a:spLocks noGrp="1"/>
          </p:cNvSpPr>
          <p:nvPr>
            <p:ph type="sldNum" sz="quarter" idx="12"/>
          </p:nvPr>
        </p:nvSpPr>
        <p:spPr/>
        <p:txBody>
          <a:bodyPr/>
          <a:lstStyle/>
          <a:p>
            <a:fld id="{F5DA2196-F04B-4818-9E4F-B3C432FD7C15}" type="slidenum">
              <a:rPr lang="zh-CN" altLang="en-US" smtClean="0"/>
              <a:pPr/>
              <a:t>48</a:t>
            </a:fld>
            <a:endParaRPr lang="en-US" altLang="zh-C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632" y="1967777"/>
            <a:ext cx="7596336" cy="20877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descr="C:\Users\ChaCha\Desktop\ipt2 ppt images\external links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319" y="1957933"/>
            <a:ext cx="7602537" cy="20843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圓角矩形圖說文字 5"/>
          <p:cNvSpPr/>
          <p:nvPr/>
        </p:nvSpPr>
        <p:spPr bwMode="auto">
          <a:xfrm>
            <a:off x="2267744" y="3140968"/>
            <a:ext cx="3168352" cy="648072"/>
          </a:xfrm>
          <a:prstGeom prst="wedgeRoundRectCallout">
            <a:avLst>
              <a:gd name="adj1" fmla="val -23827"/>
              <a:gd name="adj2" fmla="val -64276"/>
              <a:gd name="adj3" fmla="val 16667"/>
            </a:avLst>
          </a:prstGeom>
          <a:ln/>
          <a:ex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en-US" altLang="zh-TW" sz="2400" dirty="0">
                <a:solidFill>
                  <a:srgbClr val="080808"/>
                </a:solidFill>
                <a:latin typeface="Arial" pitchFamily="34" charset="0"/>
              </a:rPr>
              <a:t>Resource Homepage</a:t>
            </a:r>
          </a:p>
        </p:txBody>
      </p:sp>
    </p:spTree>
    <p:extLst>
      <p:ext uri="{BB962C8B-B14F-4D97-AF65-F5344CB8AC3E}">
        <p14:creationId xmlns:p14="http://schemas.microsoft.com/office/powerpoint/2010/main" val="167379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2"/>
          <p:cNvSpPr txBox="1">
            <a:spLocks/>
          </p:cNvSpPr>
          <p:nvPr/>
        </p:nvSpPr>
        <p:spPr>
          <a:xfrm>
            <a:off x="226540" y="590366"/>
            <a:ext cx="3250704" cy="590465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zh-TW" sz="2400" b="1" dirty="0" smtClean="0">
                <a:solidFill>
                  <a:srgbClr val="080808"/>
                </a:solidFill>
                <a:latin typeface="Calibri" pitchFamily="34" charset="0"/>
                <a:cs typeface="Calibri" pitchFamily="34" charset="0"/>
              </a:rPr>
              <a:t>    </a:t>
            </a:r>
            <a:r>
              <a:rPr lang="en-US" altLang="zh-TW" sz="2400" b="1" u="sng" dirty="0" smtClean="0">
                <a:solidFill>
                  <a:schemeClr val="bg2">
                    <a:lumMod val="40000"/>
                    <a:lumOff val="60000"/>
                  </a:schemeClr>
                </a:solidFill>
                <a:latin typeface="Calibri" pitchFamily="34" charset="0"/>
                <a:cs typeface="Calibri" pitchFamily="34" charset="0"/>
              </a:rPr>
              <a:t>Basic Metadata</a:t>
            </a:r>
          </a:p>
          <a:p>
            <a:pPr marL="0" indent="0">
              <a:buFont typeface="Arial" pitchFamily="34" charset="0"/>
              <a:buNone/>
            </a:pPr>
            <a:r>
              <a:rPr lang="en-US" altLang="zh-TW" sz="2400" dirty="0" smtClean="0">
                <a:solidFill>
                  <a:srgbClr val="080808"/>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Geographic Coverage</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Taxonomic Coverage</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Temporal Coverage</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Keywords</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Associated Parties</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Project Data</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Sampling Methods</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Citations</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Collection Data</a:t>
            </a:r>
          </a:p>
          <a:p>
            <a:pPr marL="0" indent="0">
              <a:buFont typeface="Arial" pitchFamily="34" charset="0"/>
              <a:buNone/>
            </a:pPr>
            <a:r>
              <a:rPr lang="en-US" altLang="zh-TW" sz="2400" dirty="0" smtClean="0">
                <a:solidFill>
                  <a:srgbClr val="C0C0C0"/>
                </a:solidFill>
                <a:latin typeface="Calibri" pitchFamily="34" charset="0"/>
                <a:cs typeface="Calibri" pitchFamily="34" charset="0"/>
              </a:rPr>
              <a:t>    </a:t>
            </a:r>
            <a:r>
              <a:rPr lang="en-US" altLang="zh-TW" sz="2400" u="sng" dirty="0" smtClean="0">
                <a:solidFill>
                  <a:srgbClr val="C0C0C0"/>
                </a:solidFill>
                <a:latin typeface="Calibri" pitchFamily="34" charset="0"/>
                <a:cs typeface="Calibri" pitchFamily="34" charset="0"/>
              </a:rPr>
              <a:t>External links</a:t>
            </a:r>
          </a:p>
          <a:p>
            <a:pPr marL="0" indent="0">
              <a:buFont typeface="Arial" pitchFamily="34" charset="0"/>
              <a:buNone/>
            </a:pPr>
            <a:r>
              <a:rPr lang="en-US" altLang="zh-TW" sz="2400" dirty="0" smtClean="0">
                <a:solidFill>
                  <a:srgbClr val="080808"/>
                </a:solidFill>
                <a:latin typeface="Calibri" pitchFamily="34" charset="0"/>
                <a:cs typeface="Calibri" pitchFamily="34" charset="0"/>
              </a:rPr>
              <a:t>    </a:t>
            </a:r>
            <a:r>
              <a:rPr lang="en-US" altLang="zh-TW" sz="2400" b="1" u="sng" dirty="0" smtClean="0">
                <a:solidFill>
                  <a:srgbClr val="080808"/>
                </a:solidFill>
                <a:latin typeface="Calibri" pitchFamily="34" charset="0"/>
                <a:cs typeface="Calibri" pitchFamily="34" charset="0"/>
              </a:rPr>
              <a:t>Additional Metadata</a:t>
            </a:r>
            <a:endParaRPr lang="zh-TW" altLang="en-US" sz="2400" b="1" u="sng" dirty="0">
              <a:solidFill>
                <a:srgbClr val="080808"/>
              </a:solidFill>
              <a:latin typeface="Calibri" pitchFamily="34" charset="0"/>
              <a:cs typeface="Calibri" pitchFamily="34" charset="0"/>
            </a:endParaRPr>
          </a:p>
        </p:txBody>
      </p:sp>
      <p:sp>
        <p:nvSpPr>
          <p:cNvPr id="8" name="文字方塊 7"/>
          <p:cNvSpPr txBox="1"/>
          <p:nvPr/>
        </p:nvSpPr>
        <p:spPr>
          <a:xfrm>
            <a:off x="3454100" y="2203866"/>
            <a:ext cx="5366372" cy="1938992"/>
          </a:xfrm>
          <a:prstGeom prst="rect">
            <a:avLst/>
          </a:prstGeom>
          <a:gradFill flip="none" rotWithShape="1">
            <a:gsLst>
              <a:gs pos="0">
                <a:srgbClr val="BEE395">
                  <a:tint val="66000"/>
                  <a:satMod val="160000"/>
                </a:srgbClr>
              </a:gs>
              <a:gs pos="50000">
                <a:srgbClr val="BEE395">
                  <a:tint val="44500"/>
                  <a:satMod val="160000"/>
                </a:srgbClr>
              </a:gs>
              <a:gs pos="100000">
                <a:srgbClr val="BEE395">
                  <a:tint val="23500"/>
                  <a:satMod val="160000"/>
                </a:srgbClr>
              </a:gs>
            </a:gsLst>
            <a:lin ang="16200000" scaled="1"/>
            <a:tileRect/>
          </a:gradFill>
        </p:spPr>
        <p:txBody>
          <a:bodyPr wrap="square" rtlCol="0">
            <a:spAutoFit/>
          </a:bodyPr>
          <a:lstStyle/>
          <a:p>
            <a:pPr marL="457200" indent="-457200" algn="l">
              <a:buFont typeface="Arial" pitchFamily="34" charset="0"/>
              <a:buChar char="•"/>
            </a:pPr>
            <a:r>
              <a:rPr lang="en-US" altLang="zh-TW" sz="2400" dirty="0">
                <a:solidFill>
                  <a:srgbClr val="080808"/>
                </a:solidFill>
                <a:latin typeface="+mn-lt"/>
                <a:cs typeface="Calibri" pitchFamily="34" charset="0"/>
              </a:rPr>
              <a:t>information about other aspects of the resource not captured on one of the other metadata pages, including alternative identifiers for the resource</a:t>
            </a:r>
            <a:endParaRPr lang="zh-TW" altLang="en-US" sz="2400" dirty="0">
              <a:solidFill>
                <a:srgbClr val="080808"/>
              </a:solidFill>
              <a:latin typeface="+mn-lt"/>
              <a:cs typeface="Calibri" pitchFamily="34" charset="0"/>
            </a:endParaRPr>
          </a:p>
        </p:txBody>
      </p:sp>
      <p:sp>
        <p:nvSpPr>
          <p:cNvPr id="2" name="投影片編號版面配置區 1"/>
          <p:cNvSpPr>
            <a:spLocks noGrp="1"/>
          </p:cNvSpPr>
          <p:nvPr>
            <p:ph type="sldNum" sz="quarter" idx="12"/>
          </p:nvPr>
        </p:nvSpPr>
        <p:spPr/>
        <p:txBody>
          <a:bodyPr/>
          <a:lstStyle/>
          <a:p>
            <a:fld id="{F5DA2196-F04B-4818-9E4F-B3C432FD7C15}" type="slidenum">
              <a:rPr lang="zh-CN" altLang="en-US" smtClean="0"/>
              <a:pPr/>
              <a:t>49</a:t>
            </a:fld>
            <a:endParaRPr lang="en-US" altLang="zh-CN"/>
          </a:p>
        </p:txBody>
      </p:sp>
    </p:spTree>
    <p:extLst>
      <p:ext uri="{BB962C8B-B14F-4D97-AF65-F5344CB8AC3E}">
        <p14:creationId xmlns:p14="http://schemas.microsoft.com/office/powerpoint/2010/main" val="8284136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7544" y="399432"/>
            <a:ext cx="7848872" cy="1043881"/>
          </a:xfrm>
        </p:spPr>
        <p:txBody>
          <a:bodyPr>
            <a:noAutofit/>
          </a:bodyPr>
          <a:lstStyle/>
          <a:p>
            <a:r>
              <a:rPr lang="en-US" altLang="zh-TW" sz="4000" dirty="0" smtClean="0">
                <a:latin typeface="Calibri" pitchFamily="34" charset="0"/>
                <a:cs typeface="Calibri" pitchFamily="34" charset="0"/>
              </a:rPr>
              <a:t>Home Menu </a:t>
            </a:r>
            <a:r>
              <a:rPr lang="en-US" altLang="zh-TW" dirty="0" smtClean="0">
                <a:latin typeface="Calibri" pitchFamily="34" charset="0"/>
                <a:cs typeface="Calibri" pitchFamily="34" charset="0"/>
              </a:rPr>
              <a:t>(visible to all users)</a:t>
            </a:r>
            <a:endParaRPr lang="zh-TW" altLang="en-US" dirty="0">
              <a:latin typeface="Calibri" pitchFamily="34" charset="0"/>
              <a:cs typeface="Calibri" pitchFamily="34" charset="0"/>
            </a:endParaRP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7504" y="1628800"/>
            <a:ext cx="8892479" cy="42948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圓角矩形圖說文字 9"/>
          <p:cNvSpPr/>
          <p:nvPr/>
        </p:nvSpPr>
        <p:spPr bwMode="auto">
          <a:xfrm>
            <a:off x="539552" y="1988840"/>
            <a:ext cx="2304256" cy="792088"/>
          </a:xfrm>
          <a:prstGeom prst="wedgeRoundRectCallout">
            <a:avLst>
              <a:gd name="adj1" fmla="val -25941"/>
              <a:gd name="adj2" fmla="val 68215"/>
              <a:gd name="adj3" fmla="val 16667"/>
            </a:avLst>
          </a:prstGeom>
          <a:ln/>
          <a:extLst/>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rtlCol="0" anchor="ctr" anchorCtr="0" compatLnSpc="1">
            <a:prstTxWarp prst="textNoShape">
              <a:avLst/>
            </a:prstTxWarp>
          </a:bodyPr>
          <a:lstStyle/>
          <a:p>
            <a:r>
              <a:rPr lang="en-US" altLang="zh-TW" sz="2400" dirty="0">
                <a:solidFill>
                  <a:srgbClr val="080808"/>
                </a:solidFill>
              </a:rPr>
              <a:t>Click to sort </a:t>
            </a:r>
            <a:r>
              <a:rPr lang="en-US" altLang="zh-TW" sz="2400" dirty="0" smtClean="0">
                <a:solidFill>
                  <a:srgbClr val="080808"/>
                </a:solidFill>
              </a:rPr>
              <a:t/>
            </a:r>
            <a:br>
              <a:rPr lang="en-US" altLang="zh-TW" sz="2400" dirty="0" smtClean="0">
                <a:solidFill>
                  <a:srgbClr val="080808"/>
                </a:solidFill>
              </a:rPr>
            </a:br>
            <a:r>
              <a:rPr lang="en-US" altLang="zh-TW" sz="2400" dirty="0" smtClean="0">
                <a:solidFill>
                  <a:srgbClr val="080808"/>
                </a:solidFill>
              </a:rPr>
              <a:t>table </a:t>
            </a:r>
            <a:r>
              <a:rPr lang="en-US" altLang="zh-TW" sz="2400" dirty="0">
                <a:solidFill>
                  <a:srgbClr val="080808"/>
                </a:solidFill>
              </a:rPr>
              <a:t>by "Name"</a:t>
            </a:r>
          </a:p>
        </p:txBody>
      </p:sp>
      <p:sp>
        <p:nvSpPr>
          <p:cNvPr id="15" name="圓角矩形圖說文字 14"/>
          <p:cNvSpPr/>
          <p:nvPr/>
        </p:nvSpPr>
        <p:spPr bwMode="auto">
          <a:xfrm>
            <a:off x="4362931" y="1916832"/>
            <a:ext cx="3818833" cy="792088"/>
          </a:xfrm>
          <a:prstGeom prst="wedgeRoundRectCallout">
            <a:avLst>
              <a:gd name="adj1" fmla="val -25941"/>
              <a:gd name="adj2" fmla="val 68215"/>
              <a:gd name="adj3" fmla="val 16667"/>
            </a:avLst>
          </a:prstGeom>
          <a:ln/>
          <a:extLst/>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rtlCol="0" anchor="ctr" anchorCtr="0" compatLnSpc="1">
            <a:prstTxWarp prst="textNoShape">
              <a:avLst/>
            </a:prstTxWarp>
          </a:bodyPr>
          <a:lstStyle/>
          <a:p>
            <a:r>
              <a:rPr lang="en-US" altLang="zh-TW" sz="2400" dirty="0">
                <a:solidFill>
                  <a:srgbClr val="080808"/>
                </a:solidFill>
              </a:rPr>
              <a:t>Table sorted in </a:t>
            </a:r>
            <a:r>
              <a:rPr lang="en-US" altLang="zh-TW" sz="2400" dirty="0" smtClean="0">
                <a:solidFill>
                  <a:srgbClr val="080808"/>
                </a:solidFill>
              </a:rPr>
              <a:t/>
            </a:r>
            <a:br>
              <a:rPr lang="en-US" altLang="zh-TW" sz="2400" dirty="0" smtClean="0">
                <a:solidFill>
                  <a:srgbClr val="080808"/>
                </a:solidFill>
              </a:rPr>
            </a:br>
            <a:r>
              <a:rPr lang="en-US" altLang="zh-TW" sz="2400" dirty="0" smtClean="0">
                <a:solidFill>
                  <a:srgbClr val="080808"/>
                </a:solidFill>
              </a:rPr>
              <a:t>ascending </a:t>
            </a:r>
            <a:r>
              <a:rPr lang="en-US" altLang="zh-TW" sz="2400" dirty="0">
                <a:solidFill>
                  <a:srgbClr val="080808"/>
                </a:solidFill>
              </a:rPr>
              <a:t>order by “Type”</a:t>
            </a:r>
          </a:p>
        </p:txBody>
      </p:sp>
      <p:sp>
        <p:nvSpPr>
          <p:cNvPr id="3" name="投影片編號版面配置區 2"/>
          <p:cNvSpPr>
            <a:spLocks noGrp="1"/>
          </p:cNvSpPr>
          <p:nvPr>
            <p:ph type="sldNum" sz="quarter" idx="12"/>
          </p:nvPr>
        </p:nvSpPr>
        <p:spPr/>
        <p:txBody>
          <a:bodyPr/>
          <a:lstStyle/>
          <a:p>
            <a:fld id="{3BAF54BC-ABCB-4871-821F-C99F3AEFDE4B}" type="slidenum">
              <a:rPr lang="zh-CN" altLang="en-US" smtClean="0"/>
              <a:pPr/>
              <a:t>5</a:t>
            </a:fld>
            <a:endParaRPr lang="en-US" altLang="zh-CN"/>
          </a:p>
        </p:txBody>
      </p:sp>
    </p:spTree>
    <p:extLst>
      <p:ext uri="{BB962C8B-B14F-4D97-AF65-F5344CB8AC3E}">
        <p14:creationId xmlns:p14="http://schemas.microsoft.com/office/powerpoint/2010/main" val="264933485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7544" y="413792"/>
            <a:ext cx="8496944" cy="1143000"/>
          </a:xfrm>
        </p:spPr>
        <p:txBody>
          <a:bodyPr>
            <a:noAutofit/>
          </a:bodyPr>
          <a:lstStyle/>
          <a:p>
            <a:r>
              <a:rPr lang="en-US" altLang="zh-TW" sz="4000" dirty="0" smtClean="0"/>
              <a:t>Additional Metadata</a:t>
            </a:r>
            <a:endParaRPr lang="zh-TW" altLang="en-US" sz="40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060771"/>
            <a:ext cx="7780174" cy="54485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文字方塊 3"/>
          <p:cNvSpPr txBox="1"/>
          <p:nvPr/>
        </p:nvSpPr>
        <p:spPr>
          <a:xfrm>
            <a:off x="1043608" y="4695527"/>
            <a:ext cx="1656184" cy="461665"/>
          </a:xfrm>
          <a:prstGeom prst="rect">
            <a:avLst/>
          </a:prstGeom>
          <a:noFill/>
        </p:spPr>
        <p:txBody>
          <a:bodyPr wrap="square" rtlCol="0">
            <a:spAutoFit/>
          </a:bodyPr>
          <a:lstStyle/>
          <a:p>
            <a:pPr algn="l"/>
            <a:r>
              <a:rPr lang="en-US" altLang="zh-TW" sz="2400" dirty="0" smtClean="0">
                <a:solidFill>
                  <a:srgbClr val="080808"/>
                </a:solidFill>
              </a:rPr>
              <a:t>IP Rights</a:t>
            </a:r>
            <a:endParaRPr lang="zh-TW" altLang="en-US" sz="2400" dirty="0">
              <a:solidFill>
                <a:srgbClr val="080808"/>
              </a:solidFill>
            </a:endParaRPr>
          </a:p>
        </p:txBody>
      </p:sp>
      <p:pic>
        <p:nvPicPr>
          <p:cNvPr id="2050" name="Picture 2" descr="C:\Users\ChaCha\Desktop\ipt2 ppt images\additional metadata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695" y="1068394"/>
            <a:ext cx="7761047" cy="544090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8" y="4285109"/>
            <a:ext cx="3816424" cy="1118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圓角矩形圖說文字 5"/>
          <p:cNvSpPr/>
          <p:nvPr/>
        </p:nvSpPr>
        <p:spPr bwMode="auto">
          <a:xfrm>
            <a:off x="1043608" y="2564904"/>
            <a:ext cx="6552728" cy="1584176"/>
          </a:xfrm>
          <a:prstGeom prst="wedgeRoundRectCallout">
            <a:avLst/>
          </a:prstGeom>
          <a:ln/>
          <a:ex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en-US" altLang="zh-TW" sz="2400" dirty="0">
                <a:solidFill>
                  <a:srgbClr val="080808"/>
                </a:solidFill>
              </a:rPr>
              <a:t>A statement of the intellectual property rights </a:t>
            </a:r>
            <a:br>
              <a:rPr lang="en-US" altLang="zh-TW" sz="2400" dirty="0">
                <a:solidFill>
                  <a:srgbClr val="080808"/>
                </a:solidFill>
              </a:rPr>
            </a:br>
            <a:r>
              <a:rPr lang="en-US" altLang="zh-TW" sz="2400" dirty="0">
                <a:solidFill>
                  <a:srgbClr val="080808"/>
                </a:solidFill>
              </a:rPr>
              <a:t>associated with the resource or a reference to </a:t>
            </a:r>
            <a:br>
              <a:rPr lang="en-US" altLang="zh-TW" sz="2400" dirty="0">
                <a:solidFill>
                  <a:srgbClr val="080808"/>
                </a:solidFill>
              </a:rPr>
            </a:br>
            <a:r>
              <a:rPr lang="en-US" altLang="zh-TW" sz="2400" dirty="0">
                <a:solidFill>
                  <a:srgbClr val="080808"/>
                </a:solidFill>
              </a:rPr>
              <a:t>where to find such a statement</a:t>
            </a:r>
            <a:endParaRPr lang="zh-TW" altLang="en-US" sz="2400" dirty="0">
              <a:solidFill>
                <a:srgbClr val="080808"/>
              </a:solidFill>
            </a:endParaRPr>
          </a:p>
        </p:txBody>
      </p:sp>
      <p:sp>
        <p:nvSpPr>
          <p:cNvPr id="7" name="圓角矩形圖說文字 6"/>
          <p:cNvSpPr/>
          <p:nvPr/>
        </p:nvSpPr>
        <p:spPr bwMode="auto">
          <a:xfrm>
            <a:off x="1892745" y="5459124"/>
            <a:ext cx="3744416" cy="576064"/>
          </a:xfrm>
          <a:prstGeom prst="wedgeRoundRectCallout">
            <a:avLst>
              <a:gd name="adj1" fmla="val -24926"/>
              <a:gd name="adj2" fmla="val -71087"/>
              <a:gd name="adj3" fmla="val 16667"/>
            </a:avLst>
          </a:prstGeom>
          <a:ln/>
          <a:ex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en-US" altLang="zh-TW" sz="2400" dirty="0">
                <a:solidFill>
                  <a:srgbClr val="080808"/>
                </a:solidFill>
                <a:latin typeface="Arial" pitchFamily="34" charset="0"/>
              </a:rPr>
              <a:t>Select 1 from 4 licenses</a:t>
            </a:r>
          </a:p>
        </p:txBody>
      </p:sp>
      <p:sp>
        <p:nvSpPr>
          <p:cNvPr id="3" name="投影片編號版面配置區 2"/>
          <p:cNvSpPr>
            <a:spLocks noGrp="1"/>
          </p:cNvSpPr>
          <p:nvPr>
            <p:ph type="sldNum" sz="quarter" idx="12"/>
          </p:nvPr>
        </p:nvSpPr>
        <p:spPr/>
        <p:txBody>
          <a:bodyPr/>
          <a:lstStyle/>
          <a:p>
            <a:fld id="{F5DA2196-F04B-4818-9E4F-B3C432FD7C15}" type="slidenum">
              <a:rPr lang="zh-CN" altLang="en-US" smtClean="0"/>
              <a:pPr/>
              <a:t>50</a:t>
            </a:fld>
            <a:endParaRPr lang="en-US" altLang="zh-CN"/>
          </a:p>
        </p:txBody>
      </p:sp>
    </p:spTree>
    <p:extLst>
      <p:ext uri="{BB962C8B-B14F-4D97-AF65-F5344CB8AC3E}">
        <p14:creationId xmlns:p14="http://schemas.microsoft.com/office/powerpoint/2010/main" val="377118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4000" dirty="0" smtClean="0"/>
              <a:t>Additional Metadata</a:t>
            </a:r>
            <a:endParaRPr lang="zh-TW" altLang="en-US" sz="40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9552" y="1484784"/>
            <a:ext cx="7768665" cy="2232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字方塊 5"/>
          <p:cNvSpPr txBox="1"/>
          <p:nvPr/>
        </p:nvSpPr>
        <p:spPr>
          <a:xfrm>
            <a:off x="539552" y="3717032"/>
            <a:ext cx="8352928" cy="830997"/>
          </a:xfrm>
          <a:prstGeom prst="rect">
            <a:avLst/>
          </a:prstGeom>
          <a:noFill/>
        </p:spPr>
        <p:txBody>
          <a:bodyPr wrap="square" rtlCol="0">
            <a:spAutoFit/>
          </a:bodyPr>
          <a:lstStyle/>
          <a:p>
            <a:pPr marL="285750" indent="-285750" algn="l">
              <a:buFont typeface="Arial" pitchFamily="34" charset="0"/>
              <a:buChar char="•"/>
            </a:pPr>
            <a:r>
              <a:rPr lang="en-US" altLang="zh-TW" sz="2400" dirty="0" smtClean="0">
                <a:solidFill>
                  <a:srgbClr val="080808"/>
                </a:solidFill>
              </a:rPr>
              <a:t>On </a:t>
            </a:r>
            <a:r>
              <a:rPr lang="en-US" altLang="zh-TW" sz="2400" dirty="0">
                <a:solidFill>
                  <a:srgbClr val="080808"/>
                </a:solidFill>
              </a:rPr>
              <a:t>saving the page the user is asked to confirm that they have read and understood the license</a:t>
            </a:r>
            <a:endParaRPr lang="zh-TW" altLang="en-US" sz="2400" dirty="0">
              <a:solidFill>
                <a:srgbClr val="080808"/>
              </a:solidFill>
            </a:endParaRPr>
          </a:p>
        </p:txBody>
      </p:sp>
      <p:sp>
        <p:nvSpPr>
          <p:cNvPr id="3" name="投影片編號版面配置區 2"/>
          <p:cNvSpPr>
            <a:spLocks noGrp="1"/>
          </p:cNvSpPr>
          <p:nvPr>
            <p:ph type="sldNum" sz="quarter" idx="12"/>
          </p:nvPr>
        </p:nvSpPr>
        <p:spPr/>
        <p:txBody>
          <a:bodyPr/>
          <a:lstStyle/>
          <a:p>
            <a:fld id="{F5DA2196-F04B-4818-9E4F-B3C432FD7C15}" type="slidenum">
              <a:rPr lang="zh-CN" altLang="en-US" smtClean="0"/>
              <a:pPr/>
              <a:t>51</a:t>
            </a:fld>
            <a:endParaRPr lang="en-US" altLang="zh-CN"/>
          </a:p>
        </p:txBody>
      </p:sp>
    </p:spTree>
    <p:extLst>
      <p:ext uri="{BB962C8B-B14F-4D97-AF65-F5344CB8AC3E}">
        <p14:creationId xmlns:p14="http://schemas.microsoft.com/office/powerpoint/2010/main" val="44634878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7544" y="1268760"/>
            <a:ext cx="8784976" cy="4896544"/>
          </a:xfrm>
        </p:spPr>
        <p:txBody>
          <a:bodyPr/>
          <a:lstStyle/>
          <a:p>
            <a:r>
              <a:rPr lang="en-US" sz="6000" dirty="0" smtClean="0">
                <a:solidFill>
                  <a:srgbClr val="000000"/>
                </a:solidFill>
                <a:latin typeface="+mn-lt"/>
              </a:rPr>
              <a:t>Exercise 2</a:t>
            </a:r>
            <a:r>
              <a:rPr lang="en-US" sz="6000" dirty="0" smtClean="0">
                <a:solidFill>
                  <a:srgbClr val="000000"/>
                </a:solidFill>
              </a:rPr>
              <a:t/>
            </a:r>
            <a:br>
              <a:rPr lang="en-US" sz="6000" dirty="0" smtClean="0">
                <a:solidFill>
                  <a:srgbClr val="000000"/>
                </a:solidFill>
              </a:rPr>
            </a:br>
            <a:r>
              <a:rPr lang="en-US" dirty="0" smtClean="0">
                <a:solidFill>
                  <a:srgbClr val="000000"/>
                </a:solidFill>
              </a:rPr>
              <a:t/>
            </a:r>
            <a:br>
              <a:rPr lang="en-US" dirty="0" smtClean="0">
                <a:solidFill>
                  <a:srgbClr val="000000"/>
                </a:solidFill>
              </a:rPr>
            </a:br>
            <a:r>
              <a:rPr lang="en-US" sz="3200" b="0" dirty="0" smtClean="0">
                <a:solidFill>
                  <a:srgbClr val="000000"/>
                </a:solidFill>
                <a:latin typeface="+mn-lt"/>
              </a:rPr>
              <a:t>Complete the rest of the Metadata</a:t>
            </a:r>
            <a:br>
              <a:rPr lang="en-US" sz="3200" b="0" dirty="0" smtClean="0">
                <a:solidFill>
                  <a:srgbClr val="000000"/>
                </a:solidFill>
                <a:latin typeface="+mn-lt"/>
              </a:rPr>
            </a:br>
            <a:r>
              <a:rPr lang="en-US" sz="3200" b="0" dirty="0" smtClean="0">
                <a:solidFill>
                  <a:srgbClr val="000000"/>
                </a:solidFill>
                <a:latin typeface="+mn-lt"/>
              </a:rPr>
              <a:t/>
            </a:r>
            <a:br>
              <a:rPr lang="en-US" sz="3200" b="0" dirty="0" smtClean="0">
                <a:solidFill>
                  <a:srgbClr val="000000"/>
                </a:solidFill>
                <a:latin typeface="+mn-lt"/>
              </a:rPr>
            </a:br>
            <a:r>
              <a:rPr lang="en-US" sz="3200" b="0" dirty="0" smtClean="0">
                <a:solidFill>
                  <a:srgbClr val="000000"/>
                </a:solidFill>
                <a:latin typeface="+mn-lt"/>
              </a:rPr>
              <a:t>Wireless AP: IPT2AP1</a:t>
            </a:r>
            <a:br>
              <a:rPr lang="en-US" sz="3200" b="0" dirty="0" smtClean="0">
                <a:solidFill>
                  <a:srgbClr val="000000"/>
                </a:solidFill>
                <a:latin typeface="+mn-lt"/>
              </a:rPr>
            </a:br>
            <a:r>
              <a:rPr lang="en-US" sz="3200" b="0" dirty="0" smtClean="0">
                <a:solidFill>
                  <a:srgbClr val="000000"/>
                </a:solidFill>
                <a:latin typeface="+mn-lt"/>
              </a:rPr>
              <a:t>IPT Server: </a:t>
            </a:r>
            <a:r>
              <a:rPr lang="en-US" sz="3200" b="0" dirty="0" smtClean="0">
                <a:solidFill>
                  <a:srgbClr val="000000"/>
                </a:solidFill>
                <a:latin typeface="+mn-lt"/>
              </a:rPr>
              <a:t>192.168.1</a:t>
            </a:r>
            <a:r>
              <a:rPr lang="en-US" sz="3200" b="0" dirty="0" smtClean="0">
                <a:solidFill>
                  <a:srgbClr val="000000"/>
                </a:solidFill>
                <a:latin typeface="+mn-lt"/>
              </a:rPr>
              <a:t>. 2:8080/</a:t>
            </a:r>
            <a:r>
              <a:rPr lang="en-US" sz="3200" b="0" dirty="0" err="1" smtClean="0">
                <a:solidFill>
                  <a:srgbClr val="000000"/>
                </a:solidFill>
                <a:latin typeface="+mn-lt"/>
              </a:rPr>
              <a:t>ipt</a:t>
            </a:r>
            <a:r>
              <a:rPr lang="en-US" sz="3200" b="0" dirty="0" smtClean="0">
                <a:solidFill>
                  <a:srgbClr val="000000"/>
                </a:solidFill>
                <a:latin typeface="+mn-lt"/>
              </a:rPr>
              <a:t/>
            </a:r>
            <a:br>
              <a:rPr lang="en-US" sz="3200" b="0" dirty="0" smtClean="0">
                <a:solidFill>
                  <a:srgbClr val="000000"/>
                </a:solidFill>
                <a:latin typeface="+mn-lt"/>
              </a:rPr>
            </a:br>
            <a:r>
              <a:rPr lang="en-US" sz="3200" b="0" dirty="0" smtClean="0">
                <a:solidFill>
                  <a:srgbClr val="000000"/>
                </a:solidFill>
                <a:latin typeface="+mn-lt"/>
              </a:rPr>
              <a:t>Login ID: E-Mail </a:t>
            </a:r>
            <a:br>
              <a:rPr lang="en-US" sz="3200" b="0" dirty="0" smtClean="0">
                <a:solidFill>
                  <a:srgbClr val="000000"/>
                </a:solidFill>
                <a:latin typeface="+mn-lt"/>
              </a:rPr>
            </a:br>
            <a:r>
              <a:rPr lang="en-US" sz="3200" b="0" dirty="0" smtClean="0">
                <a:solidFill>
                  <a:srgbClr val="000000"/>
                </a:solidFill>
                <a:latin typeface="+mn-lt"/>
              </a:rPr>
              <a:t>Password:1234</a:t>
            </a:r>
            <a:r>
              <a:rPr lang="en-US" dirty="0" smtClean="0">
                <a:solidFill>
                  <a:srgbClr val="000000"/>
                </a:solidFill>
              </a:rPr>
              <a:t/>
            </a:r>
            <a:br>
              <a:rPr lang="en-US" dirty="0" smtClean="0">
                <a:solidFill>
                  <a:srgbClr val="000000"/>
                </a:solidFill>
              </a:rPr>
            </a:br>
            <a:endParaRPr lang="en-US" dirty="0">
              <a:solidFill>
                <a:srgbClr val="000000"/>
              </a:solidFill>
            </a:endParaRPr>
          </a:p>
        </p:txBody>
      </p:sp>
      <p:sp>
        <p:nvSpPr>
          <p:cNvPr id="3" name="投影片編號版面配置區 2"/>
          <p:cNvSpPr>
            <a:spLocks noGrp="1"/>
          </p:cNvSpPr>
          <p:nvPr>
            <p:ph type="sldNum" sz="quarter" idx="12"/>
          </p:nvPr>
        </p:nvSpPr>
        <p:spPr/>
        <p:txBody>
          <a:bodyPr/>
          <a:lstStyle/>
          <a:p>
            <a:fld id="{3BAF54BC-ABCB-4871-821F-C99F3AEFDE4B}" type="slidenum">
              <a:rPr lang="zh-CN" altLang="en-US" smtClean="0"/>
              <a:pPr/>
              <a:t>52</a:t>
            </a:fld>
            <a:endParaRPr lang="en-US" altLang="zh-CN"/>
          </a:p>
        </p:txBody>
      </p:sp>
    </p:spTree>
    <p:extLst>
      <p:ext uri="{BB962C8B-B14F-4D97-AF65-F5344CB8AC3E}">
        <p14:creationId xmlns:p14="http://schemas.microsoft.com/office/powerpoint/2010/main" val="276968383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457200" y="1455048"/>
            <a:ext cx="8229600" cy="5070296"/>
          </a:xfrm>
        </p:spPr>
        <p:txBody>
          <a:bodyPr/>
          <a:lstStyle/>
          <a:p>
            <a:endParaRPr lang="en-US" dirty="0"/>
          </a:p>
        </p:txBody>
      </p:sp>
      <p:sp>
        <p:nvSpPr>
          <p:cNvPr id="3" name="投影片編號版面配置區 2"/>
          <p:cNvSpPr>
            <a:spLocks noGrp="1"/>
          </p:cNvSpPr>
          <p:nvPr>
            <p:ph type="sldNum" sz="quarter" idx="12"/>
          </p:nvPr>
        </p:nvSpPr>
        <p:spPr/>
        <p:txBody>
          <a:bodyPr/>
          <a:lstStyle/>
          <a:p>
            <a:fld id="{F5DA2196-F04B-4818-9E4F-B3C432FD7C15}" type="slidenum">
              <a:rPr lang="zh-CN" altLang="en-US" smtClean="0"/>
              <a:pPr/>
              <a:t>53</a:t>
            </a:fld>
            <a:endParaRPr lang="en-US" altLang="zh-CN"/>
          </a:p>
        </p:txBody>
      </p:sp>
      <p:sp>
        <p:nvSpPr>
          <p:cNvPr id="4" name="標題 3"/>
          <p:cNvSpPr>
            <a:spLocks noGrp="1"/>
          </p:cNvSpPr>
          <p:nvPr>
            <p:ph type="title"/>
          </p:nvPr>
        </p:nvSpPr>
        <p:spPr>
          <a:xfrm>
            <a:off x="280711" y="286519"/>
            <a:ext cx="6477000" cy="616546"/>
          </a:xfrm>
        </p:spPr>
        <p:txBody>
          <a:bodyPr/>
          <a:lstStyle/>
          <a:p>
            <a:r>
              <a:rPr lang="en-US" dirty="0" smtClean="0"/>
              <a:t>Next Section</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979567"/>
            <a:ext cx="7639050" cy="528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群組 6"/>
          <p:cNvGrpSpPr/>
          <p:nvPr/>
        </p:nvGrpSpPr>
        <p:grpSpPr>
          <a:xfrm>
            <a:off x="306567" y="920929"/>
            <a:ext cx="7794301" cy="5603253"/>
            <a:chOff x="306567" y="706066"/>
            <a:chExt cx="7794301" cy="5603253"/>
          </a:xfrm>
        </p:grpSpPr>
        <p:sp>
          <p:nvSpPr>
            <p:cNvPr id="5" name="框架 4"/>
            <p:cNvSpPr/>
            <p:nvPr/>
          </p:nvSpPr>
          <p:spPr bwMode="auto">
            <a:xfrm>
              <a:off x="306567" y="706066"/>
              <a:ext cx="7794301" cy="5603253"/>
            </a:xfrm>
            <a:custGeom>
              <a:avLst/>
              <a:gdLst>
                <a:gd name="connsiteX0" fmla="*/ 0 w 7639050"/>
                <a:gd name="connsiteY0" fmla="*/ 0 h 5184576"/>
                <a:gd name="connsiteX1" fmla="*/ 7639050 w 7639050"/>
                <a:gd name="connsiteY1" fmla="*/ 0 h 5184576"/>
                <a:gd name="connsiteX2" fmla="*/ 7639050 w 7639050"/>
                <a:gd name="connsiteY2" fmla="*/ 5184576 h 5184576"/>
                <a:gd name="connsiteX3" fmla="*/ 0 w 7639050"/>
                <a:gd name="connsiteY3" fmla="*/ 5184576 h 5184576"/>
                <a:gd name="connsiteX4" fmla="*/ 0 w 7639050"/>
                <a:gd name="connsiteY4" fmla="*/ 0 h 5184576"/>
                <a:gd name="connsiteX5" fmla="*/ 648072 w 7639050"/>
                <a:gd name="connsiteY5" fmla="*/ 648072 h 5184576"/>
                <a:gd name="connsiteX6" fmla="*/ 648072 w 7639050"/>
                <a:gd name="connsiteY6" fmla="*/ 4536504 h 5184576"/>
                <a:gd name="connsiteX7" fmla="*/ 6990978 w 7639050"/>
                <a:gd name="connsiteY7" fmla="*/ 4536504 h 5184576"/>
                <a:gd name="connsiteX8" fmla="*/ 6990978 w 7639050"/>
                <a:gd name="connsiteY8" fmla="*/ 648072 h 5184576"/>
                <a:gd name="connsiteX9" fmla="*/ 648072 w 7639050"/>
                <a:gd name="connsiteY9" fmla="*/ 648072 h 5184576"/>
                <a:gd name="connsiteX0" fmla="*/ 0 w 7639050"/>
                <a:gd name="connsiteY0" fmla="*/ 0 h 5184576"/>
                <a:gd name="connsiteX1" fmla="*/ 7639050 w 7639050"/>
                <a:gd name="connsiteY1" fmla="*/ 0 h 5184576"/>
                <a:gd name="connsiteX2" fmla="*/ 7639050 w 7639050"/>
                <a:gd name="connsiteY2" fmla="*/ 5184576 h 5184576"/>
                <a:gd name="connsiteX3" fmla="*/ 0 w 7639050"/>
                <a:gd name="connsiteY3" fmla="*/ 5184576 h 5184576"/>
                <a:gd name="connsiteX4" fmla="*/ 0 w 7639050"/>
                <a:gd name="connsiteY4" fmla="*/ 0 h 5184576"/>
                <a:gd name="connsiteX5" fmla="*/ 303828 w 7639050"/>
                <a:gd name="connsiteY5" fmla="*/ 637314 h 5184576"/>
                <a:gd name="connsiteX6" fmla="*/ 648072 w 7639050"/>
                <a:gd name="connsiteY6" fmla="*/ 4536504 h 5184576"/>
                <a:gd name="connsiteX7" fmla="*/ 6990978 w 7639050"/>
                <a:gd name="connsiteY7" fmla="*/ 4536504 h 5184576"/>
                <a:gd name="connsiteX8" fmla="*/ 6990978 w 7639050"/>
                <a:gd name="connsiteY8" fmla="*/ 648072 h 5184576"/>
                <a:gd name="connsiteX9" fmla="*/ 303828 w 7639050"/>
                <a:gd name="connsiteY9" fmla="*/ 637314 h 5184576"/>
                <a:gd name="connsiteX0" fmla="*/ 0 w 7639050"/>
                <a:gd name="connsiteY0" fmla="*/ 0 h 5184576"/>
                <a:gd name="connsiteX1" fmla="*/ 7639050 w 7639050"/>
                <a:gd name="connsiteY1" fmla="*/ 0 h 5184576"/>
                <a:gd name="connsiteX2" fmla="*/ 7639050 w 7639050"/>
                <a:gd name="connsiteY2" fmla="*/ 5184576 h 5184576"/>
                <a:gd name="connsiteX3" fmla="*/ 0 w 7639050"/>
                <a:gd name="connsiteY3" fmla="*/ 5184576 h 5184576"/>
                <a:gd name="connsiteX4" fmla="*/ 0 w 7639050"/>
                <a:gd name="connsiteY4" fmla="*/ 0 h 5184576"/>
                <a:gd name="connsiteX5" fmla="*/ 303828 w 7639050"/>
                <a:gd name="connsiteY5" fmla="*/ 637314 h 5184576"/>
                <a:gd name="connsiteX6" fmla="*/ 357615 w 7639050"/>
                <a:gd name="connsiteY6" fmla="*/ 4536504 h 5184576"/>
                <a:gd name="connsiteX7" fmla="*/ 6990978 w 7639050"/>
                <a:gd name="connsiteY7" fmla="*/ 4536504 h 5184576"/>
                <a:gd name="connsiteX8" fmla="*/ 6990978 w 7639050"/>
                <a:gd name="connsiteY8" fmla="*/ 648072 h 5184576"/>
                <a:gd name="connsiteX9" fmla="*/ 303828 w 7639050"/>
                <a:gd name="connsiteY9" fmla="*/ 637314 h 5184576"/>
                <a:gd name="connsiteX0" fmla="*/ 0 w 7639050"/>
                <a:gd name="connsiteY0" fmla="*/ 0 h 5184576"/>
                <a:gd name="connsiteX1" fmla="*/ 7639050 w 7639050"/>
                <a:gd name="connsiteY1" fmla="*/ 0 h 5184576"/>
                <a:gd name="connsiteX2" fmla="*/ 7639050 w 7639050"/>
                <a:gd name="connsiteY2" fmla="*/ 5184576 h 5184576"/>
                <a:gd name="connsiteX3" fmla="*/ 0 w 7639050"/>
                <a:gd name="connsiteY3" fmla="*/ 5184576 h 5184576"/>
                <a:gd name="connsiteX4" fmla="*/ 0 w 7639050"/>
                <a:gd name="connsiteY4" fmla="*/ 0 h 5184576"/>
                <a:gd name="connsiteX5" fmla="*/ 303828 w 7639050"/>
                <a:gd name="connsiteY5" fmla="*/ 637314 h 5184576"/>
                <a:gd name="connsiteX6" fmla="*/ 357615 w 7639050"/>
                <a:gd name="connsiteY6" fmla="*/ 4536504 h 5184576"/>
                <a:gd name="connsiteX7" fmla="*/ 2860041 w 7639050"/>
                <a:gd name="connsiteY7" fmla="*/ 4547262 h 5184576"/>
                <a:gd name="connsiteX8" fmla="*/ 6990978 w 7639050"/>
                <a:gd name="connsiteY8" fmla="*/ 648072 h 5184576"/>
                <a:gd name="connsiteX9" fmla="*/ 303828 w 7639050"/>
                <a:gd name="connsiteY9" fmla="*/ 637314 h 5184576"/>
                <a:gd name="connsiteX0" fmla="*/ 0 w 7639050"/>
                <a:gd name="connsiteY0" fmla="*/ 0 h 5184576"/>
                <a:gd name="connsiteX1" fmla="*/ 7639050 w 7639050"/>
                <a:gd name="connsiteY1" fmla="*/ 0 h 5184576"/>
                <a:gd name="connsiteX2" fmla="*/ 7639050 w 7639050"/>
                <a:gd name="connsiteY2" fmla="*/ 5184576 h 5184576"/>
                <a:gd name="connsiteX3" fmla="*/ 0 w 7639050"/>
                <a:gd name="connsiteY3" fmla="*/ 5184576 h 5184576"/>
                <a:gd name="connsiteX4" fmla="*/ 0 w 7639050"/>
                <a:gd name="connsiteY4" fmla="*/ 0 h 5184576"/>
                <a:gd name="connsiteX5" fmla="*/ 303828 w 7639050"/>
                <a:gd name="connsiteY5" fmla="*/ 637314 h 5184576"/>
                <a:gd name="connsiteX6" fmla="*/ 357615 w 7639050"/>
                <a:gd name="connsiteY6" fmla="*/ 4536504 h 5184576"/>
                <a:gd name="connsiteX7" fmla="*/ 2860041 w 7639050"/>
                <a:gd name="connsiteY7" fmla="*/ 4547262 h 5184576"/>
                <a:gd name="connsiteX8" fmla="*/ 2827769 w 7639050"/>
                <a:gd name="connsiteY8" fmla="*/ 637314 h 5184576"/>
                <a:gd name="connsiteX9" fmla="*/ 303828 w 7639050"/>
                <a:gd name="connsiteY9" fmla="*/ 637314 h 5184576"/>
                <a:gd name="connsiteX0" fmla="*/ 0 w 7639050"/>
                <a:gd name="connsiteY0" fmla="*/ 0 h 5184576"/>
                <a:gd name="connsiteX1" fmla="*/ 7639050 w 7639050"/>
                <a:gd name="connsiteY1" fmla="*/ 0 h 5184576"/>
                <a:gd name="connsiteX2" fmla="*/ 7639050 w 7639050"/>
                <a:gd name="connsiteY2" fmla="*/ 5184576 h 5184576"/>
                <a:gd name="connsiteX3" fmla="*/ 0 w 7639050"/>
                <a:gd name="connsiteY3" fmla="*/ 5184576 h 5184576"/>
                <a:gd name="connsiteX4" fmla="*/ 0 w 7639050"/>
                <a:gd name="connsiteY4" fmla="*/ 0 h 5184576"/>
                <a:gd name="connsiteX5" fmla="*/ 303828 w 7639050"/>
                <a:gd name="connsiteY5" fmla="*/ 637314 h 5184576"/>
                <a:gd name="connsiteX6" fmla="*/ 346857 w 7639050"/>
                <a:gd name="connsiteY6" fmla="*/ 4859233 h 5184576"/>
                <a:gd name="connsiteX7" fmla="*/ 2860041 w 7639050"/>
                <a:gd name="connsiteY7" fmla="*/ 4547262 h 5184576"/>
                <a:gd name="connsiteX8" fmla="*/ 2827769 w 7639050"/>
                <a:gd name="connsiteY8" fmla="*/ 637314 h 5184576"/>
                <a:gd name="connsiteX9" fmla="*/ 303828 w 7639050"/>
                <a:gd name="connsiteY9" fmla="*/ 637314 h 5184576"/>
                <a:gd name="connsiteX0" fmla="*/ 0 w 7639050"/>
                <a:gd name="connsiteY0" fmla="*/ 0 h 5184576"/>
                <a:gd name="connsiteX1" fmla="*/ 7639050 w 7639050"/>
                <a:gd name="connsiteY1" fmla="*/ 0 h 5184576"/>
                <a:gd name="connsiteX2" fmla="*/ 7639050 w 7639050"/>
                <a:gd name="connsiteY2" fmla="*/ 5184576 h 5184576"/>
                <a:gd name="connsiteX3" fmla="*/ 0 w 7639050"/>
                <a:gd name="connsiteY3" fmla="*/ 5184576 h 5184576"/>
                <a:gd name="connsiteX4" fmla="*/ 0 w 7639050"/>
                <a:gd name="connsiteY4" fmla="*/ 0 h 5184576"/>
                <a:gd name="connsiteX5" fmla="*/ 303828 w 7639050"/>
                <a:gd name="connsiteY5" fmla="*/ 637314 h 5184576"/>
                <a:gd name="connsiteX6" fmla="*/ 346857 w 7639050"/>
                <a:gd name="connsiteY6" fmla="*/ 4859233 h 5184576"/>
                <a:gd name="connsiteX7" fmla="*/ 2870798 w 7639050"/>
                <a:gd name="connsiteY7" fmla="*/ 4869991 h 5184576"/>
                <a:gd name="connsiteX8" fmla="*/ 2827769 w 7639050"/>
                <a:gd name="connsiteY8" fmla="*/ 637314 h 5184576"/>
                <a:gd name="connsiteX9" fmla="*/ 303828 w 7639050"/>
                <a:gd name="connsiteY9" fmla="*/ 637314 h 5184576"/>
                <a:gd name="connsiteX0" fmla="*/ 0 w 7639050"/>
                <a:gd name="connsiteY0" fmla="*/ 0 h 5184576"/>
                <a:gd name="connsiteX1" fmla="*/ 7639050 w 7639050"/>
                <a:gd name="connsiteY1" fmla="*/ 0 h 5184576"/>
                <a:gd name="connsiteX2" fmla="*/ 7639050 w 7639050"/>
                <a:gd name="connsiteY2" fmla="*/ 5184576 h 5184576"/>
                <a:gd name="connsiteX3" fmla="*/ 0 w 7639050"/>
                <a:gd name="connsiteY3" fmla="*/ 5184576 h 5184576"/>
                <a:gd name="connsiteX4" fmla="*/ 0 w 7639050"/>
                <a:gd name="connsiteY4" fmla="*/ 0 h 5184576"/>
                <a:gd name="connsiteX5" fmla="*/ 303828 w 7639050"/>
                <a:gd name="connsiteY5" fmla="*/ 637314 h 5184576"/>
                <a:gd name="connsiteX6" fmla="*/ 221816 w 7639050"/>
                <a:gd name="connsiteY6" fmla="*/ 661025 h 5184576"/>
                <a:gd name="connsiteX7" fmla="*/ 346857 w 7639050"/>
                <a:gd name="connsiteY7" fmla="*/ 4859233 h 5184576"/>
                <a:gd name="connsiteX8" fmla="*/ 2870798 w 7639050"/>
                <a:gd name="connsiteY8" fmla="*/ 4869991 h 5184576"/>
                <a:gd name="connsiteX9" fmla="*/ 2827769 w 7639050"/>
                <a:gd name="connsiteY9" fmla="*/ 637314 h 5184576"/>
                <a:gd name="connsiteX10" fmla="*/ 303828 w 7639050"/>
                <a:gd name="connsiteY10" fmla="*/ 637314 h 5184576"/>
                <a:gd name="connsiteX0" fmla="*/ 0 w 7639050"/>
                <a:gd name="connsiteY0" fmla="*/ 0 h 5184576"/>
                <a:gd name="connsiteX1" fmla="*/ 7639050 w 7639050"/>
                <a:gd name="connsiteY1" fmla="*/ 0 h 5184576"/>
                <a:gd name="connsiteX2" fmla="*/ 7639050 w 7639050"/>
                <a:gd name="connsiteY2" fmla="*/ 5184576 h 5184576"/>
                <a:gd name="connsiteX3" fmla="*/ 0 w 7639050"/>
                <a:gd name="connsiteY3" fmla="*/ 5184576 h 5184576"/>
                <a:gd name="connsiteX4" fmla="*/ 0 w 7639050"/>
                <a:gd name="connsiteY4" fmla="*/ 0 h 5184576"/>
                <a:gd name="connsiteX5" fmla="*/ 303828 w 7639050"/>
                <a:gd name="connsiteY5" fmla="*/ 637314 h 5184576"/>
                <a:gd name="connsiteX6" fmla="*/ 221816 w 7639050"/>
                <a:gd name="connsiteY6" fmla="*/ 661025 h 5184576"/>
                <a:gd name="connsiteX7" fmla="*/ 207008 w 7639050"/>
                <a:gd name="connsiteY7" fmla="*/ 4859233 h 5184576"/>
                <a:gd name="connsiteX8" fmla="*/ 2870798 w 7639050"/>
                <a:gd name="connsiteY8" fmla="*/ 4869991 h 5184576"/>
                <a:gd name="connsiteX9" fmla="*/ 2827769 w 7639050"/>
                <a:gd name="connsiteY9" fmla="*/ 637314 h 5184576"/>
                <a:gd name="connsiteX10" fmla="*/ 303828 w 7639050"/>
                <a:gd name="connsiteY10" fmla="*/ 637314 h 5184576"/>
                <a:gd name="connsiteX0" fmla="*/ 0 w 7639050"/>
                <a:gd name="connsiteY0" fmla="*/ 0 h 5184576"/>
                <a:gd name="connsiteX1" fmla="*/ 7639050 w 7639050"/>
                <a:gd name="connsiteY1" fmla="*/ 0 h 5184576"/>
                <a:gd name="connsiteX2" fmla="*/ 7639050 w 7639050"/>
                <a:gd name="connsiteY2" fmla="*/ 5184576 h 5184576"/>
                <a:gd name="connsiteX3" fmla="*/ 0 w 7639050"/>
                <a:gd name="connsiteY3" fmla="*/ 5184576 h 5184576"/>
                <a:gd name="connsiteX4" fmla="*/ 0 w 7639050"/>
                <a:gd name="connsiteY4" fmla="*/ 0 h 5184576"/>
                <a:gd name="connsiteX5" fmla="*/ 303828 w 7639050"/>
                <a:gd name="connsiteY5" fmla="*/ 637314 h 5184576"/>
                <a:gd name="connsiteX6" fmla="*/ 189543 w 7639050"/>
                <a:gd name="connsiteY6" fmla="*/ 639510 h 5184576"/>
                <a:gd name="connsiteX7" fmla="*/ 207008 w 7639050"/>
                <a:gd name="connsiteY7" fmla="*/ 4859233 h 5184576"/>
                <a:gd name="connsiteX8" fmla="*/ 2870798 w 7639050"/>
                <a:gd name="connsiteY8" fmla="*/ 4869991 h 5184576"/>
                <a:gd name="connsiteX9" fmla="*/ 2827769 w 7639050"/>
                <a:gd name="connsiteY9" fmla="*/ 637314 h 5184576"/>
                <a:gd name="connsiteX10" fmla="*/ 303828 w 7639050"/>
                <a:gd name="connsiteY10" fmla="*/ 637314 h 5184576"/>
                <a:gd name="connsiteX0" fmla="*/ 0 w 7639050"/>
                <a:gd name="connsiteY0" fmla="*/ 0 h 5184576"/>
                <a:gd name="connsiteX1" fmla="*/ 7639050 w 7639050"/>
                <a:gd name="connsiteY1" fmla="*/ 0 h 5184576"/>
                <a:gd name="connsiteX2" fmla="*/ 7639050 w 7639050"/>
                <a:gd name="connsiteY2" fmla="*/ 5184576 h 5184576"/>
                <a:gd name="connsiteX3" fmla="*/ 0 w 7639050"/>
                <a:gd name="connsiteY3" fmla="*/ 5184576 h 5184576"/>
                <a:gd name="connsiteX4" fmla="*/ 0 w 7639050"/>
                <a:gd name="connsiteY4" fmla="*/ 0 h 5184576"/>
                <a:gd name="connsiteX5" fmla="*/ 303828 w 7639050"/>
                <a:gd name="connsiteY5" fmla="*/ 637314 h 5184576"/>
                <a:gd name="connsiteX6" fmla="*/ 189543 w 7639050"/>
                <a:gd name="connsiteY6" fmla="*/ 639510 h 5184576"/>
                <a:gd name="connsiteX7" fmla="*/ 207008 w 7639050"/>
                <a:gd name="connsiteY7" fmla="*/ 4859233 h 5184576"/>
                <a:gd name="connsiteX8" fmla="*/ 2451250 w 7639050"/>
                <a:gd name="connsiteY8" fmla="*/ 4880748 h 5184576"/>
                <a:gd name="connsiteX9" fmla="*/ 2827769 w 7639050"/>
                <a:gd name="connsiteY9" fmla="*/ 637314 h 5184576"/>
                <a:gd name="connsiteX10" fmla="*/ 303828 w 7639050"/>
                <a:gd name="connsiteY10" fmla="*/ 637314 h 5184576"/>
                <a:gd name="connsiteX0" fmla="*/ 0 w 7639050"/>
                <a:gd name="connsiteY0" fmla="*/ 0 h 5184576"/>
                <a:gd name="connsiteX1" fmla="*/ 7639050 w 7639050"/>
                <a:gd name="connsiteY1" fmla="*/ 0 h 5184576"/>
                <a:gd name="connsiteX2" fmla="*/ 7639050 w 7639050"/>
                <a:gd name="connsiteY2" fmla="*/ 5184576 h 5184576"/>
                <a:gd name="connsiteX3" fmla="*/ 0 w 7639050"/>
                <a:gd name="connsiteY3" fmla="*/ 5184576 h 5184576"/>
                <a:gd name="connsiteX4" fmla="*/ 0 w 7639050"/>
                <a:gd name="connsiteY4" fmla="*/ 0 h 5184576"/>
                <a:gd name="connsiteX5" fmla="*/ 303828 w 7639050"/>
                <a:gd name="connsiteY5" fmla="*/ 637314 h 5184576"/>
                <a:gd name="connsiteX6" fmla="*/ 189543 w 7639050"/>
                <a:gd name="connsiteY6" fmla="*/ 639510 h 5184576"/>
                <a:gd name="connsiteX7" fmla="*/ 207008 w 7639050"/>
                <a:gd name="connsiteY7" fmla="*/ 4859233 h 5184576"/>
                <a:gd name="connsiteX8" fmla="*/ 2451250 w 7639050"/>
                <a:gd name="connsiteY8" fmla="*/ 4880748 h 5184576"/>
                <a:gd name="connsiteX9" fmla="*/ 2483525 w 7639050"/>
                <a:gd name="connsiteY9" fmla="*/ 648072 h 5184576"/>
                <a:gd name="connsiteX10" fmla="*/ 303828 w 7639050"/>
                <a:gd name="connsiteY10" fmla="*/ 637314 h 5184576"/>
                <a:gd name="connsiteX0" fmla="*/ 0 w 7639050"/>
                <a:gd name="connsiteY0" fmla="*/ 0 h 5184576"/>
                <a:gd name="connsiteX1" fmla="*/ 7639050 w 7639050"/>
                <a:gd name="connsiteY1" fmla="*/ 0 h 5184576"/>
                <a:gd name="connsiteX2" fmla="*/ 7639050 w 7639050"/>
                <a:gd name="connsiteY2" fmla="*/ 5184576 h 5184576"/>
                <a:gd name="connsiteX3" fmla="*/ 0 w 7639050"/>
                <a:gd name="connsiteY3" fmla="*/ 5184576 h 5184576"/>
                <a:gd name="connsiteX4" fmla="*/ 0 w 7639050"/>
                <a:gd name="connsiteY4" fmla="*/ 0 h 5184576"/>
                <a:gd name="connsiteX5" fmla="*/ 303828 w 7639050"/>
                <a:gd name="connsiteY5" fmla="*/ 637314 h 5184576"/>
                <a:gd name="connsiteX6" fmla="*/ 189543 w 7639050"/>
                <a:gd name="connsiteY6" fmla="*/ 639510 h 5184576"/>
                <a:gd name="connsiteX7" fmla="*/ 153220 w 7639050"/>
                <a:gd name="connsiteY7" fmla="*/ 4966809 h 5184576"/>
                <a:gd name="connsiteX8" fmla="*/ 2451250 w 7639050"/>
                <a:gd name="connsiteY8" fmla="*/ 4880748 h 5184576"/>
                <a:gd name="connsiteX9" fmla="*/ 2483525 w 7639050"/>
                <a:gd name="connsiteY9" fmla="*/ 648072 h 5184576"/>
                <a:gd name="connsiteX10" fmla="*/ 303828 w 7639050"/>
                <a:gd name="connsiteY10" fmla="*/ 637314 h 5184576"/>
                <a:gd name="connsiteX0" fmla="*/ 0 w 7639050"/>
                <a:gd name="connsiteY0" fmla="*/ 0 h 5184576"/>
                <a:gd name="connsiteX1" fmla="*/ 7639050 w 7639050"/>
                <a:gd name="connsiteY1" fmla="*/ 0 h 5184576"/>
                <a:gd name="connsiteX2" fmla="*/ 7639050 w 7639050"/>
                <a:gd name="connsiteY2" fmla="*/ 5184576 h 5184576"/>
                <a:gd name="connsiteX3" fmla="*/ 0 w 7639050"/>
                <a:gd name="connsiteY3" fmla="*/ 5184576 h 5184576"/>
                <a:gd name="connsiteX4" fmla="*/ 0 w 7639050"/>
                <a:gd name="connsiteY4" fmla="*/ 0 h 5184576"/>
                <a:gd name="connsiteX5" fmla="*/ 303828 w 7639050"/>
                <a:gd name="connsiteY5" fmla="*/ 637314 h 5184576"/>
                <a:gd name="connsiteX6" fmla="*/ 189543 w 7639050"/>
                <a:gd name="connsiteY6" fmla="*/ 639510 h 5184576"/>
                <a:gd name="connsiteX7" fmla="*/ 153220 w 7639050"/>
                <a:gd name="connsiteY7" fmla="*/ 4966809 h 5184576"/>
                <a:gd name="connsiteX8" fmla="*/ 2472765 w 7639050"/>
                <a:gd name="connsiteY8" fmla="*/ 4956052 h 5184576"/>
                <a:gd name="connsiteX9" fmla="*/ 2483525 w 7639050"/>
                <a:gd name="connsiteY9" fmla="*/ 648072 h 5184576"/>
                <a:gd name="connsiteX10" fmla="*/ 303828 w 7639050"/>
                <a:gd name="connsiteY10" fmla="*/ 637314 h 5184576"/>
                <a:gd name="connsiteX0" fmla="*/ 0 w 7639050"/>
                <a:gd name="connsiteY0" fmla="*/ 0 h 5184576"/>
                <a:gd name="connsiteX1" fmla="*/ 7639050 w 7639050"/>
                <a:gd name="connsiteY1" fmla="*/ 0 h 5184576"/>
                <a:gd name="connsiteX2" fmla="*/ 7639050 w 7639050"/>
                <a:gd name="connsiteY2" fmla="*/ 5184576 h 5184576"/>
                <a:gd name="connsiteX3" fmla="*/ 0 w 7639050"/>
                <a:gd name="connsiteY3" fmla="*/ 5184576 h 5184576"/>
                <a:gd name="connsiteX4" fmla="*/ 0 w 7639050"/>
                <a:gd name="connsiteY4" fmla="*/ 0 h 5184576"/>
                <a:gd name="connsiteX5" fmla="*/ 303828 w 7639050"/>
                <a:gd name="connsiteY5" fmla="*/ 637314 h 5184576"/>
                <a:gd name="connsiteX6" fmla="*/ 189543 w 7639050"/>
                <a:gd name="connsiteY6" fmla="*/ 639510 h 5184576"/>
                <a:gd name="connsiteX7" fmla="*/ 153220 w 7639050"/>
                <a:gd name="connsiteY7" fmla="*/ 4966809 h 5184576"/>
                <a:gd name="connsiteX8" fmla="*/ 2472765 w 7639050"/>
                <a:gd name="connsiteY8" fmla="*/ 4956052 h 5184576"/>
                <a:gd name="connsiteX9" fmla="*/ 2472966 w 7639050"/>
                <a:gd name="connsiteY9" fmla="*/ 2118596 h 5184576"/>
                <a:gd name="connsiteX10" fmla="*/ 303828 w 7639050"/>
                <a:gd name="connsiteY10" fmla="*/ 637314 h 5184576"/>
                <a:gd name="connsiteX0" fmla="*/ 0 w 7639050"/>
                <a:gd name="connsiteY0" fmla="*/ 0 h 5184576"/>
                <a:gd name="connsiteX1" fmla="*/ 7639050 w 7639050"/>
                <a:gd name="connsiteY1" fmla="*/ 0 h 5184576"/>
                <a:gd name="connsiteX2" fmla="*/ 7639050 w 7639050"/>
                <a:gd name="connsiteY2" fmla="*/ 5184576 h 5184576"/>
                <a:gd name="connsiteX3" fmla="*/ 0 w 7639050"/>
                <a:gd name="connsiteY3" fmla="*/ 5184576 h 5184576"/>
                <a:gd name="connsiteX4" fmla="*/ 0 w 7639050"/>
                <a:gd name="connsiteY4" fmla="*/ 0 h 5184576"/>
                <a:gd name="connsiteX5" fmla="*/ 303828 w 7639050"/>
                <a:gd name="connsiteY5" fmla="*/ 637314 h 5184576"/>
                <a:gd name="connsiteX6" fmla="*/ 178984 w 7639050"/>
                <a:gd name="connsiteY6" fmla="*/ 2110034 h 5184576"/>
                <a:gd name="connsiteX7" fmla="*/ 153220 w 7639050"/>
                <a:gd name="connsiteY7" fmla="*/ 4966809 h 5184576"/>
                <a:gd name="connsiteX8" fmla="*/ 2472765 w 7639050"/>
                <a:gd name="connsiteY8" fmla="*/ 4956052 h 5184576"/>
                <a:gd name="connsiteX9" fmla="*/ 2472966 w 7639050"/>
                <a:gd name="connsiteY9" fmla="*/ 2118596 h 5184576"/>
                <a:gd name="connsiteX10" fmla="*/ 303828 w 7639050"/>
                <a:gd name="connsiteY10" fmla="*/ 637314 h 5184576"/>
                <a:gd name="connsiteX0" fmla="*/ 0 w 7639050"/>
                <a:gd name="connsiteY0" fmla="*/ 0 h 5184576"/>
                <a:gd name="connsiteX1" fmla="*/ 7639050 w 7639050"/>
                <a:gd name="connsiteY1" fmla="*/ 0 h 5184576"/>
                <a:gd name="connsiteX2" fmla="*/ 7639050 w 7639050"/>
                <a:gd name="connsiteY2" fmla="*/ 5184576 h 5184576"/>
                <a:gd name="connsiteX3" fmla="*/ 0 w 7639050"/>
                <a:gd name="connsiteY3" fmla="*/ 5184576 h 5184576"/>
                <a:gd name="connsiteX4" fmla="*/ 0 w 7639050"/>
                <a:gd name="connsiteY4" fmla="*/ 0 h 5184576"/>
                <a:gd name="connsiteX5" fmla="*/ 1021812 w 7639050"/>
                <a:gd name="connsiteY5" fmla="*/ 2107838 h 5184576"/>
                <a:gd name="connsiteX6" fmla="*/ 178984 w 7639050"/>
                <a:gd name="connsiteY6" fmla="*/ 2110034 h 5184576"/>
                <a:gd name="connsiteX7" fmla="*/ 153220 w 7639050"/>
                <a:gd name="connsiteY7" fmla="*/ 4966809 h 5184576"/>
                <a:gd name="connsiteX8" fmla="*/ 2472765 w 7639050"/>
                <a:gd name="connsiteY8" fmla="*/ 4956052 h 5184576"/>
                <a:gd name="connsiteX9" fmla="*/ 2472966 w 7639050"/>
                <a:gd name="connsiteY9" fmla="*/ 2118596 h 5184576"/>
                <a:gd name="connsiteX10" fmla="*/ 1021812 w 7639050"/>
                <a:gd name="connsiteY10" fmla="*/ 2107838 h 5184576"/>
                <a:gd name="connsiteX0" fmla="*/ 42234 w 7639050"/>
                <a:gd name="connsiteY0" fmla="*/ 0 h 5813197"/>
                <a:gd name="connsiteX1" fmla="*/ 7639050 w 7639050"/>
                <a:gd name="connsiteY1" fmla="*/ 628621 h 5813197"/>
                <a:gd name="connsiteX2" fmla="*/ 7639050 w 7639050"/>
                <a:gd name="connsiteY2" fmla="*/ 5813197 h 5813197"/>
                <a:gd name="connsiteX3" fmla="*/ 0 w 7639050"/>
                <a:gd name="connsiteY3" fmla="*/ 5813197 h 5813197"/>
                <a:gd name="connsiteX4" fmla="*/ 42234 w 7639050"/>
                <a:gd name="connsiteY4" fmla="*/ 0 h 5813197"/>
                <a:gd name="connsiteX5" fmla="*/ 1021812 w 7639050"/>
                <a:gd name="connsiteY5" fmla="*/ 2736459 h 5813197"/>
                <a:gd name="connsiteX6" fmla="*/ 178984 w 7639050"/>
                <a:gd name="connsiteY6" fmla="*/ 2738655 h 5813197"/>
                <a:gd name="connsiteX7" fmla="*/ 153220 w 7639050"/>
                <a:gd name="connsiteY7" fmla="*/ 5595430 h 5813197"/>
                <a:gd name="connsiteX8" fmla="*/ 2472765 w 7639050"/>
                <a:gd name="connsiteY8" fmla="*/ 5584673 h 5813197"/>
                <a:gd name="connsiteX9" fmla="*/ 2472966 w 7639050"/>
                <a:gd name="connsiteY9" fmla="*/ 2747217 h 5813197"/>
                <a:gd name="connsiteX10" fmla="*/ 1021812 w 7639050"/>
                <a:gd name="connsiteY10" fmla="*/ 2736459 h 5813197"/>
                <a:gd name="connsiteX0" fmla="*/ 42234 w 7649609"/>
                <a:gd name="connsiteY0" fmla="*/ 22450 h 5835647"/>
                <a:gd name="connsiteX1" fmla="*/ 7649609 w 7649609"/>
                <a:gd name="connsiteY1" fmla="*/ 0 h 5835647"/>
                <a:gd name="connsiteX2" fmla="*/ 7639050 w 7649609"/>
                <a:gd name="connsiteY2" fmla="*/ 5835647 h 5835647"/>
                <a:gd name="connsiteX3" fmla="*/ 0 w 7649609"/>
                <a:gd name="connsiteY3" fmla="*/ 5835647 h 5835647"/>
                <a:gd name="connsiteX4" fmla="*/ 42234 w 7649609"/>
                <a:gd name="connsiteY4" fmla="*/ 22450 h 5835647"/>
                <a:gd name="connsiteX5" fmla="*/ 1021812 w 7649609"/>
                <a:gd name="connsiteY5" fmla="*/ 2758909 h 5835647"/>
                <a:gd name="connsiteX6" fmla="*/ 178984 w 7649609"/>
                <a:gd name="connsiteY6" fmla="*/ 2761105 h 5835647"/>
                <a:gd name="connsiteX7" fmla="*/ 153220 w 7649609"/>
                <a:gd name="connsiteY7" fmla="*/ 5617880 h 5835647"/>
                <a:gd name="connsiteX8" fmla="*/ 2472765 w 7649609"/>
                <a:gd name="connsiteY8" fmla="*/ 5607123 h 5835647"/>
                <a:gd name="connsiteX9" fmla="*/ 2472966 w 7649609"/>
                <a:gd name="connsiteY9" fmla="*/ 2769667 h 5835647"/>
                <a:gd name="connsiteX10" fmla="*/ 1021812 w 7649609"/>
                <a:gd name="connsiteY10" fmla="*/ 2758909 h 5835647"/>
                <a:gd name="connsiteX0" fmla="*/ 0 w 7660168"/>
                <a:gd name="connsiteY0" fmla="*/ 0 h 5846873"/>
                <a:gd name="connsiteX1" fmla="*/ 7660168 w 7660168"/>
                <a:gd name="connsiteY1" fmla="*/ 11226 h 5846873"/>
                <a:gd name="connsiteX2" fmla="*/ 7649609 w 7660168"/>
                <a:gd name="connsiteY2" fmla="*/ 5846873 h 5846873"/>
                <a:gd name="connsiteX3" fmla="*/ 10559 w 7660168"/>
                <a:gd name="connsiteY3" fmla="*/ 5846873 h 5846873"/>
                <a:gd name="connsiteX4" fmla="*/ 0 w 7660168"/>
                <a:gd name="connsiteY4" fmla="*/ 0 h 5846873"/>
                <a:gd name="connsiteX5" fmla="*/ 1032371 w 7660168"/>
                <a:gd name="connsiteY5" fmla="*/ 2770135 h 5846873"/>
                <a:gd name="connsiteX6" fmla="*/ 189543 w 7660168"/>
                <a:gd name="connsiteY6" fmla="*/ 2772331 h 5846873"/>
                <a:gd name="connsiteX7" fmla="*/ 163779 w 7660168"/>
                <a:gd name="connsiteY7" fmla="*/ 5629106 h 5846873"/>
                <a:gd name="connsiteX8" fmla="*/ 2483324 w 7660168"/>
                <a:gd name="connsiteY8" fmla="*/ 5618349 h 5846873"/>
                <a:gd name="connsiteX9" fmla="*/ 2483525 w 7660168"/>
                <a:gd name="connsiteY9" fmla="*/ 2780893 h 5846873"/>
                <a:gd name="connsiteX10" fmla="*/ 1032371 w 7660168"/>
                <a:gd name="connsiteY10" fmla="*/ 2770135 h 5846873"/>
                <a:gd name="connsiteX0" fmla="*/ 0 w 7649914"/>
                <a:gd name="connsiteY0" fmla="*/ 0 h 5846873"/>
                <a:gd name="connsiteX1" fmla="*/ 7628492 w 7649914"/>
                <a:gd name="connsiteY1" fmla="*/ 11226 h 5846873"/>
                <a:gd name="connsiteX2" fmla="*/ 7649609 w 7649914"/>
                <a:gd name="connsiteY2" fmla="*/ 5846873 h 5846873"/>
                <a:gd name="connsiteX3" fmla="*/ 10559 w 7649914"/>
                <a:gd name="connsiteY3" fmla="*/ 5846873 h 5846873"/>
                <a:gd name="connsiteX4" fmla="*/ 0 w 7649914"/>
                <a:gd name="connsiteY4" fmla="*/ 0 h 5846873"/>
                <a:gd name="connsiteX5" fmla="*/ 1032371 w 7649914"/>
                <a:gd name="connsiteY5" fmla="*/ 2770135 h 5846873"/>
                <a:gd name="connsiteX6" fmla="*/ 189543 w 7649914"/>
                <a:gd name="connsiteY6" fmla="*/ 2772331 h 5846873"/>
                <a:gd name="connsiteX7" fmla="*/ 163779 w 7649914"/>
                <a:gd name="connsiteY7" fmla="*/ 5629106 h 5846873"/>
                <a:gd name="connsiteX8" fmla="*/ 2483324 w 7649914"/>
                <a:gd name="connsiteY8" fmla="*/ 5618349 h 5846873"/>
                <a:gd name="connsiteX9" fmla="*/ 2483525 w 7649914"/>
                <a:gd name="connsiteY9" fmla="*/ 2780893 h 5846873"/>
                <a:gd name="connsiteX10" fmla="*/ 1032371 w 7649914"/>
                <a:gd name="connsiteY10" fmla="*/ 2770135 h 5846873"/>
                <a:gd name="connsiteX0" fmla="*/ 0 w 7649720"/>
                <a:gd name="connsiteY0" fmla="*/ 0 h 5846873"/>
                <a:gd name="connsiteX1" fmla="*/ 7575699 w 7649720"/>
                <a:gd name="connsiteY1" fmla="*/ 11226 h 5846873"/>
                <a:gd name="connsiteX2" fmla="*/ 7649609 w 7649720"/>
                <a:gd name="connsiteY2" fmla="*/ 5846873 h 5846873"/>
                <a:gd name="connsiteX3" fmla="*/ 10559 w 7649720"/>
                <a:gd name="connsiteY3" fmla="*/ 5846873 h 5846873"/>
                <a:gd name="connsiteX4" fmla="*/ 0 w 7649720"/>
                <a:gd name="connsiteY4" fmla="*/ 0 h 5846873"/>
                <a:gd name="connsiteX5" fmla="*/ 1032371 w 7649720"/>
                <a:gd name="connsiteY5" fmla="*/ 2770135 h 5846873"/>
                <a:gd name="connsiteX6" fmla="*/ 189543 w 7649720"/>
                <a:gd name="connsiteY6" fmla="*/ 2772331 h 5846873"/>
                <a:gd name="connsiteX7" fmla="*/ 163779 w 7649720"/>
                <a:gd name="connsiteY7" fmla="*/ 5629106 h 5846873"/>
                <a:gd name="connsiteX8" fmla="*/ 2483324 w 7649720"/>
                <a:gd name="connsiteY8" fmla="*/ 5618349 h 5846873"/>
                <a:gd name="connsiteX9" fmla="*/ 2483525 w 7649720"/>
                <a:gd name="connsiteY9" fmla="*/ 2780893 h 5846873"/>
                <a:gd name="connsiteX10" fmla="*/ 1032371 w 7649720"/>
                <a:gd name="connsiteY10" fmla="*/ 2770135 h 5846873"/>
                <a:gd name="connsiteX0" fmla="*/ 0 w 7650077"/>
                <a:gd name="connsiteY0" fmla="*/ 0 h 5846873"/>
                <a:gd name="connsiteX1" fmla="*/ 7639051 w 7650077"/>
                <a:gd name="connsiteY1" fmla="*/ 33676 h 5846873"/>
                <a:gd name="connsiteX2" fmla="*/ 7649609 w 7650077"/>
                <a:gd name="connsiteY2" fmla="*/ 5846873 h 5846873"/>
                <a:gd name="connsiteX3" fmla="*/ 10559 w 7650077"/>
                <a:gd name="connsiteY3" fmla="*/ 5846873 h 5846873"/>
                <a:gd name="connsiteX4" fmla="*/ 0 w 7650077"/>
                <a:gd name="connsiteY4" fmla="*/ 0 h 5846873"/>
                <a:gd name="connsiteX5" fmla="*/ 1032371 w 7650077"/>
                <a:gd name="connsiteY5" fmla="*/ 2770135 h 5846873"/>
                <a:gd name="connsiteX6" fmla="*/ 189543 w 7650077"/>
                <a:gd name="connsiteY6" fmla="*/ 2772331 h 5846873"/>
                <a:gd name="connsiteX7" fmla="*/ 163779 w 7650077"/>
                <a:gd name="connsiteY7" fmla="*/ 5629106 h 5846873"/>
                <a:gd name="connsiteX8" fmla="*/ 2483324 w 7650077"/>
                <a:gd name="connsiteY8" fmla="*/ 5618349 h 5846873"/>
                <a:gd name="connsiteX9" fmla="*/ 2483525 w 7650077"/>
                <a:gd name="connsiteY9" fmla="*/ 2780893 h 5846873"/>
                <a:gd name="connsiteX10" fmla="*/ 1032371 w 7650077"/>
                <a:gd name="connsiteY10" fmla="*/ 2770135 h 584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50077" h="5846873">
                  <a:moveTo>
                    <a:pt x="0" y="0"/>
                  </a:moveTo>
                  <a:lnTo>
                    <a:pt x="7639051" y="33676"/>
                  </a:lnTo>
                  <a:cubicBezTo>
                    <a:pt x="7635531" y="1978892"/>
                    <a:pt x="7653129" y="3901657"/>
                    <a:pt x="7649609" y="5846873"/>
                  </a:cubicBezTo>
                  <a:lnTo>
                    <a:pt x="10559" y="5846873"/>
                  </a:lnTo>
                  <a:cubicBezTo>
                    <a:pt x="7039" y="3897915"/>
                    <a:pt x="3520" y="1948958"/>
                    <a:pt x="0" y="0"/>
                  </a:cubicBezTo>
                  <a:close/>
                  <a:moveTo>
                    <a:pt x="1032371" y="2770135"/>
                  </a:moveTo>
                  <a:cubicBezTo>
                    <a:pt x="1033721" y="2785211"/>
                    <a:pt x="188193" y="2757255"/>
                    <a:pt x="189543" y="2772331"/>
                  </a:cubicBezTo>
                  <a:cubicBezTo>
                    <a:pt x="195365" y="4178905"/>
                    <a:pt x="157957" y="4222532"/>
                    <a:pt x="163779" y="5629106"/>
                  </a:cubicBezTo>
                  <a:lnTo>
                    <a:pt x="2483324" y="5618349"/>
                  </a:lnTo>
                  <a:cubicBezTo>
                    <a:pt x="2486911" y="4182356"/>
                    <a:pt x="2479938" y="4216886"/>
                    <a:pt x="2483525" y="2780893"/>
                  </a:cubicBezTo>
                  <a:lnTo>
                    <a:pt x="1032371" y="2770135"/>
                  </a:lnTo>
                  <a:close/>
                </a:path>
              </a:pathLst>
            </a:custGeom>
            <a:solidFill>
              <a:schemeClr val="bg2">
                <a:lumMod val="50000"/>
                <a:alpha val="54902"/>
              </a:schemeClr>
            </a:solidFill>
            <a:ln>
              <a:noFill/>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6" name="文字方塊 5"/>
            <p:cNvSpPr txBox="1"/>
            <p:nvPr/>
          </p:nvSpPr>
          <p:spPr>
            <a:xfrm>
              <a:off x="2993550" y="3414145"/>
              <a:ext cx="5041036" cy="2000548"/>
            </a:xfrm>
            <a:prstGeom prst="rect">
              <a:avLst/>
            </a:prstGeom>
            <a:solidFill>
              <a:schemeClr val="bg2">
                <a:lumMod val="75000"/>
              </a:schemeClr>
            </a:solidFill>
          </p:spPr>
          <p:txBody>
            <a:bodyPr wrap="square" rtlCol="0">
              <a:spAutoFit/>
            </a:bodyPr>
            <a:lstStyle/>
            <a:p>
              <a:pPr marL="623888" lvl="1" indent="-355600" algn="l">
                <a:buFont typeface="Arial" pitchFamily="34" charset="0"/>
                <a:buChar char="•"/>
              </a:pPr>
              <a:r>
                <a:rPr lang="en-US" sz="3100" dirty="0">
                  <a:solidFill>
                    <a:srgbClr val="FFFFFF"/>
                  </a:solidFill>
                </a:rPr>
                <a:t>Source Data (text, SQL)</a:t>
              </a:r>
            </a:p>
            <a:p>
              <a:pPr marL="623888" lvl="1" indent="-355600" algn="l">
                <a:buFont typeface="Arial" pitchFamily="34" charset="0"/>
                <a:buChar char="•"/>
              </a:pPr>
              <a:r>
                <a:rPr lang="en-US" sz="3100" dirty="0">
                  <a:solidFill>
                    <a:srgbClr val="FFFFFF"/>
                  </a:solidFill>
                </a:rPr>
                <a:t>Source Mappings</a:t>
              </a:r>
            </a:p>
            <a:p>
              <a:pPr marL="623888" lvl="1" indent="-355600" algn="l">
                <a:buFont typeface="Arial" pitchFamily="34" charset="0"/>
                <a:buChar char="•"/>
              </a:pPr>
              <a:r>
                <a:rPr lang="en-US" sz="3100" dirty="0">
                  <a:solidFill>
                    <a:srgbClr val="FFFFFF"/>
                  </a:solidFill>
                </a:rPr>
                <a:t>Published Release</a:t>
              </a:r>
            </a:p>
            <a:p>
              <a:pPr marL="623888" lvl="1" indent="-355600" algn="l">
                <a:buFont typeface="Arial" pitchFamily="34" charset="0"/>
                <a:buChar char="•"/>
              </a:pPr>
              <a:r>
                <a:rPr lang="en-US" sz="3100" dirty="0">
                  <a:solidFill>
                    <a:srgbClr val="FFFFFF"/>
                  </a:solidFill>
                </a:rPr>
                <a:t>Visibility </a:t>
              </a:r>
            </a:p>
          </p:txBody>
        </p:sp>
      </p:grpSp>
      <p:cxnSp>
        <p:nvCxnSpPr>
          <p:cNvPr id="14" name="直線單箭頭接點 13"/>
          <p:cNvCxnSpPr/>
          <p:nvPr/>
        </p:nvCxnSpPr>
        <p:spPr bwMode="auto">
          <a:xfrm>
            <a:off x="9036496" y="2636912"/>
            <a:ext cx="914400" cy="914400"/>
          </a:xfrm>
          <a:prstGeom prst="straightConnector1">
            <a:avLst/>
          </a:prstGeom>
          <a:blipFill dpi="0" rotWithShape="1">
            <a:blip r:embed="rId3"/>
            <a:srcRect/>
            <a:stretch>
              <a:fillRect/>
            </a:stretch>
          </a:blipFill>
          <a:ln>
            <a:noFill/>
            <a:tailEnd type="arrow"/>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3" name="群組 22"/>
          <p:cNvGrpSpPr/>
          <p:nvPr/>
        </p:nvGrpSpPr>
        <p:grpSpPr>
          <a:xfrm>
            <a:off x="2187856" y="3931895"/>
            <a:ext cx="1232016" cy="2160240"/>
            <a:chOff x="2187856" y="3717032"/>
            <a:chExt cx="1232016" cy="2160240"/>
          </a:xfrm>
        </p:grpSpPr>
        <p:cxnSp>
          <p:nvCxnSpPr>
            <p:cNvPr id="9" name="直線單箭頭接點 8"/>
            <p:cNvCxnSpPr/>
            <p:nvPr/>
          </p:nvCxnSpPr>
          <p:spPr bwMode="auto">
            <a:xfrm flipH="1">
              <a:off x="2267744" y="3717032"/>
              <a:ext cx="1080120" cy="0"/>
            </a:xfrm>
            <a:prstGeom prst="straightConnector1">
              <a:avLst/>
            </a:prstGeom>
            <a:blipFill dpi="0" rotWithShape="1">
              <a:blip r:embed="rId3"/>
              <a:srcRect/>
              <a:stretch>
                <a:fillRect/>
              </a:stretch>
            </a:blipFill>
            <a:ln w="38100" cap="flat" cmpd="sng" algn="ctr">
              <a:solidFill>
                <a:srgbClr val="0070C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線單箭頭接點 15"/>
            <p:cNvCxnSpPr/>
            <p:nvPr/>
          </p:nvCxnSpPr>
          <p:spPr bwMode="auto">
            <a:xfrm flipH="1">
              <a:off x="2339752" y="4221088"/>
              <a:ext cx="1080120" cy="288032"/>
            </a:xfrm>
            <a:prstGeom prst="straightConnector1">
              <a:avLst/>
            </a:prstGeom>
            <a:blipFill dpi="0" rotWithShape="1">
              <a:blip r:embed="rId3"/>
              <a:srcRect/>
              <a:stretch>
                <a:fillRect/>
              </a:stretch>
            </a:blipFill>
            <a:ln w="38100" cap="flat" cmpd="sng" algn="ctr">
              <a:solidFill>
                <a:srgbClr val="0070C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線單箭頭接點 17"/>
            <p:cNvCxnSpPr/>
            <p:nvPr/>
          </p:nvCxnSpPr>
          <p:spPr bwMode="auto">
            <a:xfrm flipH="1">
              <a:off x="2460558" y="4653136"/>
              <a:ext cx="959314" cy="504056"/>
            </a:xfrm>
            <a:prstGeom prst="straightConnector1">
              <a:avLst/>
            </a:prstGeom>
            <a:blipFill dpi="0" rotWithShape="1">
              <a:blip r:embed="rId3"/>
              <a:srcRect/>
              <a:stretch>
                <a:fillRect/>
              </a:stretch>
            </a:blipFill>
            <a:ln w="38100" cap="flat" cmpd="sng" algn="ctr">
              <a:solidFill>
                <a:srgbClr val="0070C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線單箭頭接點 19"/>
            <p:cNvCxnSpPr/>
            <p:nvPr/>
          </p:nvCxnSpPr>
          <p:spPr bwMode="auto">
            <a:xfrm flipH="1">
              <a:off x="2187856" y="5085184"/>
              <a:ext cx="1232016" cy="792088"/>
            </a:xfrm>
            <a:prstGeom prst="straightConnector1">
              <a:avLst/>
            </a:prstGeom>
            <a:blipFill dpi="0" rotWithShape="1">
              <a:blip r:embed="rId3"/>
              <a:srcRect/>
              <a:stretch>
                <a:fillRect/>
              </a:stretch>
            </a:blipFill>
            <a:ln w="38100" cap="flat" cmpd="sng" algn="ctr">
              <a:solidFill>
                <a:srgbClr val="0070C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2128487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barn(inVertical)">
                                      <p:cBhvr>
                                        <p:cTn id="1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111224" y="405979"/>
            <a:ext cx="6477000" cy="616546"/>
          </a:xfrm>
        </p:spPr>
        <p:txBody>
          <a:bodyPr>
            <a:noAutofit/>
          </a:bodyPr>
          <a:lstStyle/>
          <a:p>
            <a:pPr algn="ctr"/>
            <a:r>
              <a:rPr lang="en-US" altLang="zh-TW" sz="4000" dirty="0" smtClean="0"/>
              <a:t>Source Data </a:t>
            </a:r>
            <a:r>
              <a:rPr lang="en-US" altLang="zh-TW" sz="4000" dirty="0" smtClean="0">
                <a:solidFill>
                  <a:srgbClr val="FFC000"/>
                </a:solidFill>
              </a:rPr>
              <a:t>(</a:t>
            </a:r>
            <a:r>
              <a:rPr lang="en-US" altLang="zh-TW" sz="4000" dirty="0">
                <a:solidFill>
                  <a:srgbClr val="FFC000"/>
                </a:solidFill>
              </a:rPr>
              <a:t>optional</a:t>
            </a:r>
            <a:r>
              <a:rPr lang="en-US" altLang="zh-TW" sz="4000" dirty="0" smtClean="0">
                <a:solidFill>
                  <a:srgbClr val="FFC000"/>
                </a:solidFill>
              </a:rPr>
              <a:t>)</a:t>
            </a:r>
            <a:endParaRPr lang="zh-TW" altLang="en-US" sz="4000" dirty="0">
              <a:solidFill>
                <a:srgbClr val="FFC000"/>
              </a:solidFill>
            </a:endParaRPr>
          </a:p>
        </p:txBody>
      </p:sp>
      <p:sp>
        <p:nvSpPr>
          <p:cNvPr id="2" name="內容版面配置區 1"/>
          <p:cNvSpPr>
            <a:spLocks noGrp="1"/>
          </p:cNvSpPr>
          <p:nvPr>
            <p:ph idx="1"/>
          </p:nvPr>
        </p:nvSpPr>
        <p:spPr>
          <a:xfrm>
            <a:off x="323528" y="2924944"/>
            <a:ext cx="8229600" cy="3561259"/>
          </a:xfrm>
        </p:spPr>
        <p:txBody>
          <a:bodyPr>
            <a:normAutofit/>
          </a:bodyPr>
          <a:lstStyle/>
          <a:p>
            <a:pPr marL="285750" indent="-285750"/>
            <a:r>
              <a:rPr lang="en-US" altLang="zh-TW" sz="2400" dirty="0" smtClean="0">
                <a:latin typeface="+mn-lt"/>
              </a:rPr>
              <a:t>Import </a:t>
            </a:r>
            <a:r>
              <a:rPr lang="en-US" altLang="zh-TW" sz="2400" dirty="0">
                <a:latin typeface="+mn-lt"/>
              </a:rPr>
              <a:t>primary data from files or databases into the IPT</a:t>
            </a:r>
          </a:p>
          <a:p>
            <a:pPr marL="285750" indent="-285750"/>
            <a:r>
              <a:rPr lang="en-US" altLang="zh-TW" sz="2400" dirty="0">
                <a:latin typeface="+mn-lt"/>
              </a:rPr>
              <a:t>1 resource can be connected to &gt;1 data source if the sources are related to each other</a:t>
            </a:r>
          </a:p>
          <a:p>
            <a:pPr marL="285750" indent="-285750"/>
            <a:r>
              <a:rPr lang="en-US" altLang="zh-TW" sz="2400" dirty="0">
                <a:latin typeface="+mn-lt"/>
              </a:rPr>
              <a:t>2 types of source data can be uploaded:</a:t>
            </a:r>
          </a:p>
          <a:p>
            <a:pPr marL="1428750" lvl="2" indent="-514350">
              <a:buFont typeface="+mj-lt"/>
              <a:buAutoNum type="arabicParenR"/>
            </a:pPr>
            <a:r>
              <a:rPr lang="en-US" altLang="zh-TW" dirty="0">
                <a:latin typeface="+mn-lt"/>
              </a:rPr>
              <a:t>Files </a:t>
            </a:r>
          </a:p>
          <a:p>
            <a:pPr marL="1428750" lvl="2" indent="-514350">
              <a:buFont typeface="+mj-lt"/>
              <a:buAutoNum type="arabicParenR"/>
            </a:pPr>
            <a:r>
              <a:rPr lang="en-US" altLang="zh-TW" dirty="0" smtClean="0">
                <a:latin typeface="+mn-lt"/>
              </a:rPr>
              <a:t>Databases</a:t>
            </a:r>
            <a:endParaRPr lang="en-US" altLang="zh-TW" dirty="0">
              <a:latin typeface="+mn-lt"/>
            </a:endParaRPr>
          </a:p>
        </p:txBody>
      </p:sp>
      <p:sp>
        <p:nvSpPr>
          <p:cNvPr id="3" name="投影片編號版面配置區 2"/>
          <p:cNvSpPr>
            <a:spLocks noGrp="1"/>
          </p:cNvSpPr>
          <p:nvPr>
            <p:ph type="sldNum" sz="quarter" idx="12"/>
          </p:nvPr>
        </p:nvSpPr>
        <p:spPr/>
        <p:txBody>
          <a:bodyPr/>
          <a:lstStyle/>
          <a:p>
            <a:fld id="{F5DA2196-F04B-4818-9E4F-B3C432FD7C15}" type="slidenum">
              <a:rPr lang="zh-CN" altLang="en-US" smtClean="0"/>
              <a:pPr/>
              <a:t>54</a:t>
            </a:fld>
            <a:endParaRPr lang="en-US" altLang="zh-CN"/>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96752"/>
            <a:ext cx="3362325" cy="136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3362324" y="1196752"/>
            <a:ext cx="5781675" cy="1477328"/>
          </a:xfrm>
          <a:prstGeom prst="rect">
            <a:avLst/>
          </a:prstGeom>
        </p:spPr>
        <p:txBody>
          <a:bodyPr wrap="square">
            <a:spAutoFit/>
          </a:bodyPr>
          <a:lstStyle/>
          <a:p>
            <a:pPr algn="l"/>
            <a:r>
              <a:rPr lang="en-US" dirty="0">
                <a:solidFill>
                  <a:srgbClr val="000000"/>
                </a:solidFill>
              </a:rPr>
              <a:t>Your data sources for generating a Darwin Core Archive. You can upload delimited text files (</a:t>
            </a:r>
            <a:r>
              <a:rPr lang="en-US" dirty="0" err="1">
                <a:solidFill>
                  <a:srgbClr val="000000"/>
                </a:solidFill>
              </a:rPr>
              <a:t>csv</a:t>
            </a:r>
            <a:r>
              <a:rPr lang="en-US" dirty="0">
                <a:solidFill>
                  <a:srgbClr val="000000"/>
                </a:solidFill>
              </a:rPr>
              <a:t>, tab, and files using any other delimiter) either directly or compressed (zip or </a:t>
            </a:r>
            <a:r>
              <a:rPr lang="en-US" dirty="0" err="1">
                <a:solidFill>
                  <a:srgbClr val="000000"/>
                </a:solidFill>
              </a:rPr>
              <a:t>gzip</a:t>
            </a:r>
            <a:r>
              <a:rPr lang="en-US" dirty="0">
                <a:solidFill>
                  <a:srgbClr val="000000"/>
                </a:solidFill>
              </a:rPr>
              <a:t>). To (re)upload a file, please select the local file then click "Add".</a:t>
            </a:r>
          </a:p>
        </p:txBody>
      </p:sp>
    </p:spTree>
    <p:extLst>
      <p:ext uri="{BB962C8B-B14F-4D97-AF65-F5344CB8AC3E}">
        <p14:creationId xmlns:p14="http://schemas.microsoft.com/office/powerpoint/2010/main" val="423782168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3651" y="1124744"/>
            <a:ext cx="3272245" cy="10748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05954" y="4553149"/>
            <a:ext cx="3257934" cy="133192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標題 4"/>
          <p:cNvSpPr>
            <a:spLocks noGrp="1"/>
          </p:cNvSpPr>
          <p:nvPr>
            <p:ph type="title"/>
          </p:nvPr>
        </p:nvSpPr>
        <p:spPr/>
        <p:txBody>
          <a:bodyPr/>
          <a:lstStyle/>
          <a:p>
            <a:r>
              <a:rPr lang="en-US" altLang="zh-TW" sz="4000" dirty="0" smtClean="0"/>
              <a:t>Source Data: File as </a:t>
            </a:r>
            <a:r>
              <a:rPr lang="en-US" altLang="zh-TW" sz="4000" dirty="0"/>
              <a:t>S</a:t>
            </a:r>
            <a:r>
              <a:rPr lang="en-US" altLang="zh-TW" sz="4000" dirty="0" smtClean="0"/>
              <a:t>ource</a:t>
            </a:r>
            <a:endParaRPr lang="zh-TW" altLang="en-US" sz="4000" dirty="0"/>
          </a:p>
        </p:txBody>
      </p:sp>
      <p:sp>
        <p:nvSpPr>
          <p:cNvPr id="8" name="文字方塊 7"/>
          <p:cNvSpPr txBox="1"/>
          <p:nvPr/>
        </p:nvSpPr>
        <p:spPr>
          <a:xfrm>
            <a:off x="638002" y="2303918"/>
            <a:ext cx="7966446" cy="1938992"/>
          </a:xfrm>
          <a:prstGeom prst="rect">
            <a:avLst/>
          </a:prstGeom>
          <a:noFill/>
        </p:spPr>
        <p:txBody>
          <a:bodyPr wrap="square" rtlCol="0">
            <a:spAutoFit/>
          </a:bodyPr>
          <a:lstStyle/>
          <a:p>
            <a:pPr marL="514350" indent="-514350" algn="l">
              <a:buFont typeface="+mj-lt"/>
              <a:buAutoNum type="arabicPeriod"/>
            </a:pPr>
            <a:r>
              <a:rPr lang="en-US" altLang="zh-TW" sz="2400" dirty="0" smtClean="0">
                <a:solidFill>
                  <a:srgbClr val="080808"/>
                </a:solidFill>
                <a:latin typeface="+mn-lt"/>
                <a:cs typeface="Calibri" pitchFamily="34" charset="0"/>
              </a:rPr>
              <a:t>Select a file</a:t>
            </a:r>
          </a:p>
          <a:p>
            <a:pPr marL="457200" indent="-457200" algn="l">
              <a:buFont typeface="Arial" pitchFamily="34" charset="0"/>
              <a:buChar char="•"/>
            </a:pPr>
            <a:r>
              <a:rPr lang="en-US" altLang="zh-TW" sz="2400" dirty="0">
                <a:solidFill>
                  <a:srgbClr val="080808"/>
                </a:solidFill>
                <a:latin typeface="+mn-lt"/>
                <a:cs typeface="Calibri" pitchFamily="34" charset="0"/>
              </a:rPr>
              <a:t>The IPT can import</a:t>
            </a:r>
            <a:endParaRPr lang="en-US" altLang="zh-TW" sz="2400" dirty="0" smtClean="0">
              <a:solidFill>
                <a:srgbClr val="080808"/>
              </a:solidFill>
              <a:latin typeface="+mn-lt"/>
              <a:cs typeface="Calibri" pitchFamily="34" charset="0"/>
            </a:endParaRPr>
          </a:p>
          <a:p>
            <a:pPr marL="914400" lvl="1" indent="-457200" algn="l">
              <a:buFont typeface="Calibri" pitchFamily="34" charset="0"/>
              <a:buChar char="‒"/>
            </a:pPr>
            <a:r>
              <a:rPr lang="en-US" altLang="zh-TW" sz="2400" dirty="0" smtClean="0">
                <a:solidFill>
                  <a:srgbClr val="080808"/>
                </a:solidFill>
                <a:latin typeface="+mn-lt"/>
                <a:cs typeface="Calibri" pitchFamily="34" charset="0"/>
              </a:rPr>
              <a:t>Uncompressed </a:t>
            </a:r>
            <a:r>
              <a:rPr lang="en-US" altLang="zh-TW" sz="2400" dirty="0">
                <a:solidFill>
                  <a:srgbClr val="080808"/>
                </a:solidFill>
                <a:latin typeface="+mn-lt"/>
                <a:cs typeface="Calibri" pitchFamily="34" charset="0"/>
              </a:rPr>
              <a:t>delimited text files (</a:t>
            </a:r>
            <a:r>
              <a:rPr lang="en-US" altLang="zh-TW" sz="2400" dirty="0" err="1">
                <a:solidFill>
                  <a:srgbClr val="080808"/>
                </a:solidFill>
                <a:latin typeface="+mn-lt"/>
                <a:cs typeface="Calibri" pitchFamily="34" charset="0"/>
              </a:rPr>
              <a:t>csv</a:t>
            </a:r>
            <a:r>
              <a:rPr lang="en-US" altLang="zh-TW" sz="2400" dirty="0">
                <a:solidFill>
                  <a:srgbClr val="080808"/>
                </a:solidFill>
                <a:latin typeface="+mn-lt"/>
                <a:cs typeface="Calibri" pitchFamily="34" charset="0"/>
              </a:rPr>
              <a:t>, tab, and files using any other delimiter</a:t>
            </a:r>
            <a:r>
              <a:rPr lang="en-US" altLang="zh-TW" sz="2400" dirty="0" smtClean="0">
                <a:solidFill>
                  <a:srgbClr val="080808"/>
                </a:solidFill>
                <a:latin typeface="+mn-lt"/>
                <a:cs typeface="Calibri" pitchFamily="34" charset="0"/>
              </a:rPr>
              <a:t>) </a:t>
            </a:r>
          </a:p>
          <a:p>
            <a:pPr marL="914400" lvl="1" indent="-457200" algn="l">
              <a:buFont typeface="Calibri" pitchFamily="34" charset="0"/>
              <a:buChar char="‒"/>
            </a:pPr>
            <a:r>
              <a:rPr lang="en-US" altLang="zh-TW" sz="2400" dirty="0" smtClean="0">
                <a:solidFill>
                  <a:srgbClr val="080808"/>
                </a:solidFill>
                <a:latin typeface="+mn-lt"/>
                <a:cs typeface="Calibri" pitchFamily="34" charset="0"/>
              </a:rPr>
              <a:t>equivalent </a:t>
            </a:r>
            <a:r>
              <a:rPr lang="en-US" altLang="zh-TW" sz="2400" dirty="0">
                <a:solidFill>
                  <a:srgbClr val="080808"/>
                </a:solidFill>
                <a:latin typeface="+mn-lt"/>
                <a:cs typeface="Calibri" pitchFamily="34" charset="0"/>
              </a:rPr>
              <a:t>files compressed with zip or </a:t>
            </a:r>
            <a:r>
              <a:rPr lang="en-US" altLang="zh-TW" sz="2400" dirty="0" err="1">
                <a:solidFill>
                  <a:srgbClr val="080808"/>
                </a:solidFill>
                <a:latin typeface="+mn-lt"/>
                <a:cs typeface="Calibri" pitchFamily="34" charset="0"/>
              </a:rPr>
              <a:t>gzip</a:t>
            </a:r>
            <a:r>
              <a:rPr lang="en-US" altLang="zh-TW" sz="2400" dirty="0">
                <a:solidFill>
                  <a:srgbClr val="080808"/>
                </a:solidFill>
                <a:latin typeface="+mn-lt"/>
                <a:cs typeface="Calibri" pitchFamily="34" charset="0"/>
              </a:rPr>
              <a:t>. </a:t>
            </a:r>
            <a:endParaRPr lang="zh-TW" altLang="en-US" sz="2400" dirty="0">
              <a:solidFill>
                <a:srgbClr val="080808"/>
              </a:solidFill>
              <a:latin typeface="+mn-lt"/>
              <a:cs typeface="Calibri" pitchFamily="34" charset="0"/>
            </a:endParaRPr>
          </a:p>
        </p:txBody>
      </p:sp>
      <p:sp>
        <p:nvSpPr>
          <p:cNvPr id="18" name="文字方塊 17"/>
          <p:cNvSpPr txBox="1"/>
          <p:nvPr/>
        </p:nvSpPr>
        <p:spPr>
          <a:xfrm>
            <a:off x="3707904" y="4772834"/>
            <a:ext cx="4752528" cy="830997"/>
          </a:xfrm>
          <a:prstGeom prst="rect">
            <a:avLst/>
          </a:prstGeom>
          <a:noFill/>
        </p:spPr>
        <p:txBody>
          <a:bodyPr wrap="square" rtlCol="0">
            <a:spAutoFit/>
          </a:bodyPr>
          <a:lstStyle/>
          <a:p>
            <a:pPr marL="514350" indent="-514350" algn="l">
              <a:buFont typeface="+mj-lt"/>
              <a:buAutoNum type="arabicPeriod" startAt="2"/>
            </a:pPr>
            <a:r>
              <a:rPr lang="en-US" altLang="zh-TW" sz="2400" dirty="0" smtClean="0">
                <a:solidFill>
                  <a:srgbClr val="080808"/>
                </a:solidFill>
                <a:latin typeface="+mn-lt"/>
                <a:cs typeface="Calibri" pitchFamily="34" charset="0"/>
              </a:rPr>
              <a:t>Click “</a:t>
            </a:r>
            <a:r>
              <a:rPr lang="en-US" altLang="zh-TW" sz="2400" b="1" dirty="0" smtClean="0">
                <a:solidFill>
                  <a:srgbClr val="080808"/>
                </a:solidFill>
                <a:latin typeface="+mn-lt"/>
                <a:cs typeface="Calibri" pitchFamily="34" charset="0"/>
              </a:rPr>
              <a:t>Add</a:t>
            </a:r>
            <a:r>
              <a:rPr lang="en-US" altLang="zh-TW" sz="2400" dirty="0" smtClean="0">
                <a:solidFill>
                  <a:srgbClr val="080808"/>
                </a:solidFill>
                <a:latin typeface="+mn-lt"/>
                <a:cs typeface="Calibri" pitchFamily="34" charset="0"/>
              </a:rPr>
              <a:t>” to enter </a:t>
            </a:r>
          </a:p>
          <a:p>
            <a:pPr algn="l"/>
            <a:r>
              <a:rPr lang="en-US" altLang="zh-TW" sz="2400" dirty="0" smtClean="0">
                <a:solidFill>
                  <a:srgbClr val="080808"/>
                </a:solidFill>
                <a:latin typeface="+mn-lt"/>
                <a:cs typeface="Calibri" pitchFamily="34" charset="0"/>
              </a:rPr>
              <a:t>Source Data File detail page</a:t>
            </a:r>
            <a:endParaRPr lang="zh-TW" altLang="en-US" sz="2400" dirty="0">
              <a:solidFill>
                <a:srgbClr val="080808"/>
              </a:solidFill>
              <a:latin typeface="+mn-lt"/>
              <a:cs typeface="Calibri" pitchFamily="34" charset="0"/>
            </a:endParaRPr>
          </a:p>
        </p:txBody>
      </p:sp>
      <p:sp>
        <p:nvSpPr>
          <p:cNvPr id="19" name="文字方塊 18"/>
          <p:cNvSpPr txBox="1"/>
          <p:nvPr/>
        </p:nvSpPr>
        <p:spPr>
          <a:xfrm>
            <a:off x="539552" y="6002124"/>
            <a:ext cx="8280920" cy="523220"/>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effectLst>
            <a:outerShdw blurRad="50800" dist="38100" dir="2700000" algn="tl" rotWithShape="0">
              <a:prstClr val="black">
                <a:alpha val="40000"/>
              </a:prstClr>
            </a:outerShdw>
          </a:effectLst>
        </p:spPr>
        <p:txBody>
          <a:bodyPr wrap="square" rtlCol="0">
            <a:spAutoFit/>
          </a:bodyPr>
          <a:lstStyle/>
          <a:p>
            <a:r>
              <a:rPr lang="en-US" altLang="zh-TW" sz="2800" dirty="0" smtClean="0">
                <a:solidFill>
                  <a:srgbClr val="080808"/>
                </a:solidFill>
                <a:latin typeface="+mn-lt"/>
                <a:cs typeface="Calibri" pitchFamily="34" charset="0"/>
              </a:rPr>
              <a:t>Be aware of overwriting a file with the same name</a:t>
            </a:r>
            <a:endParaRPr lang="zh-TW" altLang="en-US" sz="3200" dirty="0">
              <a:solidFill>
                <a:srgbClr val="080808"/>
              </a:solidFill>
              <a:latin typeface="+mn-lt"/>
              <a:cs typeface="Calibri" pitchFamily="34" charset="0"/>
            </a:endParaRPr>
          </a:p>
        </p:txBody>
      </p:sp>
      <p:sp>
        <p:nvSpPr>
          <p:cNvPr id="2" name="投影片編號版面配置區 1"/>
          <p:cNvSpPr>
            <a:spLocks noGrp="1"/>
          </p:cNvSpPr>
          <p:nvPr>
            <p:ph type="sldNum" sz="quarter" idx="12"/>
          </p:nvPr>
        </p:nvSpPr>
        <p:spPr/>
        <p:txBody>
          <a:bodyPr/>
          <a:lstStyle/>
          <a:p>
            <a:fld id="{F5DA2196-F04B-4818-9E4F-B3C432FD7C15}" type="slidenum">
              <a:rPr lang="zh-CN" altLang="en-US" smtClean="0"/>
              <a:pPr/>
              <a:t>55</a:t>
            </a:fld>
            <a:endParaRPr lang="en-US" altLang="zh-CN"/>
          </a:p>
        </p:txBody>
      </p:sp>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4920" y="1412776"/>
            <a:ext cx="980895" cy="363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129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405979"/>
            <a:ext cx="7139136" cy="616546"/>
          </a:xfrm>
        </p:spPr>
        <p:txBody>
          <a:bodyPr>
            <a:noAutofit/>
          </a:bodyPr>
          <a:lstStyle/>
          <a:p>
            <a:r>
              <a:rPr lang="fr-FR" altLang="zh-TW" sz="4000" dirty="0"/>
              <a:t>Source Data File </a:t>
            </a:r>
            <a:r>
              <a:rPr lang="fr-FR" altLang="zh-TW" sz="4000" dirty="0" smtClean="0"/>
              <a:t>Detail </a:t>
            </a:r>
            <a:r>
              <a:rPr lang="fr-FR" altLang="zh-TW" sz="4000" dirty="0"/>
              <a:t>P</a:t>
            </a:r>
            <a:r>
              <a:rPr lang="fr-FR" altLang="zh-TW" sz="4000" dirty="0" smtClean="0"/>
              <a:t>age (1/3)</a:t>
            </a:r>
            <a:endParaRPr lang="zh-TW" altLang="en-US" sz="4000" dirty="0"/>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13" t="11081" r="2871"/>
          <a:stretch/>
        </p:blipFill>
        <p:spPr bwMode="auto">
          <a:xfrm>
            <a:off x="247155" y="1807826"/>
            <a:ext cx="8488237" cy="420288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字方塊 6"/>
          <p:cNvSpPr txBox="1"/>
          <p:nvPr/>
        </p:nvSpPr>
        <p:spPr>
          <a:xfrm>
            <a:off x="30214" y="1124744"/>
            <a:ext cx="7416824" cy="584775"/>
          </a:xfrm>
          <a:prstGeom prst="rect">
            <a:avLst/>
          </a:prstGeom>
          <a:noFill/>
        </p:spPr>
        <p:txBody>
          <a:bodyPr wrap="square" rtlCol="0">
            <a:spAutoFit/>
          </a:bodyPr>
          <a:lstStyle/>
          <a:p>
            <a:pPr marL="457200" indent="-457200" algn="l">
              <a:buFont typeface="Arial" pitchFamily="34" charset="0"/>
              <a:buChar char="•"/>
            </a:pPr>
            <a:r>
              <a:rPr lang="en-US" altLang="zh-TW" sz="3200" dirty="0" smtClean="0">
                <a:solidFill>
                  <a:srgbClr val="080808"/>
                </a:solidFill>
              </a:rPr>
              <a:t>Edit the source data format</a:t>
            </a:r>
            <a:endParaRPr lang="zh-TW" altLang="en-US" sz="3200" dirty="0">
              <a:solidFill>
                <a:srgbClr val="080808"/>
              </a:solidFill>
            </a:endParaRPr>
          </a:p>
        </p:txBody>
      </p:sp>
      <p:sp>
        <p:nvSpPr>
          <p:cNvPr id="8" name="文字方塊 7"/>
          <p:cNvSpPr txBox="1"/>
          <p:nvPr/>
        </p:nvSpPr>
        <p:spPr>
          <a:xfrm>
            <a:off x="2537774" y="2487876"/>
            <a:ext cx="1818201" cy="338554"/>
          </a:xfrm>
          <a:prstGeom prst="rect">
            <a:avLst/>
          </a:prstGeom>
          <a:noFill/>
        </p:spPr>
        <p:txBody>
          <a:bodyPr wrap="square" rtlCol="0">
            <a:spAutoFit/>
          </a:bodyPr>
          <a:lstStyle/>
          <a:p>
            <a:pPr algn="l"/>
            <a:r>
              <a:rPr lang="en-US" altLang="zh-TW" sz="1600" dirty="0" smtClean="0">
                <a:solidFill>
                  <a:srgbClr val="FF0000"/>
                </a:solidFill>
                <a:latin typeface="+mn-lt"/>
                <a:cs typeface="Calibri" pitchFamily="34" charset="0"/>
              </a:rPr>
              <a:t>(cannot be edited)</a:t>
            </a:r>
            <a:endParaRPr lang="zh-TW" altLang="en-US" sz="1600" dirty="0">
              <a:solidFill>
                <a:srgbClr val="FF0000"/>
              </a:solidFill>
              <a:latin typeface="+mn-lt"/>
              <a:cs typeface="Calibri" pitchFamily="34" charset="0"/>
            </a:endParaRPr>
          </a:p>
        </p:txBody>
      </p:sp>
      <p:sp>
        <p:nvSpPr>
          <p:cNvPr id="9" name="文字方塊 8"/>
          <p:cNvSpPr txBox="1"/>
          <p:nvPr/>
        </p:nvSpPr>
        <p:spPr>
          <a:xfrm>
            <a:off x="1572667" y="3709214"/>
            <a:ext cx="3014785" cy="400110"/>
          </a:xfrm>
          <a:prstGeom prst="rect">
            <a:avLst/>
          </a:prstGeom>
          <a:solidFill>
            <a:srgbClr val="D6E4BE"/>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l"/>
            <a:r>
              <a:rPr lang="en-US" altLang="zh-TW" sz="2000" dirty="0" smtClean="0">
                <a:solidFill>
                  <a:srgbClr val="080808"/>
                </a:solidFill>
                <a:cs typeface="Calibri" pitchFamily="34" charset="0"/>
              </a:rPr>
              <a:t>Number of Header Rows</a:t>
            </a:r>
            <a:endParaRPr lang="zh-TW" altLang="en-US" sz="2000" dirty="0">
              <a:solidFill>
                <a:srgbClr val="080808"/>
              </a:solidFill>
              <a:cs typeface="Calibri" pitchFamily="34" charset="0"/>
            </a:endParaRPr>
          </a:p>
        </p:txBody>
      </p:sp>
      <p:sp>
        <p:nvSpPr>
          <p:cNvPr id="10" name="文字方塊 9"/>
          <p:cNvSpPr txBox="1"/>
          <p:nvPr/>
        </p:nvSpPr>
        <p:spPr>
          <a:xfrm>
            <a:off x="1124617" y="4313018"/>
            <a:ext cx="1872208" cy="400110"/>
          </a:xfrm>
          <a:prstGeom prst="rect">
            <a:avLst/>
          </a:prstGeom>
          <a:solidFill>
            <a:srgbClr val="D6E4BE"/>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l"/>
            <a:r>
              <a:rPr lang="en-US" altLang="zh-TW" sz="2000" dirty="0">
                <a:solidFill>
                  <a:srgbClr val="080808"/>
                </a:solidFill>
                <a:latin typeface="+mn-lt"/>
                <a:cs typeface="Calibri" pitchFamily="34" charset="0"/>
              </a:rPr>
              <a:t>Field Delimiter</a:t>
            </a:r>
            <a:endParaRPr lang="zh-TW" altLang="en-US" sz="2000" dirty="0">
              <a:solidFill>
                <a:srgbClr val="080808"/>
              </a:solidFill>
              <a:latin typeface="+mn-lt"/>
              <a:cs typeface="Calibri" pitchFamily="34" charset="0"/>
            </a:endParaRPr>
          </a:p>
        </p:txBody>
      </p:sp>
      <p:sp>
        <p:nvSpPr>
          <p:cNvPr id="11" name="文字方塊 10"/>
          <p:cNvSpPr txBox="1"/>
          <p:nvPr/>
        </p:nvSpPr>
        <p:spPr>
          <a:xfrm>
            <a:off x="1448653" y="4813121"/>
            <a:ext cx="2484276" cy="400110"/>
          </a:xfrm>
          <a:prstGeom prst="rect">
            <a:avLst/>
          </a:prstGeom>
          <a:solidFill>
            <a:srgbClr val="D6E4BE"/>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l"/>
            <a:r>
              <a:rPr lang="en-US" altLang="zh-TW" sz="2000" dirty="0" smtClean="0">
                <a:solidFill>
                  <a:srgbClr val="080808"/>
                </a:solidFill>
              </a:rPr>
              <a:t>Character Encoding</a:t>
            </a:r>
            <a:endParaRPr lang="zh-TW" altLang="en-US" sz="2000" dirty="0">
              <a:solidFill>
                <a:srgbClr val="080808"/>
              </a:solidFill>
            </a:endParaRPr>
          </a:p>
        </p:txBody>
      </p:sp>
      <p:sp>
        <p:nvSpPr>
          <p:cNvPr id="13" name="文字方塊 12"/>
          <p:cNvSpPr txBox="1"/>
          <p:nvPr/>
        </p:nvSpPr>
        <p:spPr>
          <a:xfrm>
            <a:off x="5624359" y="4777283"/>
            <a:ext cx="2160240" cy="400110"/>
          </a:xfrm>
          <a:prstGeom prst="rect">
            <a:avLst/>
          </a:prstGeom>
          <a:solidFill>
            <a:srgbClr val="D6E4BE"/>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l"/>
            <a:r>
              <a:rPr lang="en-US" altLang="zh-TW" sz="2000" dirty="0" smtClean="0">
                <a:solidFill>
                  <a:srgbClr val="080808"/>
                </a:solidFill>
              </a:rPr>
              <a:t>Date Format</a:t>
            </a:r>
            <a:endParaRPr lang="zh-TW" altLang="en-US" sz="2000" dirty="0">
              <a:solidFill>
                <a:srgbClr val="080808"/>
              </a:solidFill>
            </a:endParaRPr>
          </a:p>
        </p:txBody>
      </p:sp>
      <p:sp>
        <p:nvSpPr>
          <p:cNvPr id="14" name="文字方塊 13"/>
          <p:cNvSpPr txBox="1"/>
          <p:nvPr/>
        </p:nvSpPr>
        <p:spPr>
          <a:xfrm>
            <a:off x="1124617" y="1807826"/>
            <a:ext cx="1566174" cy="400110"/>
          </a:xfrm>
          <a:prstGeom prst="rect">
            <a:avLst/>
          </a:prstGeom>
          <a:solidFill>
            <a:srgbClr val="D6E4BE"/>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l"/>
            <a:r>
              <a:rPr lang="en-US" altLang="zh-TW" sz="2000" dirty="0">
                <a:solidFill>
                  <a:srgbClr val="080808"/>
                </a:solidFill>
                <a:latin typeface="Calibri" pitchFamily="34" charset="0"/>
                <a:cs typeface="Calibri" pitchFamily="34" charset="0"/>
              </a:rPr>
              <a:t>Source Name </a:t>
            </a:r>
          </a:p>
        </p:txBody>
      </p:sp>
      <p:sp>
        <p:nvSpPr>
          <p:cNvPr id="16" name="文字方塊 15"/>
          <p:cNvSpPr txBox="1"/>
          <p:nvPr/>
        </p:nvSpPr>
        <p:spPr>
          <a:xfrm>
            <a:off x="5624359" y="4313018"/>
            <a:ext cx="2160240" cy="400110"/>
          </a:xfrm>
          <a:prstGeom prst="rect">
            <a:avLst/>
          </a:prstGeom>
          <a:solidFill>
            <a:srgbClr val="D6E4BE"/>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l"/>
            <a:r>
              <a:rPr lang="en-US" altLang="zh-TW" sz="2000" dirty="0">
                <a:solidFill>
                  <a:srgbClr val="080808"/>
                </a:solidFill>
              </a:rPr>
              <a:t>Field Quotes</a:t>
            </a:r>
            <a:endParaRPr lang="zh-TW" altLang="en-US" sz="2000" dirty="0">
              <a:solidFill>
                <a:srgbClr val="080808"/>
              </a:solidFill>
            </a:endParaRPr>
          </a:p>
        </p:txBody>
      </p:sp>
      <p:grpSp>
        <p:nvGrpSpPr>
          <p:cNvPr id="4" name="群組 3"/>
          <p:cNvGrpSpPr/>
          <p:nvPr/>
        </p:nvGrpSpPr>
        <p:grpSpPr>
          <a:xfrm>
            <a:off x="247154" y="1814035"/>
            <a:ext cx="8488237" cy="4457754"/>
            <a:chOff x="247154" y="1814035"/>
            <a:chExt cx="8488237" cy="4457754"/>
          </a:xfrm>
        </p:grpSpPr>
        <p:pic>
          <p:nvPicPr>
            <p:cNvPr id="1026" name="Picture 2" descr="C:\Users\ChaCha\Desktop\ipt2 ppt images\Source Data File 1-3.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154" y="1814035"/>
              <a:ext cx="8488237" cy="445775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圓角矩形圖說文字 2"/>
            <p:cNvSpPr/>
            <p:nvPr/>
          </p:nvSpPr>
          <p:spPr bwMode="auto">
            <a:xfrm>
              <a:off x="827584" y="2487876"/>
              <a:ext cx="3739107" cy="1013132"/>
            </a:xfrm>
            <a:prstGeom prst="wedgeRoundRectCallout">
              <a:avLst>
                <a:gd name="adj1" fmla="val 57916"/>
                <a:gd name="adj2" fmla="val 18761"/>
                <a:gd name="adj3" fmla="val 16667"/>
              </a:avLst>
            </a:prstGeom>
            <a:ln/>
            <a:ex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en-US" altLang="zh-TW" sz="2400" dirty="0">
                  <a:solidFill>
                    <a:srgbClr val="080808"/>
                  </a:solidFill>
                  <a:latin typeface="Arial" pitchFamily="34" charset="0"/>
                </a:rPr>
                <a:t>Data summary based on </a:t>
              </a:r>
              <a:r>
                <a:rPr lang="en-US" altLang="zh-TW" sz="2400" dirty="0" smtClean="0">
                  <a:solidFill>
                    <a:srgbClr val="080808"/>
                  </a:solidFill>
                  <a:latin typeface="Arial" pitchFamily="34" charset="0"/>
                </a:rPr>
                <a:t/>
              </a:r>
              <a:br>
                <a:rPr lang="en-US" altLang="zh-TW" sz="2400" dirty="0" smtClean="0">
                  <a:solidFill>
                    <a:srgbClr val="080808"/>
                  </a:solidFill>
                  <a:latin typeface="Arial" pitchFamily="34" charset="0"/>
                </a:rPr>
              </a:br>
              <a:r>
                <a:rPr lang="en-US" altLang="zh-TW" sz="2400" dirty="0" smtClean="0">
                  <a:solidFill>
                    <a:srgbClr val="080808"/>
                  </a:solidFill>
                  <a:latin typeface="Arial" pitchFamily="34" charset="0"/>
                </a:rPr>
                <a:t>current </a:t>
              </a:r>
              <a:r>
                <a:rPr lang="en-US" altLang="zh-TW" sz="2400" dirty="0">
                  <a:solidFill>
                    <a:srgbClr val="080808"/>
                  </a:solidFill>
                  <a:latin typeface="Arial" pitchFamily="34" charset="0"/>
                </a:rPr>
                <a:t>parameter settings</a:t>
              </a:r>
            </a:p>
          </p:txBody>
        </p:sp>
      </p:grpSp>
      <p:sp>
        <p:nvSpPr>
          <p:cNvPr id="5" name="投影片編號版面配置區 4"/>
          <p:cNvSpPr>
            <a:spLocks noGrp="1"/>
          </p:cNvSpPr>
          <p:nvPr>
            <p:ph type="sldNum" sz="quarter" idx="12"/>
          </p:nvPr>
        </p:nvSpPr>
        <p:spPr/>
        <p:txBody>
          <a:bodyPr/>
          <a:lstStyle/>
          <a:p>
            <a:fld id="{F5DA2196-F04B-4818-9E4F-B3C432FD7C15}" type="slidenum">
              <a:rPr lang="zh-CN" altLang="en-US" smtClean="0"/>
              <a:pPr/>
              <a:t>56</a:t>
            </a:fld>
            <a:endParaRPr lang="en-US" altLang="zh-CN"/>
          </a:p>
        </p:txBody>
      </p:sp>
    </p:spTree>
    <p:extLst>
      <p:ext uri="{BB962C8B-B14F-4D97-AF65-F5344CB8AC3E}">
        <p14:creationId xmlns:p14="http://schemas.microsoft.com/office/powerpoint/2010/main" val="2221768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199" y="405979"/>
            <a:ext cx="7165727" cy="616546"/>
          </a:xfrm>
        </p:spPr>
        <p:txBody>
          <a:bodyPr/>
          <a:lstStyle/>
          <a:p>
            <a:r>
              <a:rPr lang="fr-FR" altLang="zh-TW" sz="4000" dirty="0"/>
              <a:t>Source Data File </a:t>
            </a:r>
            <a:r>
              <a:rPr lang="fr-FR" altLang="zh-TW" sz="4000" dirty="0" smtClean="0"/>
              <a:t>Detail </a:t>
            </a:r>
            <a:r>
              <a:rPr lang="fr-FR" altLang="zh-TW" sz="4000" dirty="0"/>
              <a:t>P</a:t>
            </a:r>
            <a:r>
              <a:rPr lang="fr-FR" altLang="zh-TW" sz="4000" dirty="0" smtClean="0"/>
              <a:t>age (2/3)</a:t>
            </a:r>
            <a:endParaRPr lang="zh-TW" altLang="en-US" sz="4000"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377" y="2276872"/>
            <a:ext cx="6051550" cy="24685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descr="C:\Users\ChaCha\Desktop\ipt2 ppt images\Data summary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1377" y="2276872"/>
            <a:ext cx="6049963" cy="24685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3" name="文字方塊 12"/>
          <p:cNvSpPr txBox="1"/>
          <p:nvPr/>
        </p:nvSpPr>
        <p:spPr>
          <a:xfrm>
            <a:off x="107504" y="1052736"/>
            <a:ext cx="2376264" cy="461665"/>
          </a:xfrm>
          <a:prstGeom prst="rect">
            <a:avLst/>
          </a:prstGeom>
          <a:noFill/>
        </p:spPr>
        <p:txBody>
          <a:bodyPr wrap="square" rtlCol="0">
            <a:spAutoFit/>
          </a:bodyPr>
          <a:lstStyle/>
          <a:p>
            <a:pPr algn="l"/>
            <a:r>
              <a:rPr lang="en-US" altLang="zh-TW" sz="2400" dirty="0" smtClean="0">
                <a:solidFill>
                  <a:srgbClr val="080808"/>
                </a:solidFill>
              </a:rPr>
              <a:t>Data Summary</a:t>
            </a:r>
            <a:endParaRPr lang="zh-TW" altLang="en-US" sz="2400" dirty="0">
              <a:solidFill>
                <a:srgbClr val="080808"/>
              </a:solidFill>
            </a:endParaRPr>
          </a:p>
        </p:txBody>
      </p:sp>
      <p:sp>
        <p:nvSpPr>
          <p:cNvPr id="3" name="圓角矩形圖說文字 2"/>
          <p:cNvSpPr/>
          <p:nvPr/>
        </p:nvSpPr>
        <p:spPr bwMode="auto">
          <a:xfrm>
            <a:off x="1475656" y="1514401"/>
            <a:ext cx="3888432" cy="762471"/>
          </a:xfrm>
          <a:prstGeom prst="wedgeRoundRectCallout">
            <a:avLst/>
          </a:prstGeom>
          <a:ln/>
          <a:ex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altLang="zh-TW" dirty="0">
                <a:solidFill>
                  <a:srgbClr val="080808"/>
                </a:solidFill>
                <a:latin typeface="Arial" pitchFamily="34" charset="0"/>
              </a:rPr>
              <a:t>This icon indicates whether data </a:t>
            </a:r>
            <a:r>
              <a:rPr lang="en-US" altLang="zh-TW" dirty="0" smtClean="0">
                <a:solidFill>
                  <a:srgbClr val="080808"/>
                </a:solidFill>
                <a:latin typeface="Arial" pitchFamily="34" charset="0"/>
              </a:rPr>
              <a:t/>
            </a:r>
            <a:br>
              <a:rPr lang="en-US" altLang="zh-TW" dirty="0" smtClean="0">
                <a:solidFill>
                  <a:srgbClr val="080808"/>
                </a:solidFill>
                <a:latin typeface="Arial" pitchFamily="34" charset="0"/>
              </a:rPr>
            </a:br>
            <a:r>
              <a:rPr lang="en-US" altLang="zh-TW" dirty="0" smtClean="0">
                <a:solidFill>
                  <a:srgbClr val="080808"/>
                </a:solidFill>
                <a:latin typeface="Arial" pitchFamily="34" charset="0"/>
              </a:rPr>
              <a:t>are accessible using </a:t>
            </a:r>
            <a:r>
              <a:rPr lang="en-US" altLang="zh-TW" dirty="0">
                <a:solidFill>
                  <a:srgbClr val="080808"/>
                </a:solidFill>
                <a:latin typeface="Arial" pitchFamily="34" charset="0"/>
              </a:rPr>
              <a:t>the file format </a:t>
            </a:r>
            <a:r>
              <a:rPr lang="en-US" altLang="zh-TW" dirty="0" smtClean="0">
                <a:solidFill>
                  <a:srgbClr val="080808"/>
                </a:solidFill>
                <a:latin typeface="Arial" pitchFamily="34" charset="0"/>
              </a:rPr>
              <a:t/>
            </a:r>
            <a:br>
              <a:rPr lang="en-US" altLang="zh-TW" dirty="0" smtClean="0">
                <a:solidFill>
                  <a:srgbClr val="080808"/>
                </a:solidFill>
                <a:latin typeface="Arial" pitchFamily="34" charset="0"/>
              </a:rPr>
            </a:br>
            <a:r>
              <a:rPr lang="en-US" altLang="zh-TW" dirty="0" smtClean="0">
                <a:solidFill>
                  <a:srgbClr val="080808"/>
                </a:solidFill>
                <a:latin typeface="Arial" pitchFamily="34" charset="0"/>
              </a:rPr>
              <a:t>information provided </a:t>
            </a:r>
            <a:r>
              <a:rPr lang="en-US" altLang="zh-TW" dirty="0">
                <a:solidFill>
                  <a:srgbClr val="080808"/>
                </a:solidFill>
                <a:latin typeface="Arial" pitchFamily="34" charset="0"/>
              </a:rPr>
              <a:t>on this </a:t>
            </a:r>
            <a:r>
              <a:rPr lang="en-US" altLang="zh-TW" dirty="0" smtClean="0">
                <a:solidFill>
                  <a:srgbClr val="080808"/>
                </a:solidFill>
                <a:latin typeface="Arial" pitchFamily="34" charset="0"/>
              </a:rPr>
              <a:t>page </a:t>
            </a:r>
            <a:endParaRPr lang="en-US" altLang="zh-TW" dirty="0">
              <a:solidFill>
                <a:srgbClr val="080808"/>
              </a:solidFill>
              <a:latin typeface="Arial" pitchFamily="34" charset="0"/>
            </a:endParaRPr>
          </a:p>
        </p:txBody>
      </p:sp>
      <p:sp>
        <p:nvSpPr>
          <p:cNvPr id="11" name="圓角矩形圖說文字 10"/>
          <p:cNvSpPr/>
          <p:nvPr/>
        </p:nvSpPr>
        <p:spPr bwMode="auto">
          <a:xfrm>
            <a:off x="3347864" y="2708920"/>
            <a:ext cx="4392488" cy="1080120"/>
          </a:xfrm>
          <a:prstGeom prst="wedgeRoundRectCallout">
            <a:avLst>
              <a:gd name="adj1" fmla="val -55005"/>
              <a:gd name="adj2" fmla="val 16464"/>
              <a:gd name="adj3" fmla="val 16667"/>
            </a:avLst>
          </a:prstGeom>
          <a:ln/>
          <a:ex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en-US" altLang="zh-TW" dirty="0">
                <a:solidFill>
                  <a:srgbClr val="080808"/>
                </a:solidFill>
                <a:latin typeface="Arial" pitchFamily="34" charset="0"/>
              </a:rPr>
              <a:t>The number of rows found in the data </a:t>
            </a:r>
            <a:r>
              <a:rPr lang="en-US" altLang="zh-TW" dirty="0" smtClean="0">
                <a:solidFill>
                  <a:srgbClr val="080808"/>
                </a:solidFill>
                <a:latin typeface="Arial" pitchFamily="34" charset="0"/>
              </a:rPr>
              <a:t>file</a:t>
            </a:r>
            <a:r>
              <a:rPr lang="en-US" altLang="zh-TW" dirty="0">
                <a:solidFill>
                  <a:srgbClr val="080808"/>
                </a:solidFill>
                <a:latin typeface="Arial" pitchFamily="34" charset="0"/>
              </a:rPr>
              <a:t>. </a:t>
            </a:r>
            <a:r>
              <a:rPr lang="en-US" altLang="zh-TW" dirty="0" smtClean="0">
                <a:solidFill>
                  <a:srgbClr val="080808"/>
                </a:solidFill>
                <a:latin typeface="Arial" pitchFamily="34" charset="0"/>
              </a:rPr>
              <a:t/>
            </a:r>
            <a:br>
              <a:rPr lang="en-US" altLang="zh-TW" dirty="0" smtClean="0">
                <a:solidFill>
                  <a:srgbClr val="080808"/>
                </a:solidFill>
                <a:latin typeface="Arial" pitchFamily="34" charset="0"/>
              </a:rPr>
            </a:br>
            <a:r>
              <a:rPr lang="en-US" altLang="zh-TW" dirty="0" smtClean="0">
                <a:solidFill>
                  <a:srgbClr val="080808"/>
                </a:solidFill>
                <a:latin typeface="Arial" pitchFamily="34" charset="0"/>
              </a:rPr>
              <a:t>(</a:t>
            </a:r>
            <a:r>
              <a:rPr lang="en-US" altLang="zh-TW" b="1" dirty="0">
                <a:solidFill>
                  <a:srgbClr val="080808"/>
                </a:solidFill>
                <a:latin typeface="Arial" pitchFamily="34" charset="0"/>
              </a:rPr>
              <a:t>Note</a:t>
            </a:r>
            <a:r>
              <a:rPr lang="en-US" altLang="zh-TW" dirty="0">
                <a:solidFill>
                  <a:srgbClr val="080808"/>
                </a:solidFill>
                <a:latin typeface="Arial" pitchFamily="34" charset="0"/>
              </a:rPr>
              <a:t>: This number helps check </a:t>
            </a:r>
            <a:r>
              <a:rPr lang="en-US" altLang="zh-TW" dirty="0" smtClean="0">
                <a:solidFill>
                  <a:srgbClr val="080808"/>
                </a:solidFill>
                <a:latin typeface="Arial" pitchFamily="34" charset="0"/>
              </a:rPr>
              <a:t/>
            </a:r>
            <a:br>
              <a:rPr lang="en-US" altLang="zh-TW" dirty="0" smtClean="0">
                <a:solidFill>
                  <a:srgbClr val="080808"/>
                </a:solidFill>
                <a:latin typeface="Arial" pitchFamily="34" charset="0"/>
              </a:rPr>
            </a:br>
            <a:r>
              <a:rPr lang="en-US" altLang="zh-TW" dirty="0" smtClean="0">
                <a:solidFill>
                  <a:srgbClr val="080808"/>
                </a:solidFill>
                <a:latin typeface="Arial" pitchFamily="34" charset="0"/>
              </a:rPr>
              <a:t>if </a:t>
            </a:r>
            <a:r>
              <a:rPr lang="en-US" altLang="zh-TW" dirty="0">
                <a:solidFill>
                  <a:srgbClr val="080808"/>
                </a:solidFill>
                <a:latin typeface="Arial" pitchFamily="34" charset="0"/>
              </a:rPr>
              <a:t>all records are identified.) </a:t>
            </a:r>
          </a:p>
        </p:txBody>
      </p:sp>
      <p:sp>
        <p:nvSpPr>
          <p:cNvPr id="4" name="投影片編號版面配置區 3"/>
          <p:cNvSpPr>
            <a:spLocks noGrp="1"/>
          </p:cNvSpPr>
          <p:nvPr>
            <p:ph type="sldNum" sz="quarter" idx="12"/>
          </p:nvPr>
        </p:nvSpPr>
        <p:spPr/>
        <p:txBody>
          <a:bodyPr/>
          <a:lstStyle/>
          <a:p>
            <a:fld id="{F5DA2196-F04B-4818-9E4F-B3C432FD7C15}" type="slidenum">
              <a:rPr lang="zh-CN" altLang="en-US" smtClean="0"/>
              <a:pPr/>
              <a:t>57</a:t>
            </a:fld>
            <a:endParaRPr lang="en-US" altLang="zh-CN"/>
          </a:p>
        </p:txBody>
      </p:sp>
    </p:spTree>
    <p:extLst>
      <p:ext uri="{BB962C8B-B14F-4D97-AF65-F5344CB8AC3E}">
        <p14:creationId xmlns:p14="http://schemas.microsoft.com/office/powerpoint/2010/main" val="187063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ChaCha\Desktop\ipt2 ppt images\Data summary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244" y="2277547"/>
            <a:ext cx="6049963" cy="24685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a:xfrm>
            <a:off x="457199" y="405979"/>
            <a:ext cx="7165727" cy="616546"/>
          </a:xfrm>
        </p:spPr>
        <p:txBody>
          <a:bodyPr/>
          <a:lstStyle/>
          <a:p>
            <a:r>
              <a:rPr lang="fr-FR" altLang="zh-TW" sz="4000" dirty="0"/>
              <a:t>Source Data File </a:t>
            </a:r>
            <a:r>
              <a:rPr lang="fr-FR" altLang="zh-TW" sz="4000" dirty="0" smtClean="0"/>
              <a:t>Detail </a:t>
            </a:r>
            <a:r>
              <a:rPr lang="fr-FR" altLang="zh-TW" sz="4000" dirty="0"/>
              <a:t>P</a:t>
            </a:r>
            <a:r>
              <a:rPr lang="fr-FR" altLang="zh-TW" sz="4000" dirty="0" smtClean="0"/>
              <a:t>age (2/3)</a:t>
            </a:r>
            <a:endParaRPr lang="zh-TW" altLang="en-US" sz="4000" dirty="0"/>
          </a:p>
        </p:txBody>
      </p:sp>
      <p:sp>
        <p:nvSpPr>
          <p:cNvPr id="13" name="文字方塊 12"/>
          <p:cNvSpPr txBox="1"/>
          <p:nvPr/>
        </p:nvSpPr>
        <p:spPr>
          <a:xfrm>
            <a:off x="107504" y="1052736"/>
            <a:ext cx="2376264" cy="461665"/>
          </a:xfrm>
          <a:prstGeom prst="rect">
            <a:avLst/>
          </a:prstGeom>
          <a:noFill/>
        </p:spPr>
        <p:txBody>
          <a:bodyPr wrap="square" rtlCol="0">
            <a:spAutoFit/>
          </a:bodyPr>
          <a:lstStyle/>
          <a:p>
            <a:pPr algn="l"/>
            <a:r>
              <a:rPr lang="en-US" altLang="zh-TW" sz="2400" dirty="0" smtClean="0">
                <a:solidFill>
                  <a:srgbClr val="080808"/>
                </a:solidFill>
              </a:rPr>
              <a:t>Data Summary</a:t>
            </a:r>
            <a:endParaRPr lang="zh-TW" altLang="en-US" sz="2400" dirty="0">
              <a:solidFill>
                <a:srgbClr val="080808"/>
              </a:solidFill>
            </a:endParaRPr>
          </a:p>
        </p:txBody>
      </p:sp>
      <p:sp>
        <p:nvSpPr>
          <p:cNvPr id="15" name="圓角矩形圖說文字 14"/>
          <p:cNvSpPr/>
          <p:nvPr/>
        </p:nvSpPr>
        <p:spPr bwMode="auto">
          <a:xfrm>
            <a:off x="2009533" y="3185787"/>
            <a:ext cx="3907798" cy="1019173"/>
          </a:xfrm>
          <a:prstGeom prst="wedgeRoundRectCallout">
            <a:avLst>
              <a:gd name="adj1" fmla="val -32717"/>
              <a:gd name="adj2" fmla="val 70116"/>
              <a:gd name="adj3" fmla="val 16667"/>
            </a:avLst>
          </a:prstGeom>
          <a:ln/>
          <a:ex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altLang="zh-TW" dirty="0">
                <a:solidFill>
                  <a:srgbClr val="080808"/>
                </a:solidFill>
                <a:latin typeface="Arial" pitchFamily="34" charset="0"/>
              </a:rPr>
              <a:t>Click to preview the file </a:t>
            </a:r>
            <a:r>
              <a:rPr lang="en-US" altLang="zh-TW" dirty="0" smtClean="0">
                <a:solidFill>
                  <a:srgbClr val="080808"/>
                </a:solidFill>
                <a:latin typeface="Arial" pitchFamily="34" charset="0"/>
              </a:rPr>
              <a:t>based on </a:t>
            </a:r>
            <a:br>
              <a:rPr lang="en-US" altLang="zh-TW" dirty="0" smtClean="0">
                <a:solidFill>
                  <a:srgbClr val="080808"/>
                </a:solidFill>
                <a:latin typeface="Arial" pitchFamily="34" charset="0"/>
              </a:rPr>
            </a:br>
            <a:r>
              <a:rPr lang="en-US" altLang="zh-TW" dirty="0" smtClean="0">
                <a:solidFill>
                  <a:srgbClr val="080808"/>
                </a:solidFill>
                <a:latin typeface="Arial" pitchFamily="34" charset="0"/>
              </a:rPr>
              <a:t>the </a:t>
            </a:r>
            <a:r>
              <a:rPr lang="en-US" altLang="zh-TW" dirty="0">
                <a:solidFill>
                  <a:srgbClr val="080808"/>
                </a:solidFill>
                <a:latin typeface="Arial" pitchFamily="34" charset="0"/>
              </a:rPr>
              <a:t>parameter settings on </a:t>
            </a:r>
            <a:r>
              <a:rPr lang="en-US" altLang="zh-TW" dirty="0" smtClean="0">
                <a:solidFill>
                  <a:srgbClr val="080808"/>
                </a:solidFill>
                <a:latin typeface="Arial" pitchFamily="34" charset="0"/>
              </a:rPr>
              <a:t>this page </a:t>
            </a:r>
            <a:endParaRPr lang="en-US" altLang="zh-TW" dirty="0">
              <a:solidFill>
                <a:srgbClr val="080808"/>
              </a:solidFill>
              <a:latin typeface="Arial" pitchFamily="34" charset="0"/>
            </a:endParaRPr>
          </a:p>
        </p:txBody>
      </p:sp>
      <p:sp>
        <p:nvSpPr>
          <p:cNvPr id="14" name="圓角矩形圖說文字 13"/>
          <p:cNvSpPr/>
          <p:nvPr/>
        </p:nvSpPr>
        <p:spPr bwMode="auto">
          <a:xfrm>
            <a:off x="35496" y="4925480"/>
            <a:ext cx="5347943" cy="1152128"/>
          </a:xfrm>
          <a:prstGeom prst="wedgeRoundRectCallout">
            <a:avLst>
              <a:gd name="adj1" fmla="val -22767"/>
              <a:gd name="adj2" fmla="val -68730"/>
              <a:gd name="adj3" fmla="val 16667"/>
            </a:avLst>
          </a:prstGeom>
          <a:ln/>
          <a:ex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altLang="zh-TW" dirty="0">
                <a:solidFill>
                  <a:srgbClr val="080808"/>
                </a:solidFill>
                <a:latin typeface="Arial" pitchFamily="34" charset="0"/>
              </a:rPr>
              <a:t>After the parameters on this page are </a:t>
            </a:r>
            <a:r>
              <a:rPr lang="en-US" altLang="zh-TW" dirty="0" smtClean="0">
                <a:solidFill>
                  <a:srgbClr val="080808"/>
                </a:solidFill>
                <a:latin typeface="Arial" pitchFamily="34" charset="0"/>
              </a:rPr>
              <a:t>set,</a:t>
            </a:r>
            <a:br>
              <a:rPr lang="en-US" altLang="zh-TW" dirty="0" smtClean="0">
                <a:solidFill>
                  <a:srgbClr val="080808"/>
                </a:solidFill>
                <a:latin typeface="Arial" pitchFamily="34" charset="0"/>
              </a:rPr>
            </a:br>
            <a:r>
              <a:rPr lang="en-US" altLang="zh-TW" dirty="0" smtClean="0">
                <a:solidFill>
                  <a:srgbClr val="080808"/>
                </a:solidFill>
                <a:latin typeface="Arial" pitchFamily="34" charset="0"/>
              </a:rPr>
              <a:t>click </a:t>
            </a:r>
            <a:r>
              <a:rPr lang="en-US" altLang="zh-TW" dirty="0">
                <a:solidFill>
                  <a:srgbClr val="080808"/>
                </a:solidFill>
                <a:latin typeface="Arial" pitchFamily="34" charset="0"/>
              </a:rPr>
              <a:t>“Analyze” to generate a new </a:t>
            </a:r>
            <a:r>
              <a:rPr lang="en-US" altLang="zh-TW" dirty="0" smtClean="0">
                <a:solidFill>
                  <a:srgbClr val="080808"/>
                </a:solidFill>
                <a:latin typeface="Arial" pitchFamily="34" charset="0"/>
              </a:rPr>
              <a:t>data summary</a:t>
            </a:r>
            <a:endParaRPr lang="en-US" altLang="zh-TW" dirty="0">
              <a:solidFill>
                <a:srgbClr val="080808"/>
              </a:solidFill>
              <a:latin typeface="Arial" pitchFamily="34" charset="0"/>
            </a:endParaRPr>
          </a:p>
        </p:txBody>
      </p:sp>
      <p:sp>
        <p:nvSpPr>
          <p:cNvPr id="3" name="投影片編號版面配置區 2"/>
          <p:cNvSpPr>
            <a:spLocks noGrp="1"/>
          </p:cNvSpPr>
          <p:nvPr>
            <p:ph type="sldNum" sz="quarter" idx="12"/>
          </p:nvPr>
        </p:nvSpPr>
        <p:spPr/>
        <p:txBody>
          <a:bodyPr/>
          <a:lstStyle/>
          <a:p>
            <a:fld id="{F5DA2196-F04B-4818-9E4F-B3C432FD7C15}" type="slidenum">
              <a:rPr lang="zh-CN" altLang="en-US" smtClean="0"/>
              <a:pPr/>
              <a:t>58</a:t>
            </a:fld>
            <a:endParaRPr lang="en-US" altLang="zh-CN"/>
          </a:p>
        </p:txBody>
      </p:sp>
      <p:sp>
        <p:nvSpPr>
          <p:cNvPr id="4" name="圓角矩形 3"/>
          <p:cNvSpPr/>
          <p:nvPr/>
        </p:nvSpPr>
        <p:spPr bwMode="auto">
          <a:xfrm>
            <a:off x="2009533" y="4204960"/>
            <a:ext cx="920635" cy="720520"/>
          </a:xfrm>
          <a:prstGeom prst="roundRect">
            <a:avLst/>
          </a:prstGeom>
          <a:noFill/>
          <a:ln w="57150">
            <a:solidFill>
              <a:srgbClr val="FF0000"/>
            </a:solidFill>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1475974"/>
            <a:ext cx="7740650" cy="483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10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16" presetClass="entr" presetSubtype="21" fill="hold" nodeType="afterEffect">
                                  <p:stCondLst>
                                    <p:cond delay="750"/>
                                  </p:stCondLst>
                                  <p:childTnLst>
                                    <p:set>
                                      <p:cBhvr>
                                        <p:cTn id="10" dur="1" fill="hold">
                                          <p:stCondLst>
                                            <p:cond delay="0"/>
                                          </p:stCondLst>
                                        </p:cTn>
                                        <p:tgtEl>
                                          <p:spTgt spid="3074"/>
                                        </p:tgtEl>
                                        <p:attrNameLst>
                                          <p:attrName>style.visibility</p:attrName>
                                        </p:attrNameLst>
                                      </p:cBhvr>
                                      <p:to>
                                        <p:strVal val="visible"/>
                                      </p:to>
                                    </p:set>
                                    <p:animEffect transition="in" filter="barn(inVertical)">
                                      <p:cBhvr>
                                        <p:cTn id="11"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393" y="1700808"/>
            <a:ext cx="8108465" cy="428105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標題 1"/>
          <p:cNvSpPr>
            <a:spLocks noGrp="1"/>
          </p:cNvSpPr>
          <p:nvPr>
            <p:ph type="title"/>
          </p:nvPr>
        </p:nvSpPr>
        <p:spPr>
          <a:xfrm>
            <a:off x="102332" y="260648"/>
            <a:ext cx="7355160" cy="616546"/>
          </a:xfrm>
        </p:spPr>
        <p:txBody>
          <a:bodyPr/>
          <a:lstStyle/>
          <a:p>
            <a:r>
              <a:rPr lang="fr-FR" altLang="zh-TW" sz="4000" dirty="0"/>
              <a:t>Source Data File </a:t>
            </a:r>
            <a:r>
              <a:rPr lang="fr-FR" altLang="zh-TW" sz="4000" dirty="0" smtClean="0"/>
              <a:t>Detail </a:t>
            </a:r>
            <a:r>
              <a:rPr lang="fr-FR" altLang="zh-TW" sz="4000" dirty="0"/>
              <a:t>P</a:t>
            </a:r>
            <a:r>
              <a:rPr lang="fr-FR" altLang="zh-TW" sz="4000" dirty="0" smtClean="0"/>
              <a:t>age (3/3)</a:t>
            </a:r>
            <a:endParaRPr lang="zh-TW" altLang="en-US" sz="4000" dirty="0"/>
          </a:p>
        </p:txBody>
      </p:sp>
      <p:pic>
        <p:nvPicPr>
          <p:cNvPr id="3074" name="Picture 2" descr="C:\Users\ChaCha\Desktop\ipt2 ppt images\Source Data File 3-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58" y="1709277"/>
            <a:ext cx="8102600" cy="42814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圓角矩形圖說文字 2"/>
          <p:cNvSpPr/>
          <p:nvPr/>
        </p:nvSpPr>
        <p:spPr bwMode="auto">
          <a:xfrm>
            <a:off x="179512" y="4644367"/>
            <a:ext cx="3600400" cy="936104"/>
          </a:xfrm>
          <a:prstGeom prst="wedgeRoundRectCallout">
            <a:avLst>
              <a:gd name="adj1" fmla="val -31806"/>
              <a:gd name="adj2" fmla="val 65147"/>
              <a:gd name="adj3" fmla="val 16667"/>
            </a:avLst>
          </a:prstGeom>
          <a:ln/>
          <a:ex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altLang="zh-TW" sz="2000" dirty="0">
                <a:solidFill>
                  <a:srgbClr val="080808"/>
                </a:solidFill>
                <a:latin typeface="Arial" pitchFamily="34" charset="0"/>
              </a:rPr>
              <a:t>Click to save the </a:t>
            </a:r>
            <a:r>
              <a:rPr lang="en-US" altLang="zh-TW" sz="2000" dirty="0" smtClean="0">
                <a:solidFill>
                  <a:srgbClr val="080808"/>
                </a:solidFill>
                <a:latin typeface="Arial" pitchFamily="34" charset="0"/>
              </a:rPr>
              <a:t>configuration</a:t>
            </a:r>
            <a:br>
              <a:rPr lang="en-US" altLang="zh-TW" sz="2000" dirty="0" smtClean="0">
                <a:solidFill>
                  <a:srgbClr val="080808"/>
                </a:solidFill>
                <a:latin typeface="Arial" pitchFamily="34" charset="0"/>
              </a:rPr>
            </a:br>
            <a:r>
              <a:rPr lang="en-US" altLang="zh-TW" sz="2000" dirty="0" smtClean="0">
                <a:solidFill>
                  <a:srgbClr val="080808"/>
                </a:solidFill>
                <a:latin typeface="Arial" pitchFamily="34" charset="0"/>
              </a:rPr>
              <a:t>and </a:t>
            </a:r>
            <a:r>
              <a:rPr lang="en-US" altLang="zh-TW" sz="2000" dirty="0">
                <a:solidFill>
                  <a:srgbClr val="080808"/>
                </a:solidFill>
                <a:latin typeface="Arial" pitchFamily="34" charset="0"/>
              </a:rPr>
              <a:t>return to the </a:t>
            </a:r>
            <a:r>
              <a:rPr lang="en-US" altLang="zh-TW" sz="2000" dirty="0" smtClean="0">
                <a:solidFill>
                  <a:srgbClr val="080808"/>
                </a:solidFill>
                <a:latin typeface="Arial" pitchFamily="34" charset="0"/>
              </a:rPr>
              <a:t>Resource</a:t>
            </a:r>
            <a:br>
              <a:rPr lang="en-US" altLang="zh-TW" sz="2000" dirty="0" smtClean="0">
                <a:solidFill>
                  <a:srgbClr val="080808"/>
                </a:solidFill>
                <a:latin typeface="Arial" pitchFamily="34" charset="0"/>
              </a:rPr>
            </a:br>
            <a:r>
              <a:rPr lang="en-US" altLang="zh-TW" sz="2000" dirty="0" smtClean="0">
                <a:solidFill>
                  <a:srgbClr val="080808"/>
                </a:solidFill>
                <a:latin typeface="Arial" pitchFamily="34" charset="0"/>
              </a:rPr>
              <a:t>Overview </a:t>
            </a:r>
            <a:r>
              <a:rPr lang="en-US" altLang="zh-TW" sz="2000" dirty="0">
                <a:solidFill>
                  <a:srgbClr val="080808"/>
                </a:solidFill>
                <a:latin typeface="Arial" pitchFamily="34" charset="0"/>
              </a:rPr>
              <a:t>page</a:t>
            </a:r>
          </a:p>
        </p:txBody>
      </p:sp>
      <p:sp>
        <p:nvSpPr>
          <p:cNvPr id="8" name="圓角矩形圖說文字 7"/>
          <p:cNvSpPr/>
          <p:nvPr/>
        </p:nvSpPr>
        <p:spPr bwMode="auto">
          <a:xfrm>
            <a:off x="4317809" y="4616861"/>
            <a:ext cx="3581548" cy="936104"/>
          </a:xfrm>
          <a:prstGeom prst="wedgeRoundRectCallout">
            <a:avLst/>
          </a:prstGeom>
          <a:ln/>
          <a:ex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en-US" altLang="zh-TW" sz="2000" dirty="0">
                <a:solidFill>
                  <a:srgbClr val="080808"/>
                </a:solidFill>
                <a:latin typeface="Arial" pitchFamily="34" charset="0"/>
              </a:rPr>
              <a:t>Click to delete the source file </a:t>
            </a:r>
            <a:r>
              <a:rPr lang="en-US" altLang="zh-TW" sz="2000" dirty="0" smtClean="0">
                <a:solidFill>
                  <a:srgbClr val="080808"/>
                </a:solidFill>
                <a:latin typeface="Arial" pitchFamily="34" charset="0"/>
              </a:rPr>
              <a:t/>
            </a:r>
            <a:br>
              <a:rPr lang="en-US" altLang="zh-TW" sz="2000" dirty="0" smtClean="0">
                <a:solidFill>
                  <a:srgbClr val="080808"/>
                </a:solidFill>
                <a:latin typeface="Arial" pitchFamily="34" charset="0"/>
              </a:rPr>
            </a:br>
            <a:r>
              <a:rPr lang="en-US" altLang="zh-TW" sz="2000" dirty="0" smtClean="0">
                <a:solidFill>
                  <a:srgbClr val="080808"/>
                </a:solidFill>
                <a:latin typeface="Arial" pitchFamily="34" charset="0"/>
              </a:rPr>
              <a:t>and </a:t>
            </a:r>
            <a:r>
              <a:rPr lang="en-US" altLang="zh-TW" sz="2000" dirty="0">
                <a:solidFill>
                  <a:srgbClr val="080808"/>
                </a:solidFill>
                <a:latin typeface="Arial" pitchFamily="34" charset="0"/>
              </a:rPr>
              <a:t>any associated mappings</a:t>
            </a:r>
          </a:p>
        </p:txBody>
      </p:sp>
      <p:sp>
        <p:nvSpPr>
          <p:cNvPr id="5" name="投影片編號版面配置區 4"/>
          <p:cNvSpPr>
            <a:spLocks noGrp="1"/>
          </p:cNvSpPr>
          <p:nvPr>
            <p:ph type="sldNum" sz="quarter" idx="12"/>
          </p:nvPr>
        </p:nvSpPr>
        <p:spPr/>
        <p:txBody>
          <a:bodyPr/>
          <a:lstStyle/>
          <a:p>
            <a:fld id="{F5DA2196-F04B-4818-9E4F-B3C432FD7C15}" type="slidenum">
              <a:rPr lang="zh-CN" altLang="en-US" smtClean="0"/>
              <a:pPr/>
              <a:t>59</a:t>
            </a:fld>
            <a:endParaRPr lang="en-US" altLang="zh-CN"/>
          </a:p>
        </p:txBody>
      </p:sp>
    </p:spTree>
    <p:extLst>
      <p:ext uri="{BB962C8B-B14F-4D97-AF65-F5344CB8AC3E}">
        <p14:creationId xmlns:p14="http://schemas.microsoft.com/office/powerpoint/2010/main" val="1921581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7544" y="399432"/>
            <a:ext cx="7848872" cy="1043881"/>
          </a:xfrm>
        </p:spPr>
        <p:txBody>
          <a:bodyPr>
            <a:noAutofit/>
          </a:bodyPr>
          <a:lstStyle/>
          <a:p>
            <a:r>
              <a:rPr lang="en-US" altLang="zh-TW" sz="4000" dirty="0" smtClean="0">
                <a:latin typeface="Calibri" pitchFamily="34" charset="0"/>
                <a:cs typeface="Calibri" pitchFamily="34" charset="0"/>
              </a:rPr>
              <a:t>Home Menu </a:t>
            </a:r>
            <a:r>
              <a:rPr lang="en-US" altLang="zh-TW" dirty="0" smtClean="0">
                <a:latin typeface="Calibri" pitchFamily="34" charset="0"/>
                <a:cs typeface="Calibri" pitchFamily="34" charset="0"/>
              </a:rPr>
              <a:t>(visible to all users)</a:t>
            </a:r>
            <a:endParaRPr lang="zh-TW" altLang="en-US" dirty="0">
              <a:latin typeface="Calibri" pitchFamily="34" charset="0"/>
              <a:cs typeface="Calibri" pitchFamily="34" charset="0"/>
            </a:endParaRP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1521" y="1612246"/>
            <a:ext cx="8892479" cy="4294878"/>
          </a:xfrm>
          <a:prstGeom prst="rect">
            <a:avLst/>
          </a:prstGeom>
          <a:ln/>
        </p:spPr>
        <p:style>
          <a:lnRef idx="1">
            <a:schemeClr val="accent3"/>
          </a:lnRef>
          <a:fillRef idx="2">
            <a:schemeClr val="accent3"/>
          </a:fillRef>
          <a:effectRef idx="1">
            <a:schemeClr val="accent3"/>
          </a:effectRef>
          <a:fontRef idx="minor">
            <a:schemeClr val="dk1"/>
          </a:fontRef>
        </p:style>
      </p:pic>
      <p:sp>
        <p:nvSpPr>
          <p:cNvPr id="6" name="圓角矩形圖說文字 5"/>
          <p:cNvSpPr/>
          <p:nvPr/>
        </p:nvSpPr>
        <p:spPr bwMode="auto">
          <a:xfrm>
            <a:off x="2699792" y="3501008"/>
            <a:ext cx="3816424" cy="806896"/>
          </a:xfrm>
          <a:prstGeom prst="wedgeRoundRectCallout">
            <a:avLst>
              <a:gd name="adj1" fmla="val -56435"/>
              <a:gd name="adj2" fmla="val -11223"/>
              <a:gd name="adj3" fmla="val 16667"/>
            </a:avLst>
          </a:prstGeom>
          <a:ln/>
          <a:extLst/>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rtlCol="0" anchor="ctr" anchorCtr="0" compatLnSpc="1">
            <a:prstTxWarp prst="textNoShape">
              <a:avLst/>
            </a:prstTxWarp>
          </a:bodyPr>
          <a:lstStyle/>
          <a:p>
            <a:r>
              <a:rPr lang="en-US" altLang="zh-TW" sz="2400" dirty="0" smtClean="0">
                <a:solidFill>
                  <a:srgbClr val="080808"/>
                </a:solidFill>
              </a:rPr>
              <a:t>Names of resource folders</a:t>
            </a:r>
            <a:endParaRPr lang="en-US" altLang="zh-TW" sz="2400" dirty="0">
              <a:solidFill>
                <a:srgbClr val="080808"/>
              </a:solidFill>
            </a:endParaRPr>
          </a:p>
        </p:txBody>
      </p:sp>
      <p:sp>
        <p:nvSpPr>
          <p:cNvPr id="3" name="投影片編號版面配置區 2"/>
          <p:cNvSpPr>
            <a:spLocks noGrp="1"/>
          </p:cNvSpPr>
          <p:nvPr>
            <p:ph type="sldNum" sz="quarter" idx="12"/>
          </p:nvPr>
        </p:nvSpPr>
        <p:spPr/>
        <p:txBody>
          <a:bodyPr/>
          <a:lstStyle/>
          <a:p>
            <a:fld id="{3BAF54BC-ABCB-4871-821F-C99F3AEFDE4B}" type="slidenum">
              <a:rPr lang="zh-CN" altLang="en-US" smtClean="0"/>
              <a:pPr/>
              <a:t>6</a:t>
            </a:fld>
            <a:endParaRPr lang="en-US" altLang="zh-CN"/>
          </a:p>
        </p:txBody>
      </p:sp>
    </p:spTree>
    <p:extLst>
      <p:ext uri="{BB962C8B-B14F-4D97-AF65-F5344CB8AC3E}">
        <p14:creationId xmlns:p14="http://schemas.microsoft.com/office/powerpoint/2010/main" val="195859623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000" dirty="0"/>
              <a:t>Source Data: File as Source</a:t>
            </a:r>
            <a:endParaRPr lang="zh-TW" altLang="en-US" sz="4000"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283105"/>
            <a:ext cx="8383460" cy="13118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descr="C:\Users\ChaCha\Desktop\ipt2 ppt images\file as source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273027"/>
            <a:ext cx="8496944" cy="13350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圓角矩形圖說文字 2"/>
          <p:cNvSpPr/>
          <p:nvPr/>
        </p:nvSpPr>
        <p:spPr bwMode="auto">
          <a:xfrm>
            <a:off x="2771800" y="1412776"/>
            <a:ext cx="5112568" cy="792088"/>
          </a:xfrm>
          <a:prstGeom prst="wedgeRoundRectCallout">
            <a:avLst/>
          </a:prstGeom>
          <a:ln/>
          <a:ex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en-US" altLang="zh-TW" sz="2000" dirty="0">
                <a:solidFill>
                  <a:srgbClr val="080808"/>
                </a:solidFill>
                <a:latin typeface="Arial" pitchFamily="34" charset="0"/>
              </a:rPr>
              <a:t>The imported file with summary information</a:t>
            </a:r>
          </a:p>
        </p:txBody>
      </p:sp>
      <p:pic>
        <p:nvPicPr>
          <p:cNvPr id="4099" name="Picture 3" descr="C:\Users\ChaCha\Desktop\ipt2 ppt images\file as source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1283105"/>
            <a:ext cx="8496944" cy="1324925"/>
          </a:xfrm>
          <a:prstGeom prst="rect">
            <a:avLst/>
          </a:prstGeom>
          <a:noFill/>
          <a:extLst>
            <a:ext uri="{909E8E84-426E-40DD-AFC4-6F175D3DCCD1}">
              <a14:hiddenFill xmlns:a14="http://schemas.microsoft.com/office/drawing/2010/main">
                <a:solidFill>
                  <a:srgbClr val="FFFFFF"/>
                </a:solidFill>
              </a14:hiddenFill>
            </a:ext>
          </a:extLst>
        </p:spPr>
      </p:pic>
      <p:sp>
        <p:nvSpPr>
          <p:cNvPr id="4" name="圓角矩形圖說文字 3"/>
          <p:cNvSpPr/>
          <p:nvPr/>
        </p:nvSpPr>
        <p:spPr bwMode="auto">
          <a:xfrm>
            <a:off x="4139952" y="2719068"/>
            <a:ext cx="4441172" cy="895600"/>
          </a:xfrm>
          <a:prstGeom prst="wedgeRoundRectCallout">
            <a:avLst>
              <a:gd name="adj1" fmla="val 29907"/>
              <a:gd name="adj2" fmla="val -68918"/>
              <a:gd name="adj3" fmla="val 16667"/>
            </a:avLst>
          </a:prstGeom>
          <a:ln/>
          <a:ex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altLang="zh-TW" sz="2000" dirty="0">
                <a:solidFill>
                  <a:srgbClr val="080808"/>
                </a:solidFill>
                <a:latin typeface="Arial" pitchFamily="34" charset="0"/>
              </a:rPr>
              <a:t>Click to reopen the Source Data File </a:t>
            </a:r>
            <a:r>
              <a:rPr lang="en-US" altLang="zh-TW" sz="2000" dirty="0" smtClean="0">
                <a:solidFill>
                  <a:srgbClr val="080808"/>
                </a:solidFill>
                <a:latin typeface="Arial" pitchFamily="34" charset="0"/>
              </a:rPr>
              <a:t/>
            </a:r>
            <a:br>
              <a:rPr lang="en-US" altLang="zh-TW" sz="2000" dirty="0" smtClean="0">
                <a:solidFill>
                  <a:srgbClr val="080808"/>
                </a:solidFill>
                <a:latin typeface="Arial" pitchFamily="34" charset="0"/>
              </a:rPr>
            </a:br>
            <a:r>
              <a:rPr lang="en-US" altLang="zh-TW" sz="2000" dirty="0" smtClean="0">
                <a:solidFill>
                  <a:srgbClr val="080808"/>
                </a:solidFill>
                <a:latin typeface="Arial" pitchFamily="34" charset="0"/>
              </a:rPr>
              <a:t>detail </a:t>
            </a:r>
            <a:r>
              <a:rPr lang="en-US" altLang="zh-TW" sz="2000" dirty="0">
                <a:solidFill>
                  <a:srgbClr val="080808"/>
                </a:solidFill>
                <a:latin typeface="Arial" pitchFamily="34" charset="0"/>
              </a:rPr>
              <a:t>page to edit the format</a:t>
            </a:r>
          </a:p>
        </p:txBody>
      </p:sp>
      <p:sp>
        <p:nvSpPr>
          <p:cNvPr id="13" name="內容版面配置區 2"/>
          <p:cNvSpPr txBox="1">
            <a:spLocks/>
          </p:cNvSpPr>
          <p:nvPr/>
        </p:nvSpPr>
        <p:spPr bwMode="gray">
          <a:xfrm>
            <a:off x="400458" y="3717032"/>
            <a:ext cx="8306530" cy="1802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2" anchor="t" anchorCtr="0" compatLnSpc="1">
            <a:prstTxWarp prst="textNoShape">
              <a:avLst/>
            </a:prstTxWarp>
            <a:noAutofit/>
          </a:bodyPr>
          <a:lstStyle>
            <a:lvl1pPr marL="342900" indent="-342900" algn="l" rtl="0" fontAlgn="base">
              <a:spcBef>
                <a:spcPct val="20000"/>
              </a:spcBef>
              <a:spcAft>
                <a:spcPct val="0"/>
              </a:spcAft>
              <a:buChar char="•"/>
              <a:defRPr sz="3200">
                <a:solidFill>
                  <a:srgbClr val="000000"/>
                </a:solidFill>
                <a:latin typeface="Calibri" pitchFamily="34" charset="0"/>
                <a:ea typeface="新細明體" pitchFamily="18" charset="-120"/>
                <a:cs typeface="Calibri" pitchFamily="34" charset="0"/>
              </a:defRPr>
            </a:lvl1pPr>
            <a:lvl2pPr marL="742950" indent="-285750" algn="l" rtl="0" fontAlgn="base">
              <a:spcBef>
                <a:spcPct val="20000"/>
              </a:spcBef>
              <a:spcAft>
                <a:spcPct val="0"/>
              </a:spcAft>
              <a:buChar char="–"/>
              <a:defRPr sz="2800">
                <a:solidFill>
                  <a:srgbClr val="000000"/>
                </a:solidFill>
                <a:latin typeface="Calibri" pitchFamily="34" charset="0"/>
                <a:ea typeface="新細明體" pitchFamily="18" charset="-120"/>
                <a:cs typeface="Calibri" pitchFamily="34" charset="0"/>
              </a:defRPr>
            </a:lvl2pPr>
            <a:lvl3pPr marL="1143000" indent="-228600" algn="l" rtl="0" fontAlgn="base">
              <a:spcBef>
                <a:spcPct val="20000"/>
              </a:spcBef>
              <a:spcAft>
                <a:spcPct val="0"/>
              </a:spcAft>
              <a:buChar char="•"/>
              <a:defRPr sz="2400">
                <a:solidFill>
                  <a:srgbClr val="000000"/>
                </a:solidFill>
                <a:latin typeface="Calibri" pitchFamily="34" charset="0"/>
                <a:ea typeface="新細明體" pitchFamily="18" charset="-120"/>
                <a:cs typeface="Calibri" pitchFamily="34" charset="0"/>
              </a:defRPr>
            </a:lvl3pPr>
            <a:lvl4pPr marL="1600200" indent="-228600" algn="l" rtl="0" fontAlgn="base">
              <a:spcBef>
                <a:spcPct val="20000"/>
              </a:spcBef>
              <a:spcAft>
                <a:spcPct val="0"/>
              </a:spcAft>
              <a:buChar char="–"/>
              <a:defRPr sz="2000">
                <a:solidFill>
                  <a:srgbClr val="000000"/>
                </a:solidFill>
                <a:latin typeface="Calibri" pitchFamily="34" charset="0"/>
                <a:ea typeface="新細明體" pitchFamily="18" charset="-120"/>
                <a:cs typeface="Calibri" pitchFamily="34" charset="0"/>
              </a:defRPr>
            </a:lvl4pPr>
            <a:lvl5pPr marL="2057400" indent="-228600" algn="l" rtl="0" fontAlgn="base">
              <a:spcBef>
                <a:spcPct val="20000"/>
              </a:spcBef>
              <a:spcAft>
                <a:spcPct val="0"/>
              </a:spcAft>
              <a:buChar char="»"/>
              <a:defRPr sz="2000">
                <a:solidFill>
                  <a:srgbClr val="000000"/>
                </a:solidFill>
                <a:latin typeface="Calibri" pitchFamily="34" charset="0"/>
                <a:ea typeface="新細明體" pitchFamily="18" charset="-120"/>
                <a:cs typeface="Calibri" pitchFamily="34" charset="0"/>
              </a:defRPr>
            </a:lvl5pPr>
            <a:lvl6pPr marL="2514600" indent="-228600" algn="l" rtl="0" fontAlgn="base">
              <a:spcBef>
                <a:spcPct val="20000"/>
              </a:spcBef>
              <a:spcAft>
                <a:spcPct val="0"/>
              </a:spcAft>
              <a:buChar char="»"/>
              <a:defRPr sz="2000">
                <a:solidFill>
                  <a:srgbClr val="000000"/>
                </a:solidFill>
                <a:latin typeface="+mn-lt"/>
              </a:defRPr>
            </a:lvl6pPr>
            <a:lvl7pPr marL="2971800" indent="-228600" algn="l" rtl="0" fontAlgn="base">
              <a:spcBef>
                <a:spcPct val="20000"/>
              </a:spcBef>
              <a:spcAft>
                <a:spcPct val="0"/>
              </a:spcAft>
              <a:buChar char="»"/>
              <a:defRPr sz="2000">
                <a:solidFill>
                  <a:srgbClr val="000000"/>
                </a:solidFill>
                <a:latin typeface="+mn-lt"/>
              </a:defRPr>
            </a:lvl7pPr>
            <a:lvl8pPr marL="3429000" indent="-228600" algn="l" rtl="0" fontAlgn="base">
              <a:spcBef>
                <a:spcPct val="20000"/>
              </a:spcBef>
              <a:spcAft>
                <a:spcPct val="0"/>
              </a:spcAft>
              <a:buChar char="»"/>
              <a:defRPr sz="2000">
                <a:solidFill>
                  <a:srgbClr val="000000"/>
                </a:solidFill>
                <a:latin typeface="+mn-lt"/>
              </a:defRPr>
            </a:lvl8pPr>
            <a:lvl9pPr marL="3886200" indent="-228600" algn="l" rtl="0" fontAlgn="base">
              <a:spcBef>
                <a:spcPct val="20000"/>
              </a:spcBef>
              <a:spcAft>
                <a:spcPct val="0"/>
              </a:spcAft>
              <a:buChar char="»"/>
              <a:defRPr sz="2000">
                <a:solidFill>
                  <a:srgbClr val="000000"/>
                </a:solidFill>
                <a:latin typeface="+mn-lt"/>
              </a:defRPr>
            </a:lvl9pPr>
          </a:lstStyle>
          <a:p>
            <a:pPr marL="0" indent="0">
              <a:buNone/>
            </a:pPr>
            <a:r>
              <a:rPr lang="en-US" altLang="zh-TW" sz="2400" dirty="0"/>
              <a:t>To import more files:</a:t>
            </a:r>
          </a:p>
          <a:p>
            <a:r>
              <a:rPr lang="en-US" altLang="zh-TW" sz="2400" dirty="0"/>
              <a:t>Repeat the uploading process</a:t>
            </a:r>
          </a:p>
          <a:p>
            <a:r>
              <a:rPr lang="en-US" altLang="zh-TW" sz="2400" dirty="0"/>
              <a:t>Import a zipped folder </a:t>
            </a:r>
            <a:r>
              <a:rPr lang="en-US" altLang="zh-TW" sz="2400" dirty="0" smtClean="0"/>
              <a:t>with multiple </a:t>
            </a:r>
            <a:r>
              <a:rPr lang="en-US" altLang="zh-TW" sz="2400" dirty="0"/>
              <a:t>text files in </a:t>
            </a:r>
            <a:r>
              <a:rPr lang="en-US" altLang="zh-TW" sz="2400" dirty="0" smtClean="0"/>
              <a:t>one try </a:t>
            </a:r>
            <a:endParaRPr lang="zh-TW" altLang="en-US" sz="2400" dirty="0"/>
          </a:p>
          <a:p>
            <a:pPr marL="457200" lvl="1" indent="0">
              <a:buNone/>
            </a:pPr>
            <a:endParaRPr lang="en-US" altLang="zh-TW" sz="3200" dirty="0"/>
          </a:p>
        </p:txBody>
      </p:sp>
      <p:sp>
        <p:nvSpPr>
          <p:cNvPr id="5" name="投影片編號版面配置區 4"/>
          <p:cNvSpPr>
            <a:spLocks noGrp="1"/>
          </p:cNvSpPr>
          <p:nvPr>
            <p:ph type="sldNum" sz="quarter" idx="12"/>
          </p:nvPr>
        </p:nvSpPr>
        <p:spPr/>
        <p:txBody>
          <a:bodyPr/>
          <a:lstStyle/>
          <a:p>
            <a:fld id="{F5DA2196-F04B-4818-9E4F-B3C432FD7C15}" type="slidenum">
              <a:rPr lang="zh-CN" altLang="en-US" smtClean="0"/>
              <a:pPr/>
              <a:t>60</a:t>
            </a:fld>
            <a:endParaRPr lang="en-US" altLang="zh-CN"/>
          </a:p>
        </p:txBody>
      </p:sp>
    </p:spTree>
    <p:extLst>
      <p:ext uri="{BB962C8B-B14F-4D97-AF65-F5344CB8AC3E}">
        <p14:creationId xmlns:p14="http://schemas.microsoft.com/office/powerpoint/2010/main" val="2536803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9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49647"/>
            <a:ext cx="3272245" cy="10801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標題 4"/>
          <p:cNvSpPr>
            <a:spLocks noGrp="1"/>
          </p:cNvSpPr>
          <p:nvPr>
            <p:ph type="title"/>
          </p:nvPr>
        </p:nvSpPr>
        <p:spPr>
          <a:xfrm>
            <a:off x="457200" y="405979"/>
            <a:ext cx="7211144" cy="616546"/>
          </a:xfrm>
        </p:spPr>
        <p:txBody>
          <a:bodyPr/>
          <a:lstStyle/>
          <a:p>
            <a:r>
              <a:rPr lang="en-US" altLang="zh-TW" sz="4000" dirty="0"/>
              <a:t>Source Data: Database as Source</a:t>
            </a:r>
            <a:endParaRPr lang="zh-TW" altLang="en-US" sz="4000" dirty="0"/>
          </a:p>
        </p:txBody>
      </p:sp>
      <p:sp>
        <p:nvSpPr>
          <p:cNvPr id="3" name="內容版面配置區 2"/>
          <p:cNvSpPr>
            <a:spLocks noGrp="1"/>
          </p:cNvSpPr>
          <p:nvPr>
            <p:ph idx="1"/>
          </p:nvPr>
        </p:nvSpPr>
        <p:spPr>
          <a:xfrm>
            <a:off x="395536" y="3284984"/>
            <a:ext cx="8229600" cy="1944216"/>
          </a:xfrm>
        </p:spPr>
        <p:txBody>
          <a:bodyPr numCol="2">
            <a:noAutofit/>
          </a:bodyPr>
          <a:lstStyle/>
          <a:p>
            <a:r>
              <a:rPr lang="en-US" altLang="zh-TW" sz="2400" dirty="0" smtClean="0">
                <a:latin typeface="+mn-lt"/>
              </a:rPr>
              <a:t>Supported databases</a:t>
            </a:r>
          </a:p>
          <a:p>
            <a:pPr lvl="1"/>
            <a:r>
              <a:rPr lang="en-US" altLang="zh-TW" sz="2400" dirty="0">
                <a:latin typeface="+mn-lt"/>
              </a:rPr>
              <a:t>Microsoft SQL Server </a:t>
            </a:r>
          </a:p>
          <a:p>
            <a:pPr lvl="1"/>
            <a:r>
              <a:rPr lang="en-US" altLang="zh-TW" sz="2400" dirty="0">
                <a:latin typeface="+mn-lt"/>
              </a:rPr>
              <a:t>MySQL </a:t>
            </a:r>
          </a:p>
          <a:p>
            <a:pPr lvl="1"/>
            <a:r>
              <a:rPr lang="en-US" altLang="zh-TW" sz="2400" dirty="0">
                <a:latin typeface="+mn-lt"/>
              </a:rPr>
              <a:t>ODBC (Sun Java5</a:t>
            </a:r>
            <a:r>
              <a:rPr lang="en-US" altLang="zh-TW" sz="2400" dirty="0" smtClean="0">
                <a:latin typeface="+mn-lt"/>
              </a:rPr>
              <a:t>)</a:t>
            </a:r>
            <a:endParaRPr lang="en-US" altLang="zh-TW" sz="2400" dirty="0">
              <a:latin typeface="+mn-lt"/>
            </a:endParaRPr>
          </a:p>
          <a:p>
            <a:pPr lvl="1"/>
            <a:endParaRPr lang="en-US" altLang="zh-TW" sz="2400" dirty="0" smtClean="0">
              <a:latin typeface="+mn-lt"/>
            </a:endParaRPr>
          </a:p>
          <a:p>
            <a:pPr lvl="1"/>
            <a:r>
              <a:rPr lang="en-US" altLang="zh-TW" sz="2400" dirty="0" smtClean="0">
                <a:latin typeface="+mn-lt"/>
              </a:rPr>
              <a:t>Oracle </a:t>
            </a:r>
            <a:endParaRPr lang="en-US" altLang="zh-TW" sz="2400" dirty="0">
              <a:latin typeface="+mn-lt"/>
            </a:endParaRPr>
          </a:p>
          <a:p>
            <a:pPr lvl="1"/>
            <a:r>
              <a:rPr lang="en-US" altLang="zh-TW" sz="2400" dirty="0" err="1">
                <a:latin typeface="+mn-lt"/>
              </a:rPr>
              <a:t>PostgreSQL</a:t>
            </a:r>
            <a:r>
              <a:rPr lang="en-US" altLang="zh-TW" sz="2400" dirty="0">
                <a:latin typeface="+mn-lt"/>
              </a:rPr>
              <a:t> </a:t>
            </a:r>
          </a:p>
          <a:p>
            <a:pPr lvl="1"/>
            <a:r>
              <a:rPr lang="en-US" altLang="zh-TW" sz="2400" dirty="0">
                <a:latin typeface="+mn-lt"/>
              </a:rPr>
              <a:t>Sybase </a:t>
            </a:r>
            <a:r>
              <a:rPr lang="en-US" altLang="zh-TW" sz="2400" dirty="0" smtClean="0">
                <a:latin typeface="+mn-lt"/>
              </a:rPr>
              <a:t>database </a:t>
            </a:r>
            <a:endParaRPr lang="en-US" altLang="zh-TW" sz="2400" dirty="0">
              <a:latin typeface="+mn-lt"/>
            </a:endParaRPr>
          </a:p>
        </p:txBody>
      </p:sp>
      <p:pic>
        <p:nvPicPr>
          <p:cNvPr id="5122" name="Picture 2" descr="C:\Users\ChaCha\Desktop\ipt2 ppt images\Source Data3.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196" y="1249647"/>
            <a:ext cx="3276601" cy="1085850"/>
          </a:xfrm>
          <a:prstGeom prst="rect">
            <a:avLst/>
          </a:prstGeom>
          <a:noFill/>
          <a:extLst>
            <a:ext uri="{909E8E84-426E-40DD-AFC4-6F175D3DCCD1}">
              <a14:hiddenFill xmlns:a14="http://schemas.microsoft.com/office/drawing/2010/main">
                <a:solidFill>
                  <a:srgbClr val="FFFFFF"/>
                </a:solidFill>
              </a14:hiddenFill>
            </a:ext>
          </a:extLst>
        </p:spPr>
      </p:pic>
      <p:sp>
        <p:nvSpPr>
          <p:cNvPr id="2" name="圓角矩形圖說文字 1"/>
          <p:cNvSpPr/>
          <p:nvPr/>
        </p:nvSpPr>
        <p:spPr bwMode="auto">
          <a:xfrm>
            <a:off x="3666834" y="1340768"/>
            <a:ext cx="3312368" cy="1224136"/>
          </a:xfrm>
          <a:prstGeom prst="wedgeRoundRectCallout">
            <a:avLst>
              <a:gd name="adj1" fmla="val -57458"/>
              <a:gd name="adj2" fmla="val 13687"/>
              <a:gd name="adj3" fmla="val 16667"/>
            </a:avLst>
          </a:prstGeom>
          <a:ln/>
          <a:ex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en-US" altLang="zh-TW" sz="2400" dirty="0">
                <a:solidFill>
                  <a:srgbClr val="080808"/>
                </a:solidFill>
                <a:latin typeface="Arial" pitchFamily="34" charset="0"/>
              </a:rPr>
              <a:t>Click to enter Source </a:t>
            </a:r>
            <a:r>
              <a:rPr lang="en-US" altLang="zh-TW" sz="2400" dirty="0" smtClean="0">
                <a:solidFill>
                  <a:srgbClr val="080808"/>
                </a:solidFill>
                <a:latin typeface="Arial" pitchFamily="34" charset="0"/>
              </a:rPr>
              <a:t/>
            </a:r>
            <a:br>
              <a:rPr lang="en-US" altLang="zh-TW" sz="2400" dirty="0" smtClean="0">
                <a:solidFill>
                  <a:srgbClr val="080808"/>
                </a:solidFill>
                <a:latin typeface="Arial" pitchFamily="34" charset="0"/>
              </a:rPr>
            </a:br>
            <a:r>
              <a:rPr lang="en-US" altLang="zh-TW" sz="2400" dirty="0" smtClean="0">
                <a:solidFill>
                  <a:srgbClr val="080808"/>
                </a:solidFill>
                <a:latin typeface="Arial" pitchFamily="34" charset="0"/>
              </a:rPr>
              <a:t>Database </a:t>
            </a:r>
            <a:r>
              <a:rPr lang="en-US" altLang="zh-TW" sz="2400" dirty="0">
                <a:solidFill>
                  <a:srgbClr val="080808"/>
                </a:solidFill>
                <a:latin typeface="Arial" pitchFamily="34" charset="0"/>
              </a:rPr>
              <a:t>detail page</a:t>
            </a:r>
          </a:p>
        </p:txBody>
      </p:sp>
      <p:sp>
        <p:nvSpPr>
          <p:cNvPr id="4" name="投影片編號版面配置區 3"/>
          <p:cNvSpPr>
            <a:spLocks noGrp="1"/>
          </p:cNvSpPr>
          <p:nvPr>
            <p:ph type="sldNum" sz="quarter" idx="12"/>
          </p:nvPr>
        </p:nvSpPr>
        <p:spPr/>
        <p:txBody>
          <a:bodyPr/>
          <a:lstStyle/>
          <a:p>
            <a:fld id="{F5DA2196-F04B-4818-9E4F-B3C432FD7C15}" type="slidenum">
              <a:rPr lang="zh-CN" altLang="en-US" smtClean="0"/>
              <a:pPr/>
              <a:t>61</a:t>
            </a:fld>
            <a:endParaRPr lang="en-US" altLang="zh-CN"/>
          </a:p>
        </p:txBody>
      </p:sp>
    </p:spTree>
    <p:extLst>
      <p:ext uri="{BB962C8B-B14F-4D97-AF65-F5344CB8AC3E}">
        <p14:creationId xmlns:p14="http://schemas.microsoft.com/office/powerpoint/2010/main" val="1927172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0584" b="4556"/>
          <a:stretch/>
        </p:blipFill>
        <p:spPr bwMode="auto">
          <a:xfrm>
            <a:off x="25566" y="812036"/>
            <a:ext cx="9251442" cy="56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標題 1"/>
          <p:cNvSpPr>
            <a:spLocks noGrp="1"/>
          </p:cNvSpPr>
          <p:nvPr>
            <p:ph type="title"/>
          </p:nvPr>
        </p:nvSpPr>
        <p:spPr>
          <a:xfrm>
            <a:off x="323528" y="75320"/>
            <a:ext cx="6477000" cy="616546"/>
          </a:xfrm>
        </p:spPr>
        <p:txBody>
          <a:bodyPr/>
          <a:lstStyle/>
          <a:p>
            <a:r>
              <a:rPr lang="en-US" altLang="zh-TW" dirty="0" smtClean="0"/>
              <a:t>Source Database Detail Page</a:t>
            </a:r>
            <a:endParaRPr lang="zh-TW" altLang="en-US" dirty="0"/>
          </a:p>
        </p:txBody>
      </p:sp>
      <p:grpSp>
        <p:nvGrpSpPr>
          <p:cNvPr id="6" name="群組 5"/>
          <p:cNvGrpSpPr/>
          <p:nvPr/>
        </p:nvGrpSpPr>
        <p:grpSpPr>
          <a:xfrm>
            <a:off x="628165" y="1724474"/>
            <a:ext cx="7400219" cy="3816424"/>
            <a:chOff x="563586" y="1700808"/>
            <a:chExt cx="7400219" cy="3816424"/>
          </a:xfrm>
        </p:grpSpPr>
        <p:sp>
          <p:nvSpPr>
            <p:cNvPr id="4" name="文字方塊 3"/>
            <p:cNvSpPr txBox="1"/>
            <p:nvPr/>
          </p:nvSpPr>
          <p:spPr>
            <a:xfrm>
              <a:off x="563586" y="1700808"/>
              <a:ext cx="1809200" cy="307777"/>
            </a:xfrm>
            <a:prstGeom prst="rect">
              <a:avLst/>
            </a:prstGeom>
            <a:solidFill>
              <a:srgbClr val="D6E4BE"/>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l"/>
              <a:r>
                <a:rPr lang="en-US" altLang="zh-TW" sz="1400" dirty="0" smtClean="0">
                  <a:solidFill>
                    <a:srgbClr val="080808"/>
                  </a:solidFill>
                  <a:latin typeface="+mn-lt"/>
                  <a:cs typeface="Calibri" pitchFamily="34" charset="0"/>
                </a:rPr>
                <a:t>Source Name </a:t>
              </a:r>
            </a:p>
          </p:txBody>
        </p:sp>
        <p:sp>
          <p:nvSpPr>
            <p:cNvPr id="9" name="文字方塊 8"/>
            <p:cNvSpPr txBox="1"/>
            <p:nvPr/>
          </p:nvSpPr>
          <p:spPr>
            <a:xfrm>
              <a:off x="611560" y="3076195"/>
              <a:ext cx="3312368" cy="307777"/>
            </a:xfrm>
            <a:prstGeom prst="rect">
              <a:avLst/>
            </a:prstGeom>
            <a:solidFill>
              <a:srgbClr val="D6E4BE"/>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l"/>
              <a:r>
                <a:rPr lang="en-US" altLang="zh-TW" sz="1400" dirty="0" smtClean="0">
                  <a:solidFill>
                    <a:srgbClr val="080808"/>
                  </a:solidFill>
                </a:rPr>
                <a:t>Host: </a:t>
              </a:r>
              <a:r>
                <a:rPr lang="en-US" altLang="zh-TW" sz="1400" dirty="0" smtClean="0">
                  <a:solidFill>
                    <a:srgbClr val="080808"/>
                  </a:solidFill>
                </a:rPr>
                <a:t>127.0.0.1</a:t>
              </a:r>
              <a:endParaRPr lang="zh-TW" altLang="en-US" sz="1400" dirty="0">
                <a:solidFill>
                  <a:srgbClr val="080808"/>
                </a:solidFill>
              </a:endParaRPr>
            </a:p>
          </p:txBody>
        </p:sp>
        <p:sp>
          <p:nvSpPr>
            <p:cNvPr id="10" name="文字方塊 9"/>
            <p:cNvSpPr txBox="1"/>
            <p:nvPr/>
          </p:nvSpPr>
          <p:spPr>
            <a:xfrm>
              <a:off x="5011477" y="3244970"/>
              <a:ext cx="2583981" cy="307777"/>
            </a:xfrm>
            <a:prstGeom prst="rect">
              <a:avLst/>
            </a:prstGeom>
            <a:solidFill>
              <a:srgbClr val="D6E4BE"/>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l"/>
              <a:r>
                <a:rPr lang="en-US" altLang="zh-TW" sz="1400" dirty="0" err="1" smtClean="0">
                  <a:solidFill>
                    <a:srgbClr val="080808"/>
                  </a:solidFill>
                </a:rPr>
                <a:t>Database:ipt_test</a:t>
              </a:r>
              <a:endParaRPr lang="zh-TW" altLang="en-US" sz="1400" dirty="0">
                <a:solidFill>
                  <a:srgbClr val="080808"/>
                </a:solidFill>
              </a:endParaRPr>
            </a:p>
          </p:txBody>
        </p:sp>
        <p:sp>
          <p:nvSpPr>
            <p:cNvPr id="11" name="文字方塊 10"/>
            <p:cNvSpPr txBox="1"/>
            <p:nvPr/>
          </p:nvSpPr>
          <p:spPr>
            <a:xfrm>
              <a:off x="598752" y="3553522"/>
              <a:ext cx="1919579" cy="307777"/>
            </a:xfrm>
            <a:prstGeom prst="rect">
              <a:avLst/>
            </a:prstGeom>
            <a:solidFill>
              <a:srgbClr val="D6E4BE"/>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l"/>
              <a:r>
                <a:rPr lang="en-US" altLang="zh-TW" sz="1400" dirty="0" smtClean="0">
                  <a:solidFill>
                    <a:srgbClr val="080808"/>
                  </a:solidFill>
                </a:rPr>
                <a:t>Database user: ipt2</a:t>
              </a:r>
              <a:endParaRPr lang="zh-TW" altLang="en-US" sz="1400" dirty="0">
                <a:solidFill>
                  <a:srgbClr val="080808"/>
                </a:solidFill>
              </a:endParaRPr>
            </a:p>
          </p:txBody>
        </p:sp>
        <p:sp>
          <p:nvSpPr>
            <p:cNvPr id="12" name="文字方塊 11"/>
            <p:cNvSpPr txBox="1"/>
            <p:nvPr/>
          </p:nvSpPr>
          <p:spPr>
            <a:xfrm>
              <a:off x="5011477" y="3653309"/>
              <a:ext cx="2952328" cy="307777"/>
            </a:xfrm>
            <a:prstGeom prst="rect">
              <a:avLst/>
            </a:prstGeom>
            <a:solidFill>
              <a:srgbClr val="D6E4BE"/>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l"/>
              <a:r>
                <a:rPr lang="en-US" altLang="zh-TW" sz="1400" dirty="0" smtClean="0">
                  <a:solidFill>
                    <a:srgbClr val="080808"/>
                  </a:solidFill>
                </a:rPr>
                <a:t>ipt2</a:t>
              </a:r>
              <a:endParaRPr lang="zh-TW" altLang="en-US" sz="1400" dirty="0">
                <a:solidFill>
                  <a:srgbClr val="080808"/>
                </a:solidFill>
              </a:endParaRPr>
            </a:p>
          </p:txBody>
        </p:sp>
        <p:sp>
          <p:nvSpPr>
            <p:cNvPr id="13" name="文字方塊 12"/>
            <p:cNvSpPr txBox="1"/>
            <p:nvPr/>
          </p:nvSpPr>
          <p:spPr>
            <a:xfrm>
              <a:off x="624365" y="3961086"/>
              <a:ext cx="4945773" cy="523220"/>
            </a:xfrm>
            <a:prstGeom prst="rect">
              <a:avLst/>
            </a:prstGeom>
            <a:solidFill>
              <a:srgbClr val="D6E4BE"/>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l"/>
              <a:r>
                <a:rPr lang="en-US" altLang="zh-TW" sz="1400" dirty="0" smtClean="0">
                  <a:solidFill>
                    <a:srgbClr val="080808"/>
                  </a:solidFill>
                </a:rPr>
                <a:t>SQL Statement</a:t>
              </a:r>
            </a:p>
            <a:p>
              <a:pPr algn="l"/>
              <a:r>
                <a:rPr lang="en-US" altLang="zh-TW" sz="1400" i="1" dirty="0" smtClean="0">
                  <a:solidFill>
                    <a:srgbClr val="080808"/>
                  </a:solidFill>
                </a:rPr>
                <a:t>Select * </a:t>
              </a:r>
              <a:r>
                <a:rPr lang="en-US" altLang="zh-TW" sz="1400" i="1" dirty="0" smtClean="0">
                  <a:solidFill>
                    <a:srgbClr val="080808"/>
                  </a:solidFill>
                </a:rPr>
                <a:t>Fro</a:t>
              </a:r>
              <a:r>
                <a:rPr lang="en-US" altLang="zh-TW" sz="1400" i="1" dirty="0" smtClean="0">
                  <a:solidFill>
                    <a:srgbClr val="080808"/>
                  </a:solidFill>
                </a:rPr>
                <a:t>m occurrences</a:t>
              </a:r>
              <a:endParaRPr lang="zh-TW" altLang="en-US" sz="1400" i="1" dirty="0">
                <a:solidFill>
                  <a:srgbClr val="080808"/>
                </a:solidFill>
              </a:endParaRPr>
            </a:p>
          </p:txBody>
        </p:sp>
        <p:sp>
          <p:nvSpPr>
            <p:cNvPr id="14" name="文字方塊 13"/>
            <p:cNvSpPr txBox="1"/>
            <p:nvPr/>
          </p:nvSpPr>
          <p:spPr>
            <a:xfrm>
              <a:off x="563586" y="5209455"/>
              <a:ext cx="2889322" cy="307777"/>
            </a:xfrm>
            <a:prstGeom prst="rect">
              <a:avLst/>
            </a:prstGeom>
            <a:solidFill>
              <a:srgbClr val="D6E4BE"/>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l"/>
              <a:r>
                <a:rPr lang="en-US" altLang="zh-TW" sz="1400" dirty="0" smtClean="0">
                  <a:solidFill>
                    <a:srgbClr val="080808"/>
                  </a:solidFill>
                </a:rPr>
                <a:t>Character Encoding: UTF-8</a:t>
              </a:r>
              <a:endParaRPr lang="zh-TW" altLang="en-US" sz="1400" dirty="0">
                <a:solidFill>
                  <a:srgbClr val="080808"/>
                </a:solidFill>
              </a:endParaRPr>
            </a:p>
          </p:txBody>
        </p:sp>
      </p:grpSp>
      <p:sp>
        <p:nvSpPr>
          <p:cNvPr id="3" name="矩形 2"/>
          <p:cNvSpPr/>
          <p:nvPr/>
        </p:nvSpPr>
        <p:spPr>
          <a:xfrm>
            <a:off x="1241788" y="1376160"/>
            <a:ext cx="4328350" cy="369332"/>
          </a:xfrm>
          <a:prstGeom prst="rect">
            <a:avLst/>
          </a:prstGeom>
        </p:spPr>
        <p:txBody>
          <a:bodyPr wrap="square">
            <a:spAutoFit/>
          </a:bodyPr>
          <a:lstStyle/>
          <a:p>
            <a:r>
              <a:rPr lang="en-US" altLang="zh-TW" dirty="0">
                <a:solidFill>
                  <a:srgbClr val="FF0000"/>
                </a:solidFill>
              </a:rPr>
              <a:t>(can be edited </a:t>
            </a:r>
            <a:r>
              <a:rPr lang="en-US" altLang="zh-TW" dirty="0" smtClean="0">
                <a:solidFill>
                  <a:srgbClr val="FF0000"/>
                </a:solidFill>
              </a:rPr>
              <a:t>and given </a:t>
            </a:r>
            <a:r>
              <a:rPr lang="en-US" altLang="zh-TW" dirty="0">
                <a:solidFill>
                  <a:srgbClr val="FF0000"/>
                </a:solidFill>
              </a:rPr>
              <a:t>any name)</a:t>
            </a:r>
          </a:p>
        </p:txBody>
      </p:sp>
      <p:sp>
        <p:nvSpPr>
          <p:cNvPr id="5" name="投影片編號版面配置區 4"/>
          <p:cNvSpPr>
            <a:spLocks noGrp="1"/>
          </p:cNvSpPr>
          <p:nvPr>
            <p:ph type="sldNum" sz="quarter" idx="12"/>
          </p:nvPr>
        </p:nvSpPr>
        <p:spPr/>
        <p:txBody>
          <a:bodyPr/>
          <a:lstStyle/>
          <a:p>
            <a:fld id="{F5DA2196-F04B-4818-9E4F-B3C432FD7C15}" type="slidenum">
              <a:rPr lang="zh-CN" altLang="en-US" smtClean="0"/>
              <a:pPr/>
              <a:t>62</a:t>
            </a:fld>
            <a:endParaRPr lang="en-US" altLang="zh-CN"/>
          </a:p>
        </p:txBody>
      </p:sp>
    </p:spTree>
    <p:extLst>
      <p:ext uri="{BB962C8B-B14F-4D97-AF65-F5344CB8AC3E}">
        <p14:creationId xmlns:p14="http://schemas.microsoft.com/office/powerpoint/2010/main" val="196339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Source Database Detail Page</a:t>
            </a:r>
            <a:endParaRPr lang="zh-TW" altLang="en-US" dirty="0"/>
          </a:p>
        </p:txBody>
      </p:sp>
      <p:pic>
        <p:nvPicPr>
          <p:cNvPr id="6146" name="Picture 2" descr="C:\Users\ChaCha\Desktop\ipt2 ppt images\Source Data5.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196752"/>
            <a:ext cx="8669548" cy="6210048"/>
          </a:xfrm>
          <a:prstGeom prst="rect">
            <a:avLst/>
          </a:prstGeom>
          <a:noFill/>
          <a:extLst>
            <a:ext uri="{909E8E84-426E-40DD-AFC4-6F175D3DCCD1}">
              <a14:hiddenFill xmlns:a14="http://schemas.microsoft.com/office/drawing/2010/main">
                <a:solidFill>
                  <a:srgbClr val="FFFFFF"/>
                </a:solidFill>
              </a14:hiddenFill>
            </a:ext>
          </a:extLst>
        </p:spPr>
      </p:pic>
      <p:sp>
        <p:nvSpPr>
          <p:cNvPr id="5" name="圓角矩形圖說文字 4"/>
          <p:cNvSpPr/>
          <p:nvPr/>
        </p:nvSpPr>
        <p:spPr bwMode="auto">
          <a:xfrm>
            <a:off x="4283968" y="3356992"/>
            <a:ext cx="4114293" cy="1251088"/>
          </a:xfrm>
          <a:prstGeom prst="wedgeRoundRectCallout">
            <a:avLst>
              <a:gd name="adj1" fmla="val -18629"/>
              <a:gd name="adj2" fmla="val -67681"/>
              <a:gd name="adj3" fmla="val 16667"/>
            </a:avLst>
          </a:prstGeom>
          <a:ln/>
          <a:ex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en-US" altLang="zh-TW" sz="2400" dirty="0">
                <a:solidFill>
                  <a:srgbClr val="080808"/>
                </a:solidFill>
                <a:latin typeface="Arial" pitchFamily="34" charset="0"/>
              </a:rPr>
              <a:t>Data summary based on </a:t>
            </a:r>
            <a:r>
              <a:rPr lang="en-US" altLang="zh-TW" sz="2400" dirty="0" smtClean="0">
                <a:solidFill>
                  <a:srgbClr val="080808"/>
                </a:solidFill>
                <a:latin typeface="Arial" pitchFamily="34" charset="0"/>
              </a:rPr>
              <a:t/>
            </a:r>
            <a:br>
              <a:rPr lang="en-US" altLang="zh-TW" sz="2400" dirty="0" smtClean="0">
                <a:solidFill>
                  <a:srgbClr val="080808"/>
                </a:solidFill>
                <a:latin typeface="Arial" pitchFamily="34" charset="0"/>
              </a:rPr>
            </a:br>
            <a:r>
              <a:rPr lang="en-US" altLang="zh-TW" sz="2400" dirty="0" smtClean="0">
                <a:solidFill>
                  <a:srgbClr val="080808"/>
                </a:solidFill>
                <a:latin typeface="Arial" pitchFamily="34" charset="0"/>
              </a:rPr>
              <a:t>current </a:t>
            </a:r>
            <a:r>
              <a:rPr lang="en-US" altLang="zh-TW" sz="2400" dirty="0">
                <a:solidFill>
                  <a:srgbClr val="080808"/>
                </a:solidFill>
                <a:latin typeface="Arial" pitchFamily="34" charset="0"/>
              </a:rPr>
              <a:t>parameter settings</a:t>
            </a:r>
          </a:p>
        </p:txBody>
      </p:sp>
      <p:sp>
        <p:nvSpPr>
          <p:cNvPr id="3" name="投影片編號版面配置區 2"/>
          <p:cNvSpPr>
            <a:spLocks noGrp="1"/>
          </p:cNvSpPr>
          <p:nvPr>
            <p:ph type="sldNum" sz="quarter" idx="12"/>
          </p:nvPr>
        </p:nvSpPr>
        <p:spPr/>
        <p:txBody>
          <a:bodyPr/>
          <a:lstStyle/>
          <a:p>
            <a:fld id="{F5DA2196-F04B-4818-9E4F-B3C432FD7C15}" type="slidenum">
              <a:rPr lang="zh-CN" altLang="en-US" smtClean="0"/>
              <a:pPr/>
              <a:t>63</a:t>
            </a:fld>
            <a:endParaRPr lang="en-US" altLang="zh-CN"/>
          </a:p>
        </p:txBody>
      </p:sp>
    </p:spTree>
    <p:extLst>
      <p:ext uri="{BB962C8B-B14F-4D97-AF65-F5344CB8AC3E}">
        <p14:creationId xmlns:p14="http://schemas.microsoft.com/office/powerpoint/2010/main" val="299768370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7544" y="1556792"/>
            <a:ext cx="8208912" cy="616546"/>
          </a:xfrm>
        </p:spPr>
        <p:txBody>
          <a:bodyPr/>
          <a:lstStyle/>
          <a:p>
            <a:pPr marL="285750" indent="-285750"/>
            <a:r>
              <a:rPr lang="en-US" sz="6000" dirty="0" smtClean="0">
                <a:solidFill>
                  <a:srgbClr val="000000"/>
                </a:solidFill>
                <a:latin typeface="Calibri" pitchFamily="34" charset="0"/>
                <a:cs typeface="Calibri" pitchFamily="34" charset="0"/>
              </a:rPr>
              <a:t>Exercise 3</a:t>
            </a:r>
            <a:r>
              <a:rPr lang="en-US" sz="6000" dirty="0" smtClean="0">
                <a:solidFill>
                  <a:srgbClr val="000000"/>
                </a:solidFill>
              </a:rPr>
              <a:t/>
            </a:r>
            <a:br>
              <a:rPr lang="en-US" sz="6000" dirty="0" smtClean="0">
                <a:solidFill>
                  <a:srgbClr val="000000"/>
                </a:solidFill>
              </a:rPr>
            </a:br>
            <a:r>
              <a:rPr lang="en-US" dirty="0" smtClean="0">
                <a:solidFill>
                  <a:srgbClr val="000000"/>
                </a:solidFill>
              </a:rPr>
              <a:t/>
            </a:r>
            <a:br>
              <a:rPr lang="en-US" dirty="0" smtClean="0">
                <a:solidFill>
                  <a:srgbClr val="000000"/>
                </a:solidFill>
              </a:rPr>
            </a:br>
            <a:r>
              <a:rPr lang="en-US" altLang="zh-TW" b="0" dirty="0">
                <a:solidFill>
                  <a:srgbClr val="000000"/>
                </a:solidFill>
                <a:latin typeface="Calibri" pitchFamily="34" charset="0"/>
                <a:cs typeface="Calibri" pitchFamily="34" charset="0"/>
              </a:rPr>
              <a:t>2 types of source data can </a:t>
            </a:r>
            <a:r>
              <a:rPr lang="en-US" altLang="zh-TW" b="0" dirty="0" smtClean="0">
                <a:solidFill>
                  <a:srgbClr val="000000"/>
                </a:solidFill>
                <a:latin typeface="Calibri" pitchFamily="34" charset="0"/>
                <a:cs typeface="Calibri" pitchFamily="34" charset="0"/>
              </a:rPr>
              <a:t>be uploaded</a:t>
            </a:r>
            <a:r>
              <a:rPr lang="en-US" altLang="zh-TW" b="0" dirty="0">
                <a:solidFill>
                  <a:srgbClr val="000000"/>
                </a:solidFill>
                <a:latin typeface="Calibri" pitchFamily="34" charset="0"/>
                <a:cs typeface="Calibri" pitchFamily="34" charset="0"/>
              </a:rPr>
              <a:t>:</a:t>
            </a:r>
            <a:br>
              <a:rPr lang="en-US" altLang="zh-TW" b="0" dirty="0">
                <a:solidFill>
                  <a:srgbClr val="000000"/>
                </a:solidFill>
                <a:latin typeface="Calibri" pitchFamily="34" charset="0"/>
                <a:cs typeface="Calibri" pitchFamily="34" charset="0"/>
              </a:rPr>
            </a:br>
            <a:r>
              <a:rPr lang="en-US" altLang="zh-TW" b="0" dirty="0" smtClean="0">
                <a:solidFill>
                  <a:srgbClr val="000000"/>
                </a:solidFill>
                <a:latin typeface="Calibri" pitchFamily="34" charset="0"/>
                <a:cs typeface="Calibri" pitchFamily="34" charset="0"/>
              </a:rPr>
              <a:t>	- Files </a:t>
            </a:r>
            <a:r>
              <a:rPr lang="en-US" altLang="zh-TW" b="0" dirty="0">
                <a:solidFill>
                  <a:srgbClr val="000000"/>
                </a:solidFill>
                <a:latin typeface="Calibri" pitchFamily="34" charset="0"/>
                <a:cs typeface="Calibri" pitchFamily="34" charset="0"/>
              </a:rPr>
              <a:t/>
            </a:r>
            <a:br>
              <a:rPr lang="en-US" altLang="zh-TW" b="0" dirty="0">
                <a:solidFill>
                  <a:srgbClr val="000000"/>
                </a:solidFill>
                <a:latin typeface="Calibri" pitchFamily="34" charset="0"/>
                <a:cs typeface="Calibri" pitchFamily="34" charset="0"/>
              </a:rPr>
            </a:br>
            <a:r>
              <a:rPr lang="en-US" altLang="zh-TW" b="0" dirty="0" smtClean="0">
                <a:solidFill>
                  <a:srgbClr val="000000"/>
                </a:solidFill>
                <a:latin typeface="Calibri" pitchFamily="34" charset="0"/>
                <a:cs typeface="Calibri" pitchFamily="34" charset="0"/>
              </a:rPr>
              <a:t>	- Databases</a:t>
            </a:r>
            <a:r>
              <a:rPr lang="en-US" altLang="zh-TW" sz="4800" b="0" dirty="0">
                <a:solidFill>
                  <a:schemeClr val="bg2"/>
                </a:solidFill>
              </a:rPr>
              <a:t/>
            </a:r>
            <a:br>
              <a:rPr lang="en-US" altLang="zh-TW" sz="4800" b="0" dirty="0">
                <a:solidFill>
                  <a:schemeClr val="bg2"/>
                </a:solidFill>
              </a:rPr>
            </a:br>
            <a:r>
              <a:rPr lang="en-US" dirty="0" smtClean="0">
                <a:solidFill>
                  <a:srgbClr val="000000"/>
                </a:solidFill>
              </a:rPr>
              <a:t/>
            </a:r>
            <a:br>
              <a:rPr lang="en-US" dirty="0" smtClean="0">
                <a:solidFill>
                  <a:srgbClr val="000000"/>
                </a:solidFill>
              </a:rPr>
            </a:br>
            <a:r>
              <a:rPr lang="en-US" dirty="0" smtClean="0">
                <a:solidFill>
                  <a:srgbClr val="000000"/>
                </a:solidFill>
              </a:rPr>
              <a:t/>
            </a:r>
            <a:br>
              <a:rPr lang="en-US" dirty="0" smtClean="0">
                <a:solidFill>
                  <a:srgbClr val="000000"/>
                </a:solidFill>
              </a:rPr>
            </a:br>
            <a:endParaRPr lang="en-US" dirty="0">
              <a:solidFill>
                <a:srgbClr val="000000"/>
              </a:solidFill>
            </a:endParaRPr>
          </a:p>
        </p:txBody>
      </p:sp>
      <p:sp>
        <p:nvSpPr>
          <p:cNvPr id="3" name="投影片編號版面配置區 2"/>
          <p:cNvSpPr>
            <a:spLocks noGrp="1"/>
          </p:cNvSpPr>
          <p:nvPr>
            <p:ph type="sldNum" sz="quarter" idx="12"/>
          </p:nvPr>
        </p:nvSpPr>
        <p:spPr/>
        <p:txBody>
          <a:bodyPr/>
          <a:lstStyle/>
          <a:p>
            <a:fld id="{3BAF54BC-ABCB-4871-821F-C99F3AEFDE4B}" type="slidenum">
              <a:rPr lang="zh-CN" altLang="en-US" smtClean="0"/>
              <a:pPr/>
              <a:t>64</a:t>
            </a:fld>
            <a:endParaRPr lang="en-US" altLang="zh-CN"/>
          </a:p>
        </p:txBody>
      </p:sp>
    </p:spTree>
    <p:extLst>
      <p:ext uri="{BB962C8B-B14F-4D97-AF65-F5344CB8AC3E}">
        <p14:creationId xmlns:p14="http://schemas.microsoft.com/office/powerpoint/2010/main" val="64880780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latin typeface="+mn-lt"/>
              </a:rPr>
              <a:t>Data Mapping</a:t>
            </a:r>
            <a:endParaRPr lang="en-US" dirty="0">
              <a:latin typeface="+mn-lt"/>
            </a:endParaRPr>
          </a:p>
        </p:txBody>
      </p:sp>
      <p:sp>
        <p:nvSpPr>
          <p:cNvPr id="3" name="投影片編號版面配置區 2"/>
          <p:cNvSpPr>
            <a:spLocks noGrp="1"/>
          </p:cNvSpPr>
          <p:nvPr>
            <p:ph type="sldNum" sz="quarter" idx="12"/>
          </p:nvPr>
        </p:nvSpPr>
        <p:spPr/>
        <p:txBody>
          <a:bodyPr/>
          <a:lstStyle/>
          <a:p>
            <a:fld id="{3BAF54BC-ABCB-4871-821F-C99F3AEFDE4B}" type="slidenum">
              <a:rPr lang="zh-CN" altLang="en-US" smtClean="0"/>
              <a:pPr/>
              <a:t>65</a:t>
            </a:fld>
            <a:endParaRPr lang="en-US" altLang="zh-CN"/>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444" y="1097964"/>
            <a:ext cx="9182100" cy="617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框架 3"/>
          <p:cNvSpPr/>
          <p:nvPr/>
        </p:nvSpPr>
        <p:spPr bwMode="auto">
          <a:xfrm>
            <a:off x="107504" y="1097964"/>
            <a:ext cx="8928992" cy="5760036"/>
          </a:xfrm>
          <a:custGeom>
            <a:avLst/>
            <a:gdLst>
              <a:gd name="connsiteX0" fmla="*/ 0 w 7796743"/>
              <a:gd name="connsiteY0" fmla="*/ 0 h 5184576"/>
              <a:gd name="connsiteX1" fmla="*/ 7796743 w 7796743"/>
              <a:gd name="connsiteY1" fmla="*/ 0 h 5184576"/>
              <a:gd name="connsiteX2" fmla="*/ 7796743 w 7796743"/>
              <a:gd name="connsiteY2" fmla="*/ 5184576 h 5184576"/>
              <a:gd name="connsiteX3" fmla="*/ 0 w 7796743"/>
              <a:gd name="connsiteY3" fmla="*/ 5184576 h 5184576"/>
              <a:gd name="connsiteX4" fmla="*/ 0 w 7796743"/>
              <a:gd name="connsiteY4" fmla="*/ 0 h 5184576"/>
              <a:gd name="connsiteX5" fmla="*/ 648072 w 7796743"/>
              <a:gd name="connsiteY5" fmla="*/ 648072 h 5184576"/>
              <a:gd name="connsiteX6" fmla="*/ 648072 w 7796743"/>
              <a:gd name="connsiteY6" fmla="*/ 4536504 h 5184576"/>
              <a:gd name="connsiteX7" fmla="*/ 7148671 w 7796743"/>
              <a:gd name="connsiteY7" fmla="*/ 4536504 h 5184576"/>
              <a:gd name="connsiteX8" fmla="*/ 7148671 w 7796743"/>
              <a:gd name="connsiteY8" fmla="*/ 648072 h 5184576"/>
              <a:gd name="connsiteX9" fmla="*/ 648072 w 7796743"/>
              <a:gd name="connsiteY9" fmla="*/ 648072 h 5184576"/>
              <a:gd name="connsiteX0" fmla="*/ 0 w 7796743"/>
              <a:gd name="connsiteY0" fmla="*/ 0 h 5184576"/>
              <a:gd name="connsiteX1" fmla="*/ 7796743 w 7796743"/>
              <a:gd name="connsiteY1" fmla="*/ 0 h 5184576"/>
              <a:gd name="connsiteX2" fmla="*/ 7796743 w 7796743"/>
              <a:gd name="connsiteY2" fmla="*/ 5184576 h 5184576"/>
              <a:gd name="connsiteX3" fmla="*/ 0 w 7796743"/>
              <a:gd name="connsiteY3" fmla="*/ 5184576 h 5184576"/>
              <a:gd name="connsiteX4" fmla="*/ 0 w 7796743"/>
              <a:gd name="connsiteY4" fmla="*/ 0 h 5184576"/>
              <a:gd name="connsiteX5" fmla="*/ 332386 w 7796743"/>
              <a:gd name="connsiteY5" fmla="*/ 658958 h 5184576"/>
              <a:gd name="connsiteX6" fmla="*/ 648072 w 7796743"/>
              <a:gd name="connsiteY6" fmla="*/ 4536504 h 5184576"/>
              <a:gd name="connsiteX7" fmla="*/ 7148671 w 7796743"/>
              <a:gd name="connsiteY7" fmla="*/ 4536504 h 5184576"/>
              <a:gd name="connsiteX8" fmla="*/ 7148671 w 7796743"/>
              <a:gd name="connsiteY8" fmla="*/ 648072 h 5184576"/>
              <a:gd name="connsiteX9" fmla="*/ 332386 w 7796743"/>
              <a:gd name="connsiteY9" fmla="*/ 658958 h 5184576"/>
              <a:gd name="connsiteX0" fmla="*/ 0 w 7796743"/>
              <a:gd name="connsiteY0" fmla="*/ 0 h 5184576"/>
              <a:gd name="connsiteX1" fmla="*/ 7796743 w 7796743"/>
              <a:gd name="connsiteY1" fmla="*/ 0 h 5184576"/>
              <a:gd name="connsiteX2" fmla="*/ 7796743 w 7796743"/>
              <a:gd name="connsiteY2" fmla="*/ 5184576 h 5184576"/>
              <a:gd name="connsiteX3" fmla="*/ 0 w 7796743"/>
              <a:gd name="connsiteY3" fmla="*/ 5184576 h 5184576"/>
              <a:gd name="connsiteX4" fmla="*/ 0 w 7796743"/>
              <a:gd name="connsiteY4" fmla="*/ 0 h 5184576"/>
              <a:gd name="connsiteX5" fmla="*/ 332386 w 7796743"/>
              <a:gd name="connsiteY5" fmla="*/ 658958 h 5184576"/>
              <a:gd name="connsiteX6" fmla="*/ 365044 w 7796743"/>
              <a:gd name="connsiteY6" fmla="*/ 4525618 h 5184576"/>
              <a:gd name="connsiteX7" fmla="*/ 7148671 w 7796743"/>
              <a:gd name="connsiteY7" fmla="*/ 4536504 h 5184576"/>
              <a:gd name="connsiteX8" fmla="*/ 7148671 w 7796743"/>
              <a:gd name="connsiteY8" fmla="*/ 648072 h 5184576"/>
              <a:gd name="connsiteX9" fmla="*/ 332386 w 7796743"/>
              <a:gd name="connsiteY9" fmla="*/ 658958 h 5184576"/>
              <a:gd name="connsiteX0" fmla="*/ 0 w 7796743"/>
              <a:gd name="connsiteY0" fmla="*/ 0 h 5184576"/>
              <a:gd name="connsiteX1" fmla="*/ 7796743 w 7796743"/>
              <a:gd name="connsiteY1" fmla="*/ 0 h 5184576"/>
              <a:gd name="connsiteX2" fmla="*/ 7796743 w 7796743"/>
              <a:gd name="connsiteY2" fmla="*/ 5184576 h 5184576"/>
              <a:gd name="connsiteX3" fmla="*/ 0 w 7796743"/>
              <a:gd name="connsiteY3" fmla="*/ 5184576 h 5184576"/>
              <a:gd name="connsiteX4" fmla="*/ 0 w 7796743"/>
              <a:gd name="connsiteY4" fmla="*/ 0 h 5184576"/>
              <a:gd name="connsiteX5" fmla="*/ 332386 w 7796743"/>
              <a:gd name="connsiteY5" fmla="*/ 658958 h 5184576"/>
              <a:gd name="connsiteX6" fmla="*/ 267072 w 7796743"/>
              <a:gd name="connsiteY6" fmla="*/ 4525618 h 5184576"/>
              <a:gd name="connsiteX7" fmla="*/ 7148671 w 7796743"/>
              <a:gd name="connsiteY7" fmla="*/ 4536504 h 5184576"/>
              <a:gd name="connsiteX8" fmla="*/ 7148671 w 7796743"/>
              <a:gd name="connsiteY8" fmla="*/ 648072 h 5184576"/>
              <a:gd name="connsiteX9" fmla="*/ 332386 w 7796743"/>
              <a:gd name="connsiteY9" fmla="*/ 658958 h 5184576"/>
              <a:gd name="connsiteX0" fmla="*/ 0 w 7796743"/>
              <a:gd name="connsiteY0" fmla="*/ 0 h 5184576"/>
              <a:gd name="connsiteX1" fmla="*/ 7796743 w 7796743"/>
              <a:gd name="connsiteY1" fmla="*/ 0 h 5184576"/>
              <a:gd name="connsiteX2" fmla="*/ 7796743 w 7796743"/>
              <a:gd name="connsiteY2" fmla="*/ 5184576 h 5184576"/>
              <a:gd name="connsiteX3" fmla="*/ 0 w 7796743"/>
              <a:gd name="connsiteY3" fmla="*/ 5184576 h 5184576"/>
              <a:gd name="connsiteX4" fmla="*/ 0 w 7796743"/>
              <a:gd name="connsiteY4" fmla="*/ 0 h 5184576"/>
              <a:gd name="connsiteX5" fmla="*/ 267071 w 7796743"/>
              <a:gd name="connsiteY5" fmla="*/ 669843 h 5184576"/>
              <a:gd name="connsiteX6" fmla="*/ 267072 w 7796743"/>
              <a:gd name="connsiteY6" fmla="*/ 4525618 h 5184576"/>
              <a:gd name="connsiteX7" fmla="*/ 7148671 w 7796743"/>
              <a:gd name="connsiteY7" fmla="*/ 4536504 h 5184576"/>
              <a:gd name="connsiteX8" fmla="*/ 7148671 w 7796743"/>
              <a:gd name="connsiteY8" fmla="*/ 648072 h 5184576"/>
              <a:gd name="connsiteX9" fmla="*/ 267071 w 7796743"/>
              <a:gd name="connsiteY9" fmla="*/ 669843 h 5184576"/>
              <a:gd name="connsiteX0" fmla="*/ 0 w 7796743"/>
              <a:gd name="connsiteY0" fmla="*/ 0 h 5184576"/>
              <a:gd name="connsiteX1" fmla="*/ 7796743 w 7796743"/>
              <a:gd name="connsiteY1" fmla="*/ 0 h 5184576"/>
              <a:gd name="connsiteX2" fmla="*/ 7796743 w 7796743"/>
              <a:gd name="connsiteY2" fmla="*/ 5184576 h 5184576"/>
              <a:gd name="connsiteX3" fmla="*/ 0 w 7796743"/>
              <a:gd name="connsiteY3" fmla="*/ 5184576 h 5184576"/>
              <a:gd name="connsiteX4" fmla="*/ 0 w 7796743"/>
              <a:gd name="connsiteY4" fmla="*/ 0 h 5184576"/>
              <a:gd name="connsiteX5" fmla="*/ 267071 w 7796743"/>
              <a:gd name="connsiteY5" fmla="*/ 669843 h 5184576"/>
              <a:gd name="connsiteX6" fmla="*/ 267072 w 7796743"/>
              <a:gd name="connsiteY6" fmla="*/ 4525618 h 5184576"/>
              <a:gd name="connsiteX7" fmla="*/ 7148671 w 7796743"/>
              <a:gd name="connsiteY7" fmla="*/ 4536504 h 5184576"/>
              <a:gd name="connsiteX8" fmla="*/ 7126899 w 7796743"/>
              <a:gd name="connsiteY8" fmla="*/ 2378901 h 5184576"/>
              <a:gd name="connsiteX9" fmla="*/ 267071 w 7796743"/>
              <a:gd name="connsiteY9" fmla="*/ 669843 h 5184576"/>
              <a:gd name="connsiteX0" fmla="*/ 0 w 7796743"/>
              <a:gd name="connsiteY0" fmla="*/ 0 h 5184576"/>
              <a:gd name="connsiteX1" fmla="*/ 7796743 w 7796743"/>
              <a:gd name="connsiteY1" fmla="*/ 0 h 5184576"/>
              <a:gd name="connsiteX2" fmla="*/ 7796743 w 7796743"/>
              <a:gd name="connsiteY2" fmla="*/ 5184576 h 5184576"/>
              <a:gd name="connsiteX3" fmla="*/ 0 w 7796743"/>
              <a:gd name="connsiteY3" fmla="*/ 5184576 h 5184576"/>
              <a:gd name="connsiteX4" fmla="*/ 0 w 7796743"/>
              <a:gd name="connsiteY4" fmla="*/ 0 h 5184576"/>
              <a:gd name="connsiteX5" fmla="*/ 267071 w 7796743"/>
              <a:gd name="connsiteY5" fmla="*/ 3195328 h 5184576"/>
              <a:gd name="connsiteX6" fmla="*/ 267072 w 7796743"/>
              <a:gd name="connsiteY6" fmla="*/ 4525618 h 5184576"/>
              <a:gd name="connsiteX7" fmla="*/ 7148671 w 7796743"/>
              <a:gd name="connsiteY7" fmla="*/ 4536504 h 5184576"/>
              <a:gd name="connsiteX8" fmla="*/ 7126899 w 7796743"/>
              <a:gd name="connsiteY8" fmla="*/ 2378901 h 5184576"/>
              <a:gd name="connsiteX9" fmla="*/ 267071 w 7796743"/>
              <a:gd name="connsiteY9" fmla="*/ 3195328 h 5184576"/>
              <a:gd name="connsiteX0" fmla="*/ 0 w 7796743"/>
              <a:gd name="connsiteY0" fmla="*/ 0 h 5184576"/>
              <a:gd name="connsiteX1" fmla="*/ 7796743 w 7796743"/>
              <a:gd name="connsiteY1" fmla="*/ 0 h 5184576"/>
              <a:gd name="connsiteX2" fmla="*/ 7796743 w 7796743"/>
              <a:gd name="connsiteY2" fmla="*/ 5184576 h 5184576"/>
              <a:gd name="connsiteX3" fmla="*/ 0 w 7796743"/>
              <a:gd name="connsiteY3" fmla="*/ 5184576 h 5184576"/>
              <a:gd name="connsiteX4" fmla="*/ 0 w 7796743"/>
              <a:gd name="connsiteY4" fmla="*/ 0 h 5184576"/>
              <a:gd name="connsiteX5" fmla="*/ 267071 w 7796743"/>
              <a:gd name="connsiteY5" fmla="*/ 3195328 h 5184576"/>
              <a:gd name="connsiteX6" fmla="*/ 267072 w 7796743"/>
              <a:gd name="connsiteY6" fmla="*/ 4525618 h 5184576"/>
              <a:gd name="connsiteX7" fmla="*/ 7148671 w 7796743"/>
              <a:gd name="connsiteY7" fmla="*/ 4536504 h 5184576"/>
              <a:gd name="connsiteX8" fmla="*/ 7137785 w 7796743"/>
              <a:gd name="connsiteY8" fmla="*/ 3195330 h 5184576"/>
              <a:gd name="connsiteX9" fmla="*/ 267071 w 7796743"/>
              <a:gd name="connsiteY9" fmla="*/ 3195328 h 5184576"/>
              <a:gd name="connsiteX0" fmla="*/ 0 w 7796743"/>
              <a:gd name="connsiteY0" fmla="*/ 0 h 5184576"/>
              <a:gd name="connsiteX1" fmla="*/ 7796743 w 7796743"/>
              <a:gd name="connsiteY1" fmla="*/ 0 h 5184576"/>
              <a:gd name="connsiteX2" fmla="*/ 7796743 w 7796743"/>
              <a:gd name="connsiteY2" fmla="*/ 5184576 h 5184576"/>
              <a:gd name="connsiteX3" fmla="*/ 0 w 7796743"/>
              <a:gd name="connsiteY3" fmla="*/ 5184576 h 5184576"/>
              <a:gd name="connsiteX4" fmla="*/ 0 w 7796743"/>
              <a:gd name="connsiteY4" fmla="*/ 0 h 5184576"/>
              <a:gd name="connsiteX5" fmla="*/ 267071 w 7796743"/>
              <a:gd name="connsiteY5" fmla="*/ 3195328 h 5184576"/>
              <a:gd name="connsiteX6" fmla="*/ 277958 w 7796743"/>
              <a:gd name="connsiteY6" fmla="*/ 3839818 h 5184576"/>
              <a:gd name="connsiteX7" fmla="*/ 7148671 w 7796743"/>
              <a:gd name="connsiteY7" fmla="*/ 4536504 h 5184576"/>
              <a:gd name="connsiteX8" fmla="*/ 7137785 w 7796743"/>
              <a:gd name="connsiteY8" fmla="*/ 3195330 h 5184576"/>
              <a:gd name="connsiteX9" fmla="*/ 267071 w 7796743"/>
              <a:gd name="connsiteY9" fmla="*/ 3195328 h 5184576"/>
              <a:gd name="connsiteX0" fmla="*/ 0 w 7796743"/>
              <a:gd name="connsiteY0" fmla="*/ 0 h 5184576"/>
              <a:gd name="connsiteX1" fmla="*/ 7796743 w 7796743"/>
              <a:gd name="connsiteY1" fmla="*/ 0 h 5184576"/>
              <a:gd name="connsiteX2" fmla="*/ 7796743 w 7796743"/>
              <a:gd name="connsiteY2" fmla="*/ 5184576 h 5184576"/>
              <a:gd name="connsiteX3" fmla="*/ 0 w 7796743"/>
              <a:gd name="connsiteY3" fmla="*/ 5184576 h 5184576"/>
              <a:gd name="connsiteX4" fmla="*/ 0 w 7796743"/>
              <a:gd name="connsiteY4" fmla="*/ 0 h 5184576"/>
              <a:gd name="connsiteX5" fmla="*/ 267071 w 7796743"/>
              <a:gd name="connsiteY5" fmla="*/ 3195328 h 5184576"/>
              <a:gd name="connsiteX6" fmla="*/ 277958 w 7796743"/>
              <a:gd name="connsiteY6" fmla="*/ 3839818 h 5184576"/>
              <a:gd name="connsiteX7" fmla="*/ 7148671 w 7796743"/>
              <a:gd name="connsiteY7" fmla="*/ 3905132 h 5184576"/>
              <a:gd name="connsiteX8" fmla="*/ 7137785 w 7796743"/>
              <a:gd name="connsiteY8" fmla="*/ 3195330 h 5184576"/>
              <a:gd name="connsiteX9" fmla="*/ 267071 w 7796743"/>
              <a:gd name="connsiteY9" fmla="*/ 3195328 h 5184576"/>
              <a:gd name="connsiteX0" fmla="*/ 0 w 7796743"/>
              <a:gd name="connsiteY0" fmla="*/ 0 h 5184576"/>
              <a:gd name="connsiteX1" fmla="*/ 7796743 w 7796743"/>
              <a:gd name="connsiteY1" fmla="*/ 0 h 5184576"/>
              <a:gd name="connsiteX2" fmla="*/ 7796743 w 7796743"/>
              <a:gd name="connsiteY2" fmla="*/ 5184576 h 5184576"/>
              <a:gd name="connsiteX3" fmla="*/ 0 w 7796743"/>
              <a:gd name="connsiteY3" fmla="*/ 5184576 h 5184576"/>
              <a:gd name="connsiteX4" fmla="*/ 0 w 7796743"/>
              <a:gd name="connsiteY4" fmla="*/ 0 h 5184576"/>
              <a:gd name="connsiteX5" fmla="*/ 267071 w 7796743"/>
              <a:gd name="connsiteY5" fmla="*/ 3195328 h 5184576"/>
              <a:gd name="connsiteX6" fmla="*/ 277958 w 7796743"/>
              <a:gd name="connsiteY6" fmla="*/ 3839818 h 5184576"/>
              <a:gd name="connsiteX7" fmla="*/ 7148671 w 7796743"/>
              <a:gd name="connsiteY7" fmla="*/ 3839817 h 5184576"/>
              <a:gd name="connsiteX8" fmla="*/ 7137785 w 7796743"/>
              <a:gd name="connsiteY8" fmla="*/ 3195330 h 5184576"/>
              <a:gd name="connsiteX9" fmla="*/ 267071 w 7796743"/>
              <a:gd name="connsiteY9" fmla="*/ 3195328 h 5184576"/>
              <a:gd name="connsiteX0" fmla="*/ 0 w 7796743"/>
              <a:gd name="connsiteY0" fmla="*/ 0 h 5184576"/>
              <a:gd name="connsiteX1" fmla="*/ 7796743 w 7796743"/>
              <a:gd name="connsiteY1" fmla="*/ 0 h 5184576"/>
              <a:gd name="connsiteX2" fmla="*/ 7796743 w 7796743"/>
              <a:gd name="connsiteY2" fmla="*/ 5184576 h 5184576"/>
              <a:gd name="connsiteX3" fmla="*/ 0 w 7796743"/>
              <a:gd name="connsiteY3" fmla="*/ 5184576 h 5184576"/>
              <a:gd name="connsiteX4" fmla="*/ 0 w 7796743"/>
              <a:gd name="connsiteY4" fmla="*/ 0 h 5184576"/>
              <a:gd name="connsiteX5" fmla="*/ 267071 w 7796743"/>
              <a:gd name="connsiteY5" fmla="*/ 3195328 h 5184576"/>
              <a:gd name="connsiteX6" fmla="*/ 220238 w 7796743"/>
              <a:gd name="connsiteY6" fmla="*/ 4335629 h 5184576"/>
              <a:gd name="connsiteX7" fmla="*/ 7148671 w 7796743"/>
              <a:gd name="connsiteY7" fmla="*/ 3839817 h 5184576"/>
              <a:gd name="connsiteX8" fmla="*/ 7137785 w 7796743"/>
              <a:gd name="connsiteY8" fmla="*/ 3195330 h 5184576"/>
              <a:gd name="connsiteX9" fmla="*/ 267071 w 7796743"/>
              <a:gd name="connsiteY9" fmla="*/ 3195328 h 5184576"/>
              <a:gd name="connsiteX0" fmla="*/ 0 w 7796743"/>
              <a:gd name="connsiteY0" fmla="*/ 0 h 5184576"/>
              <a:gd name="connsiteX1" fmla="*/ 7796743 w 7796743"/>
              <a:gd name="connsiteY1" fmla="*/ 0 h 5184576"/>
              <a:gd name="connsiteX2" fmla="*/ 7796743 w 7796743"/>
              <a:gd name="connsiteY2" fmla="*/ 5184576 h 5184576"/>
              <a:gd name="connsiteX3" fmla="*/ 0 w 7796743"/>
              <a:gd name="connsiteY3" fmla="*/ 5184576 h 5184576"/>
              <a:gd name="connsiteX4" fmla="*/ 0 w 7796743"/>
              <a:gd name="connsiteY4" fmla="*/ 0 h 5184576"/>
              <a:gd name="connsiteX5" fmla="*/ 267071 w 7796743"/>
              <a:gd name="connsiteY5" fmla="*/ 3195328 h 5184576"/>
              <a:gd name="connsiteX6" fmla="*/ 220238 w 7796743"/>
              <a:gd name="connsiteY6" fmla="*/ 4335629 h 5184576"/>
              <a:gd name="connsiteX7" fmla="*/ 7139051 w 7796743"/>
              <a:gd name="connsiteY7" fmla="*/ 4405041 h 5184576"/>
              <a:gd name="connsiteX8" fmla="*/ 7137785 w 7796743"/>
              <a:gd name="connsiteY8" fmla="*/ 3195330 h 5184576"/>
              <a:gd name="connsiteX9" fmla="*/ 267071 w 7796743"/>
              <a:gd name="connsiteY9" fmla="*/ 3195328 h 5184576"/>
              <a:gd name="connsiteX0" fmla="*/ 0 w 7796743"/>
              <a:gd name="connsiteY0" fmla="*/ 0 h 5184576"/>
              <a:gd name="connsiteX1" fmla="*/ 7796743 w 7796743"/>
              <a:gd name="connsiteY1" fmla="*/ 0 h 5184576"/>
              <a:gd name="connsiteX2" fmla="*/ 7796743 w 7796743"/>
              <a:gd name="connsiteY2" fmla="*/ 5184576 h 5184576"/>
              <a:gd name="connsiteX3" fmla="*/ 0 w 7796743"/>
              <a:gd name="connsiteY3" fmla="*/ 5184576 h 5184576"/>
              <a:gd name="connsiteX4" fmla="*/ 0 w 7796743"/>
              <a:gd name="connsiteY4" fmla="*/ 0 h 5184576"/>
              <a:gd name="connsiteX5" fmla="*/ 267071 w 7796743"/>
              <a:gd name="connsiteY5" fmla="*/ 3195328 h 5184576"/>
              <a:gd name="connsiteX6" fmla="*/ 268338 w 7796743"/>
              <a:gd name="connsiteY6" fmla="*/ 4335629 h 5184576"/>
              <a:gd name="connsiteX7" fmla="*/ 7139051 w 7796743"/>
              <a:gd name="connsiteY7" fmla="*/ 4405041 h 5184576"/>
              <a:gd name="connsiteX8" fmla="*/ 7137785 w 7796743"/>
              <a:gd name="connsiteY8" fmla="*/ 3195330 h 5184576"/>
              <a:gd name="connsiteX9" fmla="*/ 267071 w 7796743"/>
              <a:gd name="connsiteY9" fmla="*/ 3195328 h 5184576"/>
              <a:gd name="connsiteX0" fmla="*/ 0 w 7796743"/>
              <a:gd name="connsiteY0" fmla="*/ 0 h 5184576"/>
              <a:gd name="connsiteX1" fmla="*/ 7796743 w 7796743"/>
              <a:gd name="connsiteY1" fmla="*/ 0 h 5184576"/>
              <a:gd name="connsiteX2" fmla="*/ 7796743 w 7796743"/>
              <a:gd name="connsiteY2" fmla="*/ 5184576 h 5184576"/>
              <a:gd name="connsiteX3" fmla="*/ 0 w 7796743"/>
              <a:gd name="connsiteY3" fmla="*/ 5184576 h 5184576"/>
              <a:gd name="connsiteX4" fmla="*/ 0 w 7796743"/>
              <a:gd name="connsiteY4" fmla="*/ 0 h 5184576"/>
              <a:gd name="connsiteX5" fmla="*/ 267071 w 7796743"/>
              <a:gd name="connsiteY5" fmla="*/ 3195328 h 5184576"/>
              <a:gd name="connsiteX6" fmla="*/ 268338 w 7796743"/>
              <a:gd name="connsiteY6" fmla="*/ 4335629 h 5184576"/>
              <a:gd name="connsiteX7" fmla="*/ 7139051 w 7796743"/>
              <a:gd name="connsiteY7" fmla="*/ 4345544 h 5184576"/>
              <a:gd name="connsiteX8" fmla="*/ 7137785 w 7796743"/>
              <a:gd name="connsiteY8" fmla="*/ 3195330 h 5184576"/>
              <a:gd name="connsiteX9" fmla="*/ 267071 w 7796743"/>
              <a:gd name="connsiteY9" fmla="*/ 3195328 h 5184576"/>
              <a:gd name="connsiteX0" fmla="*/ 0 w 7796743"/>
              <a:gd name="connsiteY0" fmla="*/ 0 h 5184576"/>
              <a:gd name="connsiteX1" fmla="*/ 7796743 w 7796743"/>
              <a:gd name="connsiteY1" fmla="*/ 0 h 5184576"/>
              <a:gd name="connsiteX2" fmla="*/ 7796743 w 7796743"/>
              <a:gd name="connsiteY2" fmla="*/ 5184576 h 5184576"/>
              <a:gd name="connsiteX3" fmla="*/ 0 w 7796743"/>
              <a:gd name="connsiteY3" fmla="*/ 5184576 h 5184576"/>
              <a:gd name="connsiteX4" fmla="*/ 0 w 7796743"/>
              <a:gd name="connsiteY4" fmla="*/ 0 h 5184576"/>
              <a:gd name="connsiteX5" fmla="*/ 276691 w 7796743"/>
              <a:gd name="connsiteY5" fmla="*/ 3651474 h 5184576"/>
              <a:gd name="connsiteX6" fmla="*/ 268338 w 7796743"/>
              <a:gd name="connsiteY6" fmla="*/ 4335629 h 5184576"/>
              <a:gd name="connsiteX7" fmla="*/ 7139051 w 7796743"/>
              <a:gd name="connsiteY7" fmla="*/ 4345544 h 5184576"/>
              <a:gd name="connsiteX8" fmla="*/ 7137785 w 7796743"/>
              <a:gd name="connsiteY8" fmla="*/ 3195330 h 5184576"/>
              <a:gd name="connsiteX9" fmla="*/ 276691 w 7796743"/>
              <a:gd name="connsiteY9" fmla="*/ 3651474 h 5184576"/>
              <a:gd name="connsiteX0" fmla="*/ 0 w 7796743"/>
              <a:gd name="connsiteY0" fmla="*/ 0 h 5184576"/>
              <a:gd name="connsiteX1" fmla="*/ 7796743 w 7796743"/>
              <a:gd name="connsiteY1" fmla="*/ 0 h 5184576"/>
              <a:gd name="connsiteX2" fmla="*/ 7796743 w 7796743"/>
              <a:gd name="connsiteY2" fmla="*/ 5184576 h 5184576"/>
              <a:gd name="connsiteX3" fmla="*/ 0 w 7796743"/>
              <a:gd name="connsiteY3" fmla="*/ 5184576 h 5184576"/>
              <a:gd name="connsiteX4" fmla="*/ 0 w 7796743"/>
              <a:gd name="connsiteY4" fmla="*/ 0 h 5184576"/>
              <a:gd name="connsiteX5" fmla="*/ 276691 w 7796743"/>
              <a:gd name="connsiteY5" fmla="*/ 3651474 h 5184576"/>
              <a:gd name="connsiteX6" fmla="*/ 268338 w 7796743"/>
              <a:gd name="connsiteY6" fmla="*/ 4335629 h 5184576"/>
              <a:gd name="connsiteX7" fmla="*/ 7139051 w 7796743"/>
              <a:gd name="connsiteY7" fmla="*/ 4345544 h 5184576"/>
              <a:gd name="connsiteX8" fmla="*/ 7128166 w 7796743"/>
              <a:gd name="connsiteY8" fmla="*/ 3651476 h 5184576"/>
              <a:gd name="connsiteX9" fmla="*/ 276691 w 7796743"/>
              <a:gd name="connsiteY9" fmla="*/ 3651474 h 518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96743" h="5184576">
                <a:moveTo>
                  <a:pt x="0" y="0"/>
                </a:moveTo>
                <a:lnTo>
                  <a:pt x="7796743" y="0"/>
                </a:lnTo>
                <a:lnTo>
                  <a:pt x="7796743" y="5184576"/>
                </a:lnTo>
                <a:lnTo>
                  <a:pt x="0" y="5184576"/>
                </a:lnTo>
                <a:lnTo>
                  <a:pt x="0" y="0"/>
                </a:lnTo>
                <a:close/>
                <a:moveTo>
                  <a:pt x="276691" y="3651474"/>
                </a:moveTo>
                <a:cubicBezTo>
                  <a:pt x="276691" y="4936732"/>
                  <a:pt x="268338" y="3050371"/>
                  <a:pt x="268338" y="4335629"/>
                </a:cubicBezTo>
                <a:lnTo>
                  <a:pt x="7139051" y="4345544"/>
                </a:lnTo>
                <a:cubicBezTo>
                  <a:pt x="7135422" y="3898486"/>
                  <a:pt x="7131795" y="4098534"/>
                  <a:pt x="7128166" y="3651476"/>
                </a:cubicBezTo>
                <a:lnTo>
                  <a:pt x="276691" y="3651474"/>
                </a:lnTo>
                <a:close/>
              </a:path>
            </a:pathLst>
          </a:custGeom>
          <a:solidFill>
            <a:srgbClr val="000000">
              <a:alpha val="45098"/>
            </a:srgbClr>
          </a:solidFill>
          <a:ln>
            <a:noFill/>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Tree>
    <p:extLst>
      <p:ext uri="{BB962C8B-B14F-4D97-AF65-F5344CB8AC3E}">
        <p14:creationId xmlns:p14="http://schemas.microsoft.com/office/powerpoint/2010/main" val="819318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000" dirty="0"/>
              <a:t>Darwin Core Mappings</a:t>
            </a:r>
            <a:endParaRPr lang="zh-TW" altLang="en-US" sz="4000" dirty="0"/>
          </a:p>
        </p:txBody>
      </p:sp>
      <p:sp>
        <p:nvSpPr>
          <p:cNvPr id="3" name="內容版面配置區 2"/>
          <p:cNvSpPr>
            <a:spLocks noGrp="1"/>
          </p:cNvSpPr>
          <p:nvPr>
            <p:ph idx="1"/>
          </p:nvPr>
        </p:nvSpPr>
        <p:spPr>
          <a:xfrm>
            <a:off x="457200" y="2420888"/>
            <a:ext cx="8229600" cy="3816424"/>
          </a:xfrm>
        </p:spPr>
        <p:txBody>
          <a:bodyPr>
            <a:normAutofit/>
          </a:bodyPr>
          <a:lstStyle/>
          <a:p>
            <a:pPr>
              <a:spcAft>
                <a:spcPts val="600"/>
              </a:spcAft>
            </a:pPr>
            <a:r>
              <a:rPr lang="en-US" altLang="zh-TW" sz="2800" dirty="0" smtClean="0">
                <a:latin typeface="+mn-lt"/>
              </a:rPr>
              <a:t>Map </a:t>
            </a:r>
            <a:r>
              <a:rPr lang="en-US" altLang="zh-TW" sz="2800" dirty="0">
                <a:latin typeface="+mn-lt"/>
              </a:rPr>
              <a:t>the fields in the incoming data to fields in installed extensions </a:t>
            </a:r>
            <a:endParaRPr lang="en-US" altLang="zh-TW" sz="2800" dirty="0" smtClean="0">
              <a:latin typeface="+mn-lt"/>
            </a:endParaRPr>
          </a:p>
          <a:p>
            <a:pPr>
              <a:spcAft>
                <a:spcPts val="600"/>
              </a:spcAft>
            </a:pPr>
            <a:r>
              <a:rPr lang="en-US" altLang="zh-TW" sz="2800" dirty="0">
                <a:latin typeface="+mn-lt"/>
              </a:rPr>
              <a:t>S</a:t>
            </a:r>
            <a:r>
              <a:rPr lang="en-US" altLang="zh-TW" sz="2800" dirty="0" smtClean="0">
                <a:latin typeface="+mn-lt"/>
              </a:rPr>
              <a:t>ee </a:t>
            </a:r>
            <a:r>
              <a:rPr lang="en-US" altLang="zh-TW" sz="2800" dirty="0">
                <a:latin typeface="+mn-lt"/>
              </a:rPr>
              <a:t>which fields from the sources have not been </a:t>
            </a:r>
            <a:r>
              <a:rPr lang="en-US" altLang="zh-TW" sz="2800" dirty="0" smtClean="0">
                <a:latin typeface="+mn-lt"/>
              </a:rPr>
              <a:t>mapped</a:t>
            </a:r>
          </a:p>
          <a:p>
            <a:pPr>
              <a:spcAft>
                <a:spcPts val="600"/>
              </a:spcAft>
            </a:pPr>
            <a:r>
              <a:rPr lang="en-US" altLang="zh-TW" sz="2800" dirty="0">
                <a:latin typeface="+mn-lt"/>
              </a:rPr>
              <a:t>Only available after at least 1 data source has been successfully added and at least 1 extension has been installed</a:t>
            </a:r>
          </a:p>
          <a:p>
            <a:endParaRPr lang="en-US" altLang="zh-TW" dirty="0" smtClean="0"/>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12775"/>
            <a:ext cx="9144000" cy="917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投影片編號版面配置區 3"/>
          <p:cNvSpPr>
            <a:spLocks noGrp="1"/>
          </p:cNvSpPr>
          <p:nvPr>
            <p:ph type="sldNum" sz="quarter" idx="12"/>
          </p:nvPr>
        </p:nvSpPr>
        <p:spPr/>
        <p:txBody>
          <a:bodyPr/>
          <a:lstStyle/>
          <a:p>
            <a:fld id="{F5DA2196-F04B-4818-9E4F-B3C432FD7C15}" type="slidenum">
              <a:rPr lang="zh-CN" altLang="en-US" smtClean="0"/>
              <a:pPr/>
              <a:t>66</a:t>
            </a:fld>
            <a:endParaRPr lang="en-US" altLang="zh-CN"/>
          </a:p>
        </p:txBody>
      </p:sp>
    </p:spTree>
    <p:extLst>
      <p:ext uri="{BB962C8B-B14F-4D97-AF65-F5344CB8AC3E}">
        <p14:creationId xmlns:p14="http://schemas.microsoft.com/office/powerpoint/2010/main" val="304512168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15452"/>
            <a:ext cx="9144000" cy="917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投影片編號版面配置區 2"/>
          <p:cNvSpPr>
            <a:spLocks noGrp="1"/>
          </p:cNvSpPr>
          <p:nvPr>
            <p:ph type="sldNum" sz="quarter" idx="12"/>
          </p:nvPr>
        </p:nvSpPr>
        <p:spPr/>
        <p:txBody>
          <a:bodyPr/>
          <a:lstStyle/>
          <a:p>
            <a:fld id="{F5DA2196-F04B-4818-9E4F-B3C432FD7C15}" type="slidenum">
              <a:rPr lang="zh-CN" altLang="en-US" smtClean="0"/>
              <a:pPr/>
              <a:t>67</a:t>
            </a:fld>
            <a:endParaRPr lang="en-US" altLang="zh-CN"/>
          </a:p>
        </p:txBody>
      </p:sp>
      <p:sp>
        <p:nvSpPr>
          <p:cNvPr id="4" name="標題 3"/>
          <p:cNvSpPr>
            <a:spLocks noGrp="1"/>
          </p:cNvSpPr>
          <p:nvPr>
            <p:ph type="title"/>
          </p:nvPr>
        </p:nvSpPr>
        <p:spPr/>
        <p:txBody>
          <a:bodyPr/>
          <a:lstStyle/>
          <a:p>
            <a:r>
              <a:rPr lang="en-US" altLang="zh-TW" dirty="0"/>
              <a:t>Darwin Core Mappings</a:t>
            </a:r>
            <a:endParaRPr lang="en-US" dirty="0"/>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5102"/>
          <a:stretch/>
        </p:blipFill>
        <p:spPr bwMode="auto">
          <a:xfrm>
            <a:off x="0" y="1907540"/>
            <a:ext cx="3543300" cy="34671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9730" y="2276872"/>
            <a:ext cx="3114675" cy="3276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3733800" y="1475492"/>
            <a:ext cx="1424300" cy="369332"/>
          </a:xfrm>
          <a:prstGeom prst="rect">
            <a:avLst/>
          </a:prstGeom>
        </p:spPr>
        <p:txBody>
          <a:bodyPr wrap="none">
            <a:spAutoFit/>
          </a:bodyPr>
          <a:lstStyle/>
          <a:p>
            <a:r>
              <a:rPr lang="en-US" b="1" dirty="0">
                <a:solidFill>
                  <a:srgbClr val="000000"/>
                </a:solidFill>
              </a:rPr>
              <a:t>Core Types</a:t>
            </a:r>
          </a:p>
        </p:txBody>
      </p:sp>
      <p:cxnSp>
        <p:nvCxnSpPr>
          <p:cNvPr id="7" name="直線單箭頭接點 6"/>
          <p:cNvCxnSpPr/>
          <p:nvPr/>
        </p:nvCxnSpPr>
        <p:spPr bwMode="auto">
          <a:xfrm flipH="1">
            <a:off x="3396816" y="1783849"/>
            <a:ext cx="432048" cy="218941"/>
          </a:xfrm>
          <a:prstGeom prst="straightConnector1">
            <a:avLst/>
          </a:prstGeom>
          <a:blipFill dpi="0" rotWithShape="1">
            <a:blip r:embed="rId5"/>
            <a:srcRect/>
            <a:stretch>
              <a:fillRect/>
            </a:stretch>
          </a:blipFill>
          <a:ln w="3810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線單箭頭接點 10"/>
          <p:cNvCxnSpPr/>
          <p:nvPr/>
        </p:nvCxnSpPr>
        <p:spPr bwMode="auto">
          <a:xfrm flipH="1">
            <a:off x="4445950" y="5251381"/>
            <a:ext cx="422024" cy="904631"/>
          </a:xfrm>
          <a:prstGeom prst="straightConnector1">
            <a:avLst/>
          </a:prstGeom>
          <a:blipFill dpi="0" rotWithShape="1">
            <a:blip r:embed="rId5"/>
            <a:srcRect/>
            <a:stretch>
              <a:fillRect/>
            </a:stretch>
          </a:blipFill>
          <a:ln w="3810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07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5344105"/>
            <a:ext cx="3543300" cy="5238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左大括弧 13"/>
          <p:cNvSpPr/>
          <p:nvPr/>
        </p:nvSpPr>
        <p:spPr bwMode="auto">
          <a:xfrm rot="10800000">
            <a:off x="3543300" y="2123564"/>
            <a:ext cx="452636" cy="3744416"/>
          </a:xfrm>
          <a:prstGeom prst="leftBrace">
            <a:avLst/>
          </a:prstGeom>
          <a:noFill/>
          <a:ln w="57150">
            <a:solidFill>
              <a:srgbClr val="FF0000"/>
            </a:solidFill>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18" name="左大括弧 17"/>
          <p:cNvSpPr/>
          <p:nvPr/>
        </p:nvSpPr>
        <p:spPr bwMode="auto">
          <a:xfrm>
            <a:off x="4641656" y="2289398"/>
            <a:ext cx="452636" cy="3011810"/>
          </a:xfrm>
          <a:prstGeom prst="leftBrace">
            <a:avLst/>
          </a:prstGeom>
          <a:noFill/>
          <a:ln w="57150">
            <a:solidFill>
              <a:srgbClr val="FF0000"/>
            </a:solidFill>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cxnSp>
        <p:nvCxnSpPr>
          <p:cNvPr id="21" name="直線單箭頭接點 20"/>
          <p:cNvCxnSpPr/>
          <p:nvPr/>
        </p:nvCxnSpPr>
        <p:spPr bwMode="auto">
          <a:xfrm>
            <a:off x="3733800" y="5867980"/>
            <a:ext cx="190128" cy="288032"/>
          </a:xfrm>
          <a:prstGeom prst="straightConnector1">
            <a:avLst/>
          </a:prstGeom>
          <a:blipFill dpi="0" rotWithShape="1">
            <a:blip r:embed="rId5"/>
            <a:srcRect/>
            <a:stretch>
              <a:fillRect/>
            </a:stretch>
          </a:blipFill>
          <a:ln w="3810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矩形 21"/>
          <p:cNvSpPr/>
          <p:nvPr/>
        </p:nvSpPr>
        <p:spPr>
          <a:xfrm>
            <a:off x="3569646" y="6300028"/>
            <a:ext cx="1415772" cy="369332"/>
          </a:xfrm>
          <a:prstGeom prst="rect">
            <a:avLst/>
          </a:prstGeom>
        </p:spPr>
        <p:txBody>
          <a:bodyPr wrap="none">
            <a:spAutoFit/>
          </a:bodyPr>
          <a:lstStyle/>
          <a:p>
            <a:r>
              <a:rPr lang="en-US" b="1" dirty="0">
                <a:solidFill>
                  <a:srgbClr val="000000"/>
                </a:solidFill>
              </a:rPr>
              <a:t>Extensions</a:t>
            </a:r>
          </a:p>
        </p:txBody>
      </p:sp>
      <p:pic>
        <p:nvPicPr>
          <p:cNvPr id="512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4048" y="1647047"/>
            <a:ext cx="3448050"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6" name="直線單箭頭接點 25"/>
          <p:cNvCxnSpPr/>
          <p:nvPr/>
        </p:nvCxnSpPr>
        <p:spPr bwMode="auto">
          <a:xfrm>
            <a:off x="4985418" y="1783849"/>
            <a:ext cx="172682" cy="218941"/>
          </a:xfrm>
          <a:prstGeom prst="straightConnector1">
            <a:avLst/>
          </a:prstGeom>
          <a:blipFill dpi="0" rotWithShape="1">
            <a:blip r:embed="rId5"/>
            <a:srcRect/>
            <a:stretch>
              <a:fillRect/>
            </a:stretch>
          </a:blipFill>
          <a:ln w="3810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圓角矩形 29"/>
          <p:cNvSpPr/>
          <p:nvPr/>
        </p:nvSpPr>
        <p:spPr bwMode="auto">
          <a:xfrm>
            <a:off x="7740352" y="1778884"/>
            <a:ext cx="843507" cy="557929"/>
          </a:xfrm>
          <a:prstGeom prst="roundRect">
            <a:avLst/>
          </a:prstGeom>
          <a:noFill/>
          <a:ln w="57150">
            <a:solidFill>
              <a:srgbClr val="FF0000"/>
            </a:solidFill>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Tree>
    <p:extLst>
      <p:ext uri="{BB962C8B-B14F-4D97-AF65-F5344CB8AC3E}">
        <p14:creationId xmlns:p14="http://schemas.microsoft.com/office/powerpoint/2010/main" val="2205549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434441"/>
            <a:ext cx="8788274" cy="3988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標題 1"/>
          <p:cNvSpPr>
            <a:spLocks noGrp="1"/>
          </p:cNvSpPr>
          <p:nvPr>
            <p:ph type="title"/>
          </p:nvPr>
        </p:nvSpPr>
        <p:spPr/>
        <p:txBody>
          <a:bodyPr/>
          <a:lstStyle/>
          <a:p>
            <a:r>
              <a:rPr lang="en-US" altLang="zh-TW" sz="4000" dirty="0"/>
              <a:t>Data Source selection page</a:t>
            </a:r>
            <a:endParaRPr lang="zh-TW" altLang="en-US" sz="4000" dirty="0"/>
          </a:p>
        </p:txBody>
      </p:sp>
      <p:sp>
        <p:nvSpPr>
          <p:cNvPr id="7" name="圓角矩形圖說文字 6"/>
          <p:cNvSpPr/>
          <p:nvPr/>
        </p:nvSpPr>
        <p:spPr bwMode="auto">
          <a:xfrm>
            <a:off x="1763688" y="4293096"/>
            <a:ext cx="6264696" cy="648072"/>
          </a:xfrm>
          <a:prstGeom prst="wedgeRoundRectCallout">
            <a:avLst>
              <a:gd name="adj1" fmla="val -54956"/>
              <a:gd name="adj2" fmla="val 22459"/>
              <a:gd name="adj3" fmla="val 16667"/>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a:noFill/>
          </a:ln>
          <a:effectLst/>
          <a:extLst/>
        </p:spPr>
        <p:txBody>
          <a:bodyPr vert="horz" wrap="none" lIns="91440" tIns="45720" rIns="91440" bIns="45720" numCol="1" rtlCol="0" anchor="ctr" anchorCtr="0" compatLnSpc="1">
            <a:prstTxWarp prst="textNoShape">
              <a:avLst/>
            </a:prstTxWarp>
          </a:bodyPr>
          <a:lstStyle/>
          <a:p>
            <a:pPr marL="514350" lvl="0" indent="-514350" algn="l">
              <a:spcBef>
                <a:spcPct val="20000"/>
              </a:spcBef>
              <a:buFont typeface="+mj-lt"/>
              <a:buAutoNum type="arabicPeriod"/>
            </a:pPr>
            <a:r>
              <a:rPr lang="en-US" altLang="zh-TW" sz="3200" kern="0" dirty="0">
                <a:solidFill>
                  <a:srgbClr val="0070C0"/>
                </a:solidFill>
                <a:latin typeface="Calibri" pitchFamily="34" charset="0"/>
                <a:ea typeface="新細明體" pitchFamily="18" charset="-120"/>
                <a:cs typeface="Calibri" pitchFamily="34" charset="0"/>
              </a:rPr>
              <a:t>Select the data source file to map</a:t>
            </a:r>
            <a:endParaRPr lang="zh-TW" altLang="en-US" sz="3200" kern="0" dirty="0">
              <a:solidFill>
                <a:srgbClr val="0070C0"/>
              </a:solidFill>
              <a:latin typeface="Calibri" pitchFamily="34" charset="0"/>
              <a:ea typeface="新細明體" pitchFamily="18" charset="-120"/>
              <a:cs typeface="Calibri" pitchFamily="34" charset="0"/>
            </a:endParaRPr>
          </a:p>
        </p:txBody>
      </p:sp>
      <p:sp>
        <p:nvSpPr>
          <p:cNvPr id="9" name="圓角矩形圖說文字 8"/>
          <p:cNvSpPr/>
          <p:nvPr/>
        </p:nvSpPr>
        <p:spPr bwMode="auto">
          <a:xfrm>
            <a:off x="179512" y="5589240"/>
            <a:ext cx="4248472" cy="648072"/>
          </a:xfrm>
          <a:prstGeom prst="wedgeRoundRectCallout">
            <a:avLst>
              <a:gd name="adj1" fmla="val -37174"/>
              <a:gd name="adj2" fmla="val -90636"/>
              <a:gd name="adj3" fmla="val 16667"/>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a:noFill/>
          </a:ln>
          <a:effectLst/>
          <a:extLst/>
        </p:spPr>
        <p:txBody>
          <a:bodyPr vert="horz" wrap="none" lIns="91440" tIns="45720" rIns="91440" bIns="45720" numCol="1" rtlCol="0" anchor="ctr" anchorCtr="0" compatLnSpc="1">
            <a:prstTxWarp prst="textNoShape">
              <a:avLst/>
            </a:prstTxWarp>
          </a:bodyPr>
          <a:lstStyle/>
          <a:p>
            <a:pPr marL="457200" indent="-457200" algn="l">
              <a:buFont typeface="+mj-lt"/>
              <a:buAutoNum type="arabicPeriod" startAt="2"/>
            </a:pPr>
            <a:r>
              <a:rPr lang="en-US" altLang="zh-TW" sz="3200" dirty="0">
                <a:solidFill>
                  <a:srgbClr val="0070C0"/>
                </a:solidFill>
                <a:latin typeface="Calibri" pitchFamily="34" charset="0"/>
                <a:cs typeface="Calibri" pitchFamily="34" charset="0"/>
              </a:rPr>
              <a:t>Click to start mapping</a:t>
            </a:r>
            <a:endParaRPr lang="zh-TW" altLang="en-US" sz="3200" dirty="0">
              <a:solidFill>
                <a:srgbClr val="0070C0"/>
              </a:solidFill>
              <a:latin typeface="Calibri" pitchFamily="34" charset="0"/>
              <a:cs typeface="Calibri" pitchFamily="34" charset="0"/>
            </a:endParaRPr>
          </a:p>
        </p:txBody>
      </p:sp>
      <p:sp>
        <p:nvSpPr>
          <p:cNvPr id="3" name="投影片編號版面配置區 2"/>
          <p:cNvSpPr>
            <a:spLocks noGrp="1"/>
          </p:cNvSpPr>
          <p:nvPr>
            <p:ph type="sldNum" sz="quarter" idx="12"/>
          </p:nvPr>
        </p:nvSpPr>
        <p:spPr/>
        <p:txBody>
          <a:bodyPr/>
          <a:lstStyle/>
          <a:p>
            <a:fld id="{F5DA2196-F04B-4818-9E4F-B3C432FD7C15}" type="slidenum">
              <a:rPr lang="zh-CN" altLang="en-US" smtClean="0"/>
              <a:pPr/>
              <a:t>68</a:t>
            </a:fld>
            <a:endParaRPr lang="en-US" altLang="zh-CN"/>
          </a:p>
        </p:txBody>
      </p:sp>
    </p:spTree>
    <p:extLst>
      <p:ext uri="{BB962C8B-B14F-4D97-AF65-F5344CB8AC3E}">
        <p14:creationId xmlns:p14="http://schemas.microsoft.com/office/powerpoint/2010/main" val="297138387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群組 2"/>
          <p:cNvGrpSpPr>
            <a:grpSpLocks noChangeAspect="1"/>
          </p:cNvGrpSpPr>
          <p:nvPr/>
        </p:nvGrpSpPr>
        <p:grpSpPr>
          <a:xfrm>
            <a:off x="467544" y="1196753"/>
            <a:ext cx="7848872" cy="5254625"/>
            <a:chOff x="310709" y="1196751"/>
            <a:chExt cx="8423442" cy="5639285"/>
          </a:xfrm>
        </p:grpSpPr>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740" y="1624437"/>
              <a:ext cx="8402411" cy="521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709" y="1196751"/>
              <a:ext cx="8142384" cy="427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標題 1"/>
          <p:cNvSpPr>
            <a:spLocks noGrp="1"/>
          </p:cNvSpPr>
          <p:nvPr>
            <p:ph type="title"/>
          </p:nvPr>
        </p:nvSpPr>
        <p:spPr/>
        <p:txBody>
          <a:bodyPr/>
          <a:lstStyle/>
          <a:p>
            <a:r>
              <a:rPr lang="en-US" altLang="zh-TW" sz="4000" dirty="0"/>
              <a:t>Data Mapping </a:t>
            </a:r>
            <a:r>
              <a:rPr lang="en-US" altLang="zh-TW" sz="4000" dirty="0" smtClean="0"/>
              <a:t>Detail Page</a:t>
            </a:r>
            <a:endParaRPr lang="zh-TW" altLang="en-US" sz="4000" dirty="0"/>
          </a:p>
        </p:txBody>
      </p:sp>
      <p:sp>
        <p:nvSpPr>
          <p:cNvPr id="4" name="投影片編號版面配置區 3"/>
          <p:cNvSpPr>
            <a:spLocks noGrp="1"/>
          </p:cNvSpPr>
          <p:nvPr>
            <p:ph type="sldNum" sz="quarter" idx="12"/>
          </p:nvPr>
        </p:nvSpPr>
        <p:spPr/>
        <p:txBody>
          <a:bodyPr/>
          <a:lstStyle/>
          <a:p>
            <a:fld id="{F5DA2196-F04B-4818-9E4F-B3C432FD7C15}" type="slidenum">
              <a:rPr lang="zh-CN" altLang="en-US" smtClean="0"/>
              <a:pPr/>
              <a:t>69</a:t>
            </a:fld>
            <a:endParaRPr lang="en-US" altLang="zh-CN"/>
          </a:p>
        </p:txBody>
      </p:sp>
    </p:spTree>
    <p:extLst>
      <p:ext uri="{BB962C8B-B14F-4D97-AF65-F5344CB8AC3E}">
        <p14:creationId xmlns:p14="http://schemas.microsoft.com/office/powerpoint/2010/main" val="715984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7544" y="399432"/>
            <a:ext cx="7848872" cy="1043881"/>
          </a:xfrm>
        </p:spPr>
        <p:txBody>
          <a:bodyPr>
            <a:noAutofit/>
          </a:bodyPr>
          <a:lstStyle/>
          <a:p>
            <a:r>
              <a:rPr lang="en-US" altLang="zh-TW" sz="4000" dirty="0" smtClean="0">
                <a:latin typeface="Calibri" pitchFamily="34" charset="0"/>
                <a:cs typeface="Calibri" pitchFamily="34" charset="0"/>
              </a:rPr>
              <a:t>Home Menu </a:t>
            </a:r>
            <a:r>
              <a:rPr lang="en-US" altLang="zh-TW" dirty="0" smtClean="0">
                <a:latin typeface="Calibri" pitchFamily="34" charset="0"/>
                <a:cs typeface="Calibri" pitchFamily="34" charset="0"/>
              </a:rPr>
              <a:t>(visible to all users)</a:t>
            </a:r>
            <a:endParaRPr lang="zh-TW" altLang="en-US" dirty="0">
              <a:latin typeface="Calibri" pitchFamily="34" charset="0"/>
              <a:cs typeface="Calibri" pitchFamily="34" charset="0"/>
            </a:endParaRPr>
          </a:p>
        </p:txBody>
      </p:sp>
      <p:grpSp>
        <p:nvGrpSpPr>
          <p:cNvPr id="3" name="群組 2"/>
          <p:cNvGrpSpPr/>
          <p:nvPr/>
        </p:nvGrpSpPr>
        <p:grpSpPr>
          <a:xfrm>
            <a:off x="107504" y="1628800"/>
            <a:ext cx="8892479" cy="4294878"/>
            <a:chOff x="107504" y="1628800"/>
            <a:chExt cx="8892479" cy="4294878"/>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7504" y="1628800"/>
              <a:ext cx="8892479" cy="42948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圓角矩形圖說文字 5"/>
            <p:cNvSpPr/>
            <p:nvPr/>
          </p:nvSpPr>
          <p:spPr bwMode="auto">
            <a:xfrm>
              <a:off x="2771800" y="3284984"/>
              <a:ext cx="4752528" cy="806896"/>
            </a:xfrm>
            <a:prstGeom prst="wedgeRoundRectCallout">
              <a:avLst>
                <a:gd name="adj1" fmla="val -54149"/>
                <a:gd name="adj2" fmla="val -12345"/>
                <a:gd name="adj3" fmla="val 16667"/>
              </a:avLst>
            </a:prstGeom>
            <a:ln/>
            <a:extLst/>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rtlCol="0" anchor="ctr" anchorCtr="0" compatLnSpc="1">
              <a:prstTxWarp prst="textNoShape">
                <a:avLst/>
              </a:prstTxWarp>
            </a:bodyPr>
            <a:lstStyle/>
            <a:p>
              <a:r>
                <a:rPr lang="en-US" altLang="zh-TW" sz="2400" dirty="0">
                  <a:solidFill>
                    <a:srgbClr val="080808"/>
                  </a:solidFill>
                </a:rPr>
                <a:t>Click to view the detailed metadata</a:t>
              </a:r>
            </a:p>
          </p:txBody>
        </p:sp>
      </p:grpSp>
      <p:sp>
        <p:nvSpPr>
          <p:cNvPr id="4" name="投影片編號版面配置區 3"/>
          <p:cNvSpPr>
            <a:spLocks noGrp="1"/>
          </p:cNvSpPr>
          <p:nvPr>
            <p:ph type="sldNum" sz="quarter" idx="12"/>
          </p:nvPr>
        </p:nvSpPr>
        <p:spPr/>
        <p:txBody>
          <a:bodyPr/>
          <a:lstStyle/>
          <a:p>
            <a:fld id="{3BAF54BC-ABCB-4871-821F-C99F3AEFDE4B}" type="slidenum">
              <a:rPr lang="zh-CN" altLang="en-US" smtClean="0"/>
              <a:pPr/>
              <a:t>7</a:t>
            </a:fld>
            <a:endParaRPr lang="en-US" altLang="zh-CN"/>
          </a:p>
        </p:txBody>
      </p:sp>
    </p:spTree>
    <p:extLst>
      <p:ext uri="{BB962C8B-B14F-4D97-AF65-F5344CB8AC3E}">
        <p14:creationId xmlns:p14="http://schemas.microsoft.com/office/powerpoint/2010/main" val="367699619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6818" y="1610274"/>
            <a:ext cx="7895944" cy="4694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標題 1"/>
          <p:cNvSpPr>
            <a:spLocks noGrp="1"/>
          </p:cNvSpPr>
          <p:nvPr>
            <p:ph type="title"/>
          </p:nvPr>
        </p:nvSpPr>
        <p:spPr/>
        <p:txBody>
          <a:bodyPr/>
          <a:lstStyle/>
          <a:p>
            <a:r>
              <a:rPr lang="en-US" altLang="zh-TW" sz="4000" dirty="0"/>
              <a:t>Data Mapping Detail Page</a:t>
            </a:r>
            <a:endParaRPr lang="zh-TW" altLang="en-US" sz="4000" dirty="0"/>
          </a:p>
        </p:txBody>
      </p:sp>
      <p:sp>
        <p:nvSpPr>
          <p:cNvPr id="3" name="投影片編號版面配置區 2"/>
          <p:cNvSpPr>
            <a:spLocks noGrp="1"/>
          </p:cNvSpPr>
          <p:nvPr>
            <p:ph type="sldNum" sz="quarter" idx="12"/>
          </p:nvPr>
        </p:nvSpPr>
        <p:spPr/>
        <p:txBody>
          <a:bodyPr/>
          <a:lstStyle/>
          <a:p>
            <a:fld id="{F5DA2196-F04B-4818-9E4F-B3C432FD7C15}" type="slidenum">
              <a:rPr lang="zh-CN" altLang="en-US" smtClean="0"/>
              <a:pPr/>
              <a:t>70</a:t>
            </a:fld>
            <a:endParaRPr lang="en-US" altLang="zh-CN"/>
          </a:p>
        </p:txBody>
      </p:sp>
    </p:spTree>
    <p:extLst>
      <p:ext uri="{BB962C8B-B14F-4D97-AF65-F5344CB8AC3E}">
        <p14:creationId xmlns:p14="http://schemas.microsoft.com/office/powerpoint/2010/main" val="263654472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22017"/>
          <a:stretch/>
        </p:blipFill>
        <p:spPr bwMode="auto">
          <a:xfrm>
            <a:off x="683568" y="1616813"/>
            <a:ext cx="7920880" cy="46925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標題 1"/>
          <p:cNvSpPr>
            <a:spLocks noGrp="1"/>
          </p:cNvSpPr>
          <p:nvPr>
            <p:ph type="title"/>
          </p:nvPr>
        </p:nvSpPr>
        <p:spPr/>
        <p:txBody>
          <a:bodyPr/>
          <a:lstStyle/>
          <a:p>
            <a:r>
              <a:rPr lang="en-US" altLang="zh-TW" sz="4000" dirty="0"/>
              <a:t>Data Mapping Detail Page</a:t>
            </a:r>
            <a:endParaRPr lang="zh-TW" altLang="en-US" sz="4000" dirty="0"/>
          </a:p>
        </p:txBody>
      </p:sp>
      <p:sp>
        <p:nvSpPr>
          <p:cNvPr id="3" name="內容版面配置區 2"/>
          <p:cNvSpPr>
            <a:spLocks noGrp="1"/>
          </p:cNvSpPr>
          <p:nvPr>
            <p:ph idx="1"/>
          </p:nvPr>
        </p:nvSpPr>
        <p:spPr>
          <a:xfrm>
            <a:off x="685461" y="1052736"/>
            <a:ext cx="7560840" cy="461665"/>
          </a:xfrm>
          <a:gradFill flip="none" rotWithShape="1">
            <a:gsLst>
              <a:gs pos="0">
                <a:srgbClr val="FF3300">
                  <a:tint val="66000"/>
                  <a:satMod val="160000"/>
                </a:srgbClr>
              </a:gs>
              <a:gs pos="50000">
                <a:srgbClr val="FF3300">
                  <a:tint val="44500"/>
                  <a:satMod val="160000"/>
                </a:srgbClr>
              </a:gs>
              <a:gs pos="100000">
                <a:srgbClr val="FF3300">
                  <a:tint val="23500"/>
                  <a:satMod val="160000"/>
                </a:srgbClr>
              </a:gs>
            </a:gsLst>
            <a:path path="circle">
              <a:fillToRect l="50000" t="50000" r="50000" b="50000"/>
            </a:path>
            <a:tileRect/>
          </a:gradFill>
          <a:effectLst>
            <a:outerShdw blurRad="50800" dist="38100" dir="2700000" algn="tl" rotWithShape="0">
              <a:prstClr val="black">
                <a:alpha val="40000"/>
              </a:prstClr>
            </a:outerShdw>
          </a:effectLst>
        </p:spPr>
        <p:txBody>
          <a:bodyPr wrap="square" rtlCol="0">
            <a:spAutoFit/>
          </a:bodyPr>
          <a:lstStyle/>
          <a:p>
            <a:pPr marL="0" indent="0">
              <a:spcBef>
                <a:spcPct val="0"/>
              </a:spcBef>
              <a:buNone/>
            </a:pPr>
            <a:r>
              <a:rPr lang="en-US" altLang="zh-TW" sz="2400" kern="1200" dirty="0" smtClean="0">
                <a:solidFill>
                  <a:srgbClr val="080808"/>
                </a:solidFill>
                <a:ea typeface="+mn-ea"/>
              </a:rPr>
              <a:t>Jump to Different </a:t>
            </a:r>
            <a:r>
              <a:rPr lang="en-US" altLang="zh-TW" sz="2400" kern="1200" dirty="0">
                <a:solidFill>
                  <a:srgbClr val="080808"/>
                </a:solidFill>
                <a:ea typeface="+mn-ea"/>
              </a:rPr>
              <a:t>sets of related extension fields</a:t>
            </a:r>
            <a:endParaRPr lang="zh-TW" altLang="en-US" sz="2400" kern="1200" dirty="0">
              <a:solidFill>
                <a:srgbClr val="080808"/>
              </a:solidFill>
              <a:ea typeface="+mn-ea"/>
            </a:endParaRPr>
          </a:p>
        </p:txBody>
      </p:sp>
      <p:sp>
        <p:nvSpPr>
          <p:cNvPr id="4" name="投影片編號版面配置區 3"/>
          <p:cNvSpPr>
            <a:spLocks noGrp="1"/>
          </p:cNvSpPr>
          <p:nvPr>
            <p:ph type="sldNum" sz="quarter" idx="12"/>
          </p:nvPr>
        </p:nvSpPr>
        <p:spPr/>
        <p:txBody>
          <a:bodyPr/>
          <a:lstStyle/>
          <a:p>
            <a:fld id="{F5DA2196-F04B-4818-9E4F-B3C432FD7C15}" type="slidenum">
              <a:rPr lang="zh-CN" altLang="en-US" smtClean="0"/>
              <a:pPr/>
              <a:t>71</a:t>
            </a:fld>
            <a:endParaRPr lang="en-US" altLang="zh-CN"/>
          </a:p>
        </p:txBody>
      </p:sp>
    </p:spTree>
    <p:extLst>
      <p:ext uri="{BB962C8B-B14F-4D97-AF65-F5344CB8AC3E}">
        <p14:creationId xmlns:p14="http://schemas.microsoft.com/office/powerpoint/2010/main" val="312633879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21750"/>
          <a:stretch/>
        </p:blipFill>
        <p:spPr bwMode="auto">
          <a:xfrm>
            <a:off x="680041" y="1616812"/>
            <a:ext cx="7897058" cy="4694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標題 1"/>
          <p:cNvSpPr>
            <a:spLocks noGrp="1"/>
          </p:cNvSpPr>
          <p:nvPr>
            <p:ph type="title"/>
          </p:nvPr>
        </p:nvSpPr>
        <p:spPr>
          <a:xfrm>
            <a:off x="179512" y="188640"/>
            <a:ext cx="6477000" cy="616546"/>
          </a:xfrm>
        </p:spPr>
        <p:txBody>
          <a:bodyPr/>
          <a:lstStyle/>
          <a:p>
            <a:r>
              <a:rPr lang="en-US" altLang="zh-TW" sz="4000" dirty="0"/>
              <a:t>Data Mapping Detail Page</a:t>
            </a:r>
            <a:endParaRPr lang="zh-TW" altLang="en-US" sz="4000" dirty="0"/>
          </a:p>
        </p:txBody>
      </p:sp>
      <p:sp>
        <p:nvSpPr>
          <p:cNvPr id="3" name="內容版面配置區 2"/>
          <p:cNvSpPr>
            <a:spLocks noGrp="1"/>
          </p:cNvSpPr>
          <p:nvPr>
            <p:ph idx="1"/>
          </p:nvPr>
        </p:nvSpPr>
        <p:spPr>
          <a:xfrm>
            <a:off x="1979712" y="1844824"/>
            <a:ext cx="2808312" cy="461665"/>
          </a:xfrm>
          <a:gradFill flip="none" rotWithShape="1">
            <a:gsLst>
              <a:gs pos="0">
                <a:srgbClr val="FF3300">
                  <a:tint val="66000"/>
                  <a:satMod val="160000"/>
                </a:srgbClr>
              </a:gs>
              <a:gs pos="50000">
                <a:srgbClr val="FF3300">
                  <a:tint val="44500"/>
                  <a:satMod val="160000"/>
                </a:srgbClr>
              </a:gs>
              <a:gs pos="100000">
                <a:srgbClr val="FF3300">
                  <a:tint val="23500"/>
                  <a:satMod val="160000"/>
                </a:srgbClr>
              </a:gs>
            </a:gsLst>
            <a:path path="circle">
              <a:fillToRect l="50000" t="50000" r="50000" b="50000"/>
            </a:path>
            <a:tileRect/>
          </a:gradFill>
          <a:effectLst>
            <a:outerShdw blurRad="50800" dist="38100" dir="2700000" algn="tl" rotWithShape="0">
              <a:prstClr val="black">
                <a:alpha val="40000"/>
              </a:prstClr>
            </a:outerShdw>
          </a:effectLst>
        </p:spPr>
        <p:txBody>
          <a:bodyPr wrap="square" rtlCol="0">
            <a:spAutoFit/>
          </a:bodyPr>
          <a:lstStyle/>
          <a:p>
            <a:pPr marL="0" indent="0">
              <a:buNone/>
            </a:pPr>
            <a:r>
              <a:rPr lang="en-US" altLang="zh-TW" sz="2400" dirty="0" smtClean="0">
                <a:solidFill>
                  <a:srgbClr val="080808"/>
                </a:solidFill>
              </a:rPr>
              <a:t>Darwin core term </a:t>
            </a:r>
            <a:endParaRPr lang="zh-TW" altLang="en-US" sz="2400" dirty="0">
              <a:solidFill>
                <a:srgbClr val="080808"/>
              </a:solidFill>
            </a:endParaRPr>
          </a:p>
        </p:txBody>
      </p:sp>
      <p:sp>
        <p:nvSpPr>
          <p:cNvPr id="4" name="投影片編號版面配置區 3"/>
          <p:cNvSpPr>
            <a:spLocks noGrp="1"/>
          </p:cNvSpPr>
          <p:nvPr>
            <p:ph type="sldNum" sz="quarter" idx="12"/>
          </p:nvPr>
        </p:nvSpPr>
        <p:spPr/>
        <p:txBody>
          <a:bodyPr/>
          <a:lstStyle/>
          <a:p>
            <a:fld id="{F5DA2196-F04B-4818-9E4F-B3C432FD7C15}" type="slidenum">
              <a:rPr lang="zh-CN" altLang="en-US" smtClean="0"/>
              <a:pPr/>
              <a:t>72</a:t>
            </a:fld>
            <a:endParaRPr lang="en-US" altLang="zh-CN"/>
          </a:p>
        </p:txBody>
      </p:sp>
    </p:spTree>
    <p:extLst>
      <p:ext uri="{BB962C8B-B14F-4D97-AF65-F5344CB8AC3E}">
        <p14:creationId xmlns:p14="http://schemas.microsoft.com/office/powerpoint/2010/main" val="374590502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0598" y="1542913"/>
            <a:ext cx="7895944" cy="46943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標題 1"/>
          <p:cNvSpPr>
            <a:spLocks noGrp="1"/>
          </p:cNvSpPr>
          <p:nvPr>
            <p:ph type="title"/>
          </p:nvPr>
        </p:nvSpPr>
        <p:spPr/>
        <p:txBody>
          <a:bodyPr/>
          <a:lstStyle/>
          <a:p>
            <a:r>
              <a:rPr lang="en-US" altLang="zh-TW" sz="4000" dirty="0"/>
              <a:t>Data Mapping Detail Page</a:t>
            </a:r>
            <a:endParaRPr lang="zh-TW" altLang="en-US" sz="4000" dirty="0"/>
          </a:p>
        </p:txBody>
      </p:sp>
      <p:sp>
        <p:nvSpPr>
          <p:cNvPr id="4" name="投影片編號版面配置區 3"/>
          <p:cNvSpPr>
            <a:spLocks noGrp="1"/>
          </p:cNvSpPr>
          <p:nvPr>
            <p:ph type="sldNum" sz="quarter" idx="12"/>
          </p:nvPr>
        </p:nvSpPr>
        <p:spPr/>
        <p:txBody>
          <a:bodyPr/>
          <a:lstStyle/>
          <a:p>
            <a:fld id="{F5DA2196-F04B-4818-9E4F-B3C432FD7C15}" type="slidenum">
              <a:rPr lang="zh-CN" altLang="en-US" smtClean="0"/>
              <a:pPr/>
              <a:t>73</a:t>
            </a:fld>
            <a:endParaRPr lang="en-US" altLang="zh-CN"/>
          </a:p>
        </p:txBody>
      </p:sp>
      <p:sp>
        <p:nvSpPr>
          <p:cNvPr id="6" name="矩形 5"/>
          <p:cNvSpPr/>
          <p:nvPr/>
        </p:nvSpPr>
        <p:spPr>
          <a:xfrm>
            <a:off x="2987824" y="3548915"/>
            <a:ext cx="4968552" cy="1200329"/>
          </a:xfrm>
          <a:prstGeom prst="rect">
            <a:avLst/>
          </a:prstGeom>
          <a:gradFill flip="none" rotWithShape="1">
            <a:gsLst>
              <a:gs pos="0">
                <a:srgbClr val="FF3300">
                  <a:tint val="66000"/>
                  <a:satMod val="160000"/>
                </a:srgbClr>
              </a:gs>
              <a:gs pos="50000">
                <a:srgbClr val="FF3300">
                  <a:tint val="44500"/>
                  <a:satMod val="160000"/>
                </a:srgbClr>
              </a:gs>
              <a:gs pos="100000">
                <a:srgbClr val="FF3300">
                  <a:tint val="23500"/>
                  <a:satMod val="160000"/>
                </a:srgbClr>
              </a:gs>
            </a:gsLst>
            <a:path path="circle">
              <a:fillToRect l="50000" t="50000" r="50000" b="50000"/>
            </a:path>
            <a:tileRect/>
          </a:gradFill>
        </p:spPr>
        <p:txBody>
          <a:bodyPr wrap="square">
            <a:spAutoFit/>
          </a:bodyPr>
          <a:lstStyle/>
          <a:p>
            <a:pPr algn="l"/>
            <a:r>
              <a:rPr lang="en-US" altLang="zh-TW" sz="2400" dirty="0">
                <a:solidFill>
                  <a:srgbClr val="080808"/>
                </a:solidFill>
              </a:rPr>
              <a:t>Fields are automatically mapped if the field </a:t>
            </a:r>
            <a:r>
              <a:rPr lang="en-US" altLang="zh-TW" sz="2400" dirty="0" smtClean="0">
                <a:solidFill>
                  <a:srgbClr val="080808"/>
                </a:solidFill>
              </a:rPr>
              <a:t>names match the Darwin core term. </a:t>
            </a:r>
            <a:endParaRPr lang="zh-TW" altLang="en-US" sz="2400" dirty="0">
              <a:solidFill>
                <a:srgbClr val="080808"/>
              </a:solidFill>
            </a:endParaRPr>
          </a:p>
        </p:txBody>
      </p:sp>
    </p:spTree>
    <p:extLst>
      <p:ext uri="{BB962C8B-B14F-4D97-AF65-F5344CB8AC3E}">
        <p14:creationId xmlns:p14="http://schemas.microsoft.com/office/powerpoint/2010/main" val="117066595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0598" y="1616812"/>
            <a:ext cx="7895943" cy="46943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標題 1"/>
          <p:cNvSpPr>
            <a:spLocks noGrp="1"/>
          </p:cNvSpPr>
          <p:nvPr>
            <p:ph type="title"/>
          </p:nvPr>
        </p:nvSpPr>
        <p:spPr/>
        <p:txBody>
          <a:bodyPr/>
          <a:lstStyle/>
          <a:p>
            <a:r>
              <a:rPr lang="en-US" altLang="zh-TW" sz="4000" dirty="0"/>
              <a:t>Data Mapping Detail Page</a:t>
            </a:r>
            <a:endParaRPr lang="zh-TW" altLang="en-US" sz="4000" dirty="0"/>
          </a:p>
        </p:txBody>
      </p:sp>
      <p:sp>
        <p:nvSpPr>
          <p:cNvPr id="3" name="內容版面配置區 2"/>
          <p:cNvSpPr>
            <a:spLocks noGrp="1"/>
          </p:cNvSpPr>
          <p:nvPr>
            <p:ph idx="1"/>
          </p:nvPr>
        </p:nvSpPr>
        <p:spPr>
          <a:xfrm>
            <a:off x="4355976" y="2564904"/>
            <a:ext cx="3600400" cy="461665"/>
          </a:xfrm>
          <a:gradFill flip="none" rotWithShape="1">
            <a:gsLst>
              <a:gs pos="0">
                <a:srgbClr val="FF3300">
                  <a:tint val="66000"/>
                  <a:satMod val="160000"/>
                </a:srgbClr>
              </a:gs>
              <a:gs pos="50000">
                <a:srgbClr val="FF3300">
                  <a:tint val="44500"/>
                  <a:satMod val="160000"/>
                </a:srgbClr>
              </a:gs>
              <a:gs pos="100000">
                <a:srgbClr val="FF3300">
                  <a:tint val="23500"/>
                  <a:satMod val="160000"/>
                </a:srgbClr>
              </a:gs>
            </a:gsLst>
            <a:path path="circle">
              <a:fillToRect l="50000" t="50000" r="50000" b="50000"/>
            </a:path>
            <a:tileRect/>
          </a:gradFill>
          <a:effectLst>
            <a:outerShdw blurRad="50800" dist="38100" dir="2700000" algn="tl" rotWithShape="0">
              <a:prstClr val="black">
                <a:alpha val="40000"/>
              </a:prstClr>
            </a:outerShdw>
          </a:effectLst>
        </p:spPr>
        <p:txBody>
          <a:bodyPr wrap="square" rtlCol="0">
            <a:spAutoFit/>
          </a:bodyPr>
          <a:lstStyle/>
          <a:p>
            <a:pPr marL="0" indent="0">
              <a:buNone/>
            </a:pPr>
            <a:r>
              <a:rPr lang="en-US" altLang="zh-TW" sz="2400" dirty="0" smtClean="0"/>
              <a:t>Unmapped extension fields</a:t>
            </a:r>
            <a:endParaRPr lang="zh-TW" altLang="en-US" sz="2400" dirty="0"/>
          </a:p>
        </p:txBody>
      </p:sp>
      <p:sp>
        <p:nvSpPr>
          <p:cNvPr id="4" name="投影片編號版面配置區 3"/>
          <p:cNvSpPr>
            <a:spLocks noGrp="1"/>
          </p:cNvSpPr>
          <p:nvPr>
            <p:ph type="sldNum" sz="quarter" idx="12"/>
          </p:nvPr>
        </p:nvSpPr>
        <p:spPr/>
        <p:txBody>
          <a:bodyPr/>
          <a:lstStyle/>
          <a:p>
            <a:fld id="{F5DA2196-F04B-4818-9E4F-B3C432FD7C15}" type="slidenum">
              <a:rPr lang="zh-CN" altLang="en-US" smtClean="0"/>
              <a:pPr/>
              <a:t>74</a:t>
            </a:fld>
            <a:endParaRPr lang="en-US" altLang="zh-CN"/>
          </a:p>
        </p:txBody>
      </p:sp>
    </p:spTree>
    <p:extLst>
      <p:ext uri="{BB962C8B-B14F-4D97-AF65-F5344CB8AC3E}">
        <p14:creationId xmlns:p14="http://schemas.microsoft.com/office/powerpoint/2010/main" val="127762814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0598" y="1616812"/>
            <a:ext cx="7895944" cy="4694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標題 1"/>
          <p:cNvSpPr>
            <a:spLocks noGrp="1"/>
          </p:cNvSpPr>
          <p:nvPr>
            <p:ph type="title"/>
          </p:nvPr>
        </p:nvSpPr>
        <p:spPr/>
        <p:txBody>
          <a:bodyPr/>
          <a:lstStyle/>
          <a:p>
            <a:r>
              <a:rPr lang="en-US" altLang="zh-TW" sz="4000" dirty="0"/>
              <a:t>Data Mapping Detail Page</a:t>
            </a:r>
            <a:endParaRPr lang="zh-TW" altLang="en-US" sz="4000" dirty="0"/>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437" y="2526433"/>
            <a:ext cx="1834219" cy="3710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內容版面配置區 2"/>
          <p:cNvSpPr>
            <a:spLocks noGrp="1"/>
          </p:cNvSpPr>
          <p:nvPr>
            <p:ph idx="1"/>
          </p:nvPr>
        </p:nvSpPr>
        <p:spPr>
          <a:xfrm>
            <a:off x="4355976" y="4005064"/>
            <a:ext cx="3888432" cy="461665"/>
          </a:xfrm>
          <a:gradFill flip="none" rotWithShape="1">
            <a:gsLst>
              <a:gs pos="0">
                <a:srgbClr val="FF3300">
                  <a:tint val="66000"/>
                  <a:satMod val="160000"/>
                </a:srgbClr>
              </a:gs>
              <a:gs pos="50000">
                <a:srgbClr val="FF3300">
                  <a:tint val="44500"/>
                  <a:satMod val="160000"/>
                </a:srgbClr>
              </a:gs>
              <a:gs pos="100000">
                <a:srgbClr val="FF3300">
                  <a:tint val="23500"/>
                  <a:satMod val="160000"/>
                </a:srgbClr>
              </a:gs>
            </a:gsLst>
            <a:path path="circle">
              <a:fillToRect l="50000" t="50000" r="50000" b="50000"/>
            </a:path>
            <a:tileRect/>
          </a:gradFill>
          <a:effectLst>
            <a:outerShdw blurRad="50800" dist="38100" dir="2700000" algn="tl" rotWithShape="0">
              <a:prstClr val="black">
                <a:alpha val="40000"/>
              </a:prstClr>
            </a:outerShdw>
          </a:effectLst>
        </p:spPr>
        <p:txBody>
          <a:bodyPr wrap="square" rtlCol="0">
            <a:spAutoFit/>
          </a:bodyPr>
          <a:lstStyle/>
          <a:p>
            <a:pPr marL="0" indent="0">
              <a:buNone/>
            </a:pPr>
            <a:r>
              <a:rPr lang="en-US" altLang="zh-TW" sz="2400" dirty="0" smtClean="0"/>
              <a:t>Field </a:t>
            </a:r>
            <a:r>
              <a:rPr lang="en-US" altLang="zh-TW" sz="2400" dirty="0"/>
              <a:t>names from source data</a:t>
            </a:r>
            <a:endParaRPr lang="zh-TW" altLang="en-US" sz="2400" dirty="0"/>
          </a:p>
        </p:txBody>
      </p:sp>
      <p:sp>
        <p:nvSpPr>
          <p:cNvPr id="4" name="投影片編號版面配置區 3"/>
          <p:cNvSpPr>
            <a:spLocks noGrp="1"/>
          </p:cNvSpPr>
          <p:nvPr>
            <p:ph type="sldNum" sz="quarter" idx="12"/>
          </p:nvPr>
        </p:nvSpPr>
        <p:spPr/>
        <p:txBody>
          <a:bodyPr/>
          <a:lstStyle/>
          <a:p>
            <a:fld id="{F5DA2196-F04B-4818-9E4F-B3C432FD7C15}" type="slidenum">
              <a:rPr lang="zh-CN" altLang="en-US" smtClean="0"/>
              <a:pPr/>
              <a:t>75</a:t>
            </a:fld>
            <a:endParaRPr lang="en-US" altLang="zh-CN"/>
          </a:p>
        </p:txBody>
      </p:sp>
    </p:spTree>
    <p:extLst>
      <p:ext uri="{BB962C8B-B14F-4D97-AF65-F5344CB8AC3E}">
        <p14:creationId xmlns:p14="http://schemas.microsoft.com/office/powerpoint/2010/main" val="202576848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3134" y="1556792"/>
            <a:ext cx="7895944" cy="4694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標題 1"/>
          <p:cNvSpPr>
            <a:spLocks noGrp="1"/>
          </p:cNvSpPr>
          <p:nvPr>
            <p:ph type="title"/>
          </p:nvPr>
        </p:nvSpPr>
        <p:spPr/>
        <p:txBody>
          <a:bodyPr/>
          <a:lstStyle/>
          <a:p>
            <a:r>
              <a:rPr lang="en-US" altLang="zh-TW" sz="4000" dirty="0"/>
              <a:t>Data Mapping Detail Page</a:t>
            </a:r>
            <a:endParaRPr lang="zh-TW" altLang="en-US" sz="4000" dirty="0"/>
          </a:p>
        </p:txBody>
      </p:sp>
      <p:sp>
        <p:nvSpPr>
          <p:cNvPr id="4" name="投影片編號版面配置區 3"/>
          <p:cNvSpPr>
            <a:spLocks noGrp="1"/>
          </p:cNvSpPr>
          <p:nvPr>
            <p:ph type="sldNum" sz="quarter" idx="12"/>
          </p:nvPr>
        </p:nvSpPr>
        <p:spPr/>
        <p:txBody>
          <a:bodyPr/>
          <a:lstStyle/>
          <a:p>
            <a:fld id="{F5DA2196-F04B-4818-9E4F-B3C432FD7C15}" type="slidenum">
              <a:rPr lang="zh-CN" altLang="en-US" smtClean="0"/>
              <a:pPr/>
              <a:t>76</a:t>
            </a:fld>
            <a:endParaRPr lang="en-US" altLang="zh-CN"/>
          </a:p>
        </p:txBody>
      </p:sp>
      <p:sp>
        <p:nvSpPr>
          <p:cNvPr id="5" name="圓角矩形 4"/>
          <p:cNvSpPr/>
          <p:nvPr/>
        </p:nvSpPr>
        <p:spPr bwMode="auto">
          <a:xfrm>
            <a:off x="3203848" y="3140968"/>
            <a:ext cx="1728192" cy="360040"/>
          </a:xfrm>
          <a:prstGeom prst="roundRect">
            <a:avLst/>
          </a:prstGeom>
          <a:noFill/>
          <a:ln w="28575">
            <a:solidFill>
              <a:srgbClr val="FF0000"/>
            </a:solidFill>
          </a:ln>
          <a:effectLst/>
          <a:extLst/>
        </p:spPr>
        <p:txBody>
          <a:bodyPr vert="horz" wrap="none" lIns="91440" tIns="45720" rIns="91440" bIns="45720" numCol="1" rtlCol="0" anchor="ctr" anchorCtr="0" compatLnSpc="1">
            <a:prstTxWarp prst="textNoShape">
              <a:avLst/>
            </a:prstTxWarp>
          </a:bodyPr>
          <a:lstStyle/>
          <a:p>
            <a:r>
              <a:rPr lang="en-US" dirty="0">
                <a:solidFill>
                  <a:srgbClr val="FF0000"/>
                </a:solidFill>
              </a:rPr>
              <a:t>select </a:t>
            </a:r>
            <a:r>
              <a:rPr lang="en-US" dirty="0" smtClean="0">
                <a:solidFill>
                  <a:srgbClr val="FF0000"/>
                </a:solidFill>
              </a:rPr>
              <a:t>boxes</a:t>
            </a:r>
            <a:endParaRPr kumimoji="0" lang="en-US" sz="1800" b="0" i="0" u="none" strike="noStrike" cap="none" normalizeH="0" baseline="0" dirty="0" smtClean="0">
              <a:ln>
                <a:noFill/>
              </a:ln>
              <a:solidFill>
                <a:srgbClr val="FF0000"/>
              </a:solidFill>
              <a:effectLst/>
            </a:endParaRPr>
          </a:p>
        </p:txBody>
      </p:sp>
      <p:sp>
        <p:nvSpPr>
          <p:cNvPr id="9" name="圓角矩形 8"/>
          <p:cNvSpPr/>
          <p:nvPr/>
        </p:nvSpPr>
        <p:spPr bwMode="auto">
          <a:xfrm>
            <a:off x="5580112" y="3140968"/>
            <a:ext cx="1512168" cy="324036"/>
          </a:xfrm>
          <a:prstGeom prst="roundRect">
            <a:avLst/>
          </a:prstGeom>
          <a:noFill/>
          <a:ln w="28575">
            <a:solidFill>
              <a:srgbClr val="FF0000"/>
            </a:solidFill>
          </a:ln>
          <a:effectLst/>
          <a:extLst/>
        </p:spPr>
        <p:txBody>
          <a:bodyPr vert="horz" wrap="none" lIns="91440" tIns="45720" rIns="91440" bIns="45720" numCol="1" rtlCol="0" anchor="ctr" anchorCtr="0" compatLnSpc="1">
            <a:prstTxWarp prst="textNoShape">
              <a:avLst/>
            </a:prstTxWarp>
          </a:bodyPr>
          <a:lstStyle/>
          <a:p>
            <a:r>
              <a:rPr lang="en-US" dirty="0">
                <a:solidFill>
                  <a:srgbClr val="FF0000"/>
                </a:solidFill>
              </a:rPr>
              <a:t>text boxes</a:t>
            </a:r>
          </a:p>
        </p:txBody>
      </p:sp>
    </p:spTree>
    <p:extLst>
      <p:ext uri="{BB962C8B-B14F-4D97-AF65-F5344CB8AC3E}">
        <p14:creationId xmlns:p14="http://schemas.microsoft.com/office/powerpoint/2010/main" val="4015695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124744"/>
            <a:ext cx="7118350" cy="52387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標題 1"/>
          <p:cNvSpPr>
            <a:spLocks noGrp="1"/>
          </p:cNvSpPr>
          <p:nvPr>
            <p:ph type="title"/>
          </p:nvPr>
        </p:nvSpPr>
        <p:spPr>
          <a:xfrm>
            <a:off x="395536" y="344303"/>
            <a:ext cx="6477000" cy="616546"/>
          </a:xfrm>
        </p:spPr>
        <p:txBody>
          <a:bodyPr/>
          <a:lstStyle/>
          <a:p>
            <a:r>
              <a:rPr lang="en-US" dirty="0" smtClean="0"/>
              <a:t>Mapping by user</a:t>
            </a:r>
            <a:endParaRPr lang="en-US" dirty="0"/>
          </a:p>
        </p:txBody>
      </p:sp>
      <p:sp>
        <p:nvSpPr>
          <p:cNvPr id="3" name="投影片編號版面配置區 2"/>
          <p:cNvSpPr>
            <a:spLocks noGrp="1"/>
          </p:cNvSpPr>
          <p:nvPr>
            <p:ph type="sldNum" sz="quarter" idx="12"/>
          </p:nvPr>
        </p:nvSpPr>
        <p:spPr/>
        <p:txBody>
          <a:bodyPr/>
          <a:lstStyle/>
          <a:p>
            <a:fld id="{3BAF54BC-ABCB-4871-821F-C99F3AEFDE4B}" type="slidenum">
              <a:rPr lang="zh-CN" altLang="en-US" smtClean="0"/>
              <a:pPr/>
              <a:t>77</a:t>
            </a:fld>
            <a:endParaRPr lang="en-US" altLang="zh-CN"/>
          </a:p>
        </p:txBody>
      </p:sp>
      <p:sp>
        <p:nvSpPr>
          <p:cNvPr id="5" name="框架 4"/>
          <p:cNvSpPr/>
          <p:nvPr/>
        </p:nvSpPr>
        <p:spPr bwMode="auto">
          <a:xfrm>
            <a:off x="683568" y="980728"/>
            <a:ext cx="7305911" cy="5472608"/>
          </a:xfrm>
          <a:custGeom>
            <a:avLst/>
            <a:gdLst>
              <a:gd name="connsiteX0" fmla="*/ 0 w 7632848"/>
              <a:gd name="connsiteY0" fmla="*/ 0 h 4824536"/>
              <a:gd name="connsiteX1" fmla="*/ 7632848 w 7632848"/>
              <a:gd name="connsiteY1" fmla="*/ 0 h 4824536"/>
              <a:gd name="connsiteX2" fmla="*/ 7632848 w 7632848"/>
              <a:gd name="connsiteY2" fmla="*/ 4824536 h 4824536"/>
              <a:gd name="connsiteX3" fmla="*/ 0 w 7632848"/>
              <a:gd name="connsiteY3" fmla="*/ 4824536 h 4824536"/>
              <a:gd name="connsiteX4" fmla="*/ 0 w 7632848"/>
              <a:gd name="connsiteY4" fmla="*/ 0 h 4824536"/>
              <a:gd name="connsiteX5" fmla="*/ 922548 w 7632848"/>
              <a:gd name="connsiteY5" fmla="*/ 922548 h 4824536"/>
              <a:gd name="connsiteX6" fmla="*/ 922548 w 7632848"/>
              <a:gd name="connsiteY6" fmla="*/ 3901988 h 4824536"/>
              <a:gd name="connsiteX7" fmla="*/ 6710300 w 7632848"/>
              <a:gd name="connsiteY7" fmla="*/ 3901988 h 4824536"/>
              <a:gd name="connsiteX8" fmla="*/ 6710300 w 7632848"/>
              <a:gd name="connsiteY8" fmla="*/ 922548 h 4824536"/>
              <a:gd name="connsiteX9" fmla="*/ 922548 w 7632848"/>
              <a:gd name="connsiteY9" fmla="*/ 922548 h 4824536"/>
              <a:gd name="connsiteX0" fmla="*/ 0 w 7632848"/>
              <a:gd name="connsiteY0" fmla="*/ 0 h 4824536"/>
              <a:gd name="connsiteX1" fmla="*/ 7632848 w 7632848"/>
              <a:gd name="connsiteY1" fmla="*/ 0 h 4824536"/>
              <a:gd name="connsiteX2" fmla="*/ 7632848 w 7632848"/>
              <a:gd name="connsiteY2" fmla="*/ 4824536 h 4824536"/>
              <a:gd name="connsiteX3" fmla="*/ 0 w 7632848"/>
              <a:gd name="connsiteY3" fmla="*/ 4824536 h 4824536"/>
              <a:gd name="connsiteX4" fmla="*/ 0 w 7632848"/>
              <a:gd name="connsiteY4" fmla="*/ 0 h 4824536"/>
              <a:gd name="connsiteX5" fmla="*/ 922548 w 7632848"/>
              <a:gd name="connsiteY5" fmla="*/ 2486943 h 4824536"/>
              <a:gd name="connsiteX6" fmla="*/ 922548 w 7632848"/>
              <a:gd name="connsiteY6" fmla="*/ 3901988 h 4824536"/>
              <a:gd name="connsiteX7" fmla="*/ 6710300 w 7632848"/>
              <a:gd name="connsiteY7" fmla="*/ 3901988 h 4824536"/>
              <a:gd name="connsiteX8" fmla="*/ 6710300 w 7632848"/>
              <a:gd name="connsiteY8" fmla="*/ 922548 h 4824536"/>
              <a:gd name="connsiteX9" fmla="*/ 922548 w 7632848"/>
              <a:gd name="connsiteY9" fmla="*/ 2486943 h 4824536"/>
              <a:gd name="connsiteX0" fmla="*/ 0 w 7632848"/>
              <a:gd name="connsiteY0" fmla="*/ 0 h 4824536"/>
              <a:gd name="connsiteX1" fmla="*/ 7632848 w 7632848"/>
              <a:gd name="connsiteY1" fmla="*/ 0 h 4824536"/>
              <a:gd name="connsiteX2" fmla="*/ 7632848 w 7632848"/>
              <a:gd name="connsiteY2" fmla="*/ 4824536 h 4824536"/>
              <a:gd name="connsiteX3" fmla="*/ 0 w 7632848"/>
              <a:gd name="connsiteY3" fmla="*/ 4824536 h 4824536"/>
              <a:gd name="connsiteX4" fmla="*/ 0 w 7632848"/>
              <a:gd name="connsiteY4" fmla="*/ 0 h 4824536"/>
              <a:gd name="connsiteX5" fmla="*/ 922548 w 7632848"/>
              <a:gd name="connsiteY5" fmla="*/ 2486943 h 4824536"/>
              <a:gd name="connsiteX6" fmla="*/ 922548 w 7632848"/>
              <a:gd name="connsiteY6" fmla="*/ 3901988 h 4824536"/>
              <a:gd name="connsiteX7" fmla="*/ 6710300 w 7632848"/>
              <a:gd name="connsiteY7" fmla="*/ 3901988 h 4824536"/>
              <a:gd name="connsiteX8" fmla="*/ 6721316 w 7632848"/>
              <a:gd name="connsiteY8" fmla="*/ 3169989 h 4824536"/>
              <a:gd name="connsiteX9" fmla="*/ 922548 w 7632848"/>
              <a:gd name="connsiteY9" fmla="*/ 2486943 h 4824536"/>
              <a:gd name="connsiteX0" fmla="*/ 0 w 7632848"/>
              <a:gd name="connsiteY0" fmla="*/ 0 h 4824536"/>
              <a:gd name="connsiteX1" fmla="*/ 7632848 w 7632848"/>
              <a:gd name="connsiteY1" fmla="*/ 0 h 4824536"/>
              <a:gd name="connsiteX2" fmla="*/ 7632848 w 7632848"/>
              <a:gd name="connsiteY2" fmla="*/ 4824536 h 4824536"/>
              <a:gd name="connsiteX3" fmla="*/ 0 w 7632848"/>
              <a:gd name="connsiteY3" fmla="*/ 4824536 h 4824536"/>
              <a:gd name="connsiteX4" fmla="*/ 0 w 7632848"/>
              <a:gd name="connsiteY4" fmla="*/ 0 h 4824536"/>
              <a:gd name="connsiteX5" fmla="*/ 911531 w 7632848"/>
              <a:gd name="connsiteY5" fmla="*/ 3092871 h 4824536"/>
              <a:gd name="connsiteX6" fmla="*/ 922548 w 7632848"/>
              <a:gd name="connsiteY6" fmla="*/ 3901988 h 4824536"/>
              <a:gd name="connsiteX7" fmla="*/ 6710300 w 7632848"/>
              <a:gd name="connsiteY7" fmla="*/ 3901988 h 4824536"/>
              <a:gd name="connsiteX8" fmla="*/ 6721316 w 7632848"/>
              <a:gd name="connsiteY8" fmla="*/ 3169989 h 4824536"/>
              <a:gd name="connsiteX9" fmla="*/ 911531 w 7632848"/>
              <a:gd name="connsiteY9" fmla="*/ 3092871 h 4824536"/>
              <a:gd name="connsiteX0" fmla="*/ 0 w 7632848"/>
              <a:gd name="connsiteY0" fmla="*/ 0 h 4824536"/>
              <a:gd name="connsiteX1" fmla="*/ 7632848 w 7632848"/>
              <a:gd name="connsiteY1" fmla="*/ 0 h 4824536"/>
              <a:gd name="connsiteX2" fmla="*/ 7632848 w 7632848"/>
              <a:gd name="connsiteY2" fmla="*/ 4824536 h 4824536"/>
              <a:gd name="connsiteX3" fmla="*/ 0 w 7632848"/>
              <a:gd name="connsiteY3" fmla="*/ 4824536 h 4824536"/>
              <a:gd name="connsiteX4" fmla="*/ 0 w 7632848"/>
              <a:gd name="connsiteY4" fmla="*/ 0 h 4824536"/>
              <a:gd name="connsiteX5" fmla="*/ 900515 w 7632848"/>
              <a:gd name="connsiteY5" fmla="*/ 3225073 h 4824536"/>
              <a:gd name="connsiteX6" fmla="*/ 922548 w 7632848"/>
              <a:gd name="connsiteY6" fmla="*/ 3901988 h 4824536"/>
              <a:gd name="connsiteX7" fmla="*/ 6710300 w 7632848"/>
              <a:gd name="connsiteY7" fmla="*/ 3901988 h 4824536"/>
              <a:gd name="connsiteX8" fmla="*/ 6721316 w 7632848"/>
              <a:gd name="connsiteY8" fmla="*/ 3169989 h 4824536"/>
              <a:gd name="connsiteX9" fmla="*/ 900515 w 7632848"/>
              <a:gd name="connsiteY9" fmla="*/ 3225073 h 4824536"/>
              <a:gd name="connsiteX0" fmla="*/ 0 w 7632848"/>
              <a:gd name="connsiteY0" fmla="*/ 0 h 4824536"/>
              <a:gd name="connsiteX1" fmla="*/ 7632848 w 7632848"/>
              <a:gd name="connsiteY1" fmla="*/ 0 h 4824536"/>
              <a:gd name="connsiteX2" fmla="*/ 7632848 w 7632848"/>
              <a:gd name="connsiteY2" fmla="*/ 4824536 h 4824536"/>
              <a:gd name="connsiteX3" fmla="*/ 0 w 7632848"/>
              <a:gd name="connsiteY3" fmla="*/ 4824536 h 4824536"/>
              <a:gd name="connsiteX4" fmla="*/ 0 w 7632848"/>
              <a:gd name="connsiteY4" fmla="*/ 0 h 4824536"/>
              <a:gd name="connsiteX5" fmla="*/ 206452 w 7632848"/>
              <a:gd name="connsiteY5" fmla="*/ 3590322 h 4824536"/>
              <a:gd name="connsiteX6" fmla="*/ 922548 w 7632848"/>
              <a:gd name="connsiteY6" fmla="*/ 3901988 h 4824536"/>
              <a:gd name="connsiteX7" fmla="*/ 6710300 w 7632848"/>
              <a:gd name="connsiteY7" fmla="*/ 3901988 h 4824536"/>
              <a:gd name="connsiteX8" fmla="*/ 6721316 w 7632848"/>
              <a:gd name="connsiteY8" fmla="*/ 3169989 h 4824536"/>
              <a:gd name="connsiteX9" fmla="*/ 206452 w 7632848"/>
              <a:gd name="connsiteY9" fmla="*/ 3590322 h 4824536"/>
              <a:gd name="connsiteX0" fmla="*/ 0 w 7632848"/>
              <a:gd name="connsiteY0" fmla="*/ 0 h 4824536"/>
              <a:gd name="connsiteX1" fmla="*/ 7632848 w 7632848"/>
              <a:gd name="connsiteY1" fmla="*/ 0 h 4824536"/>
              <a:gd name="connsiteX2" fmla="*/ 7632848 w 7632848"/>
              <a:gd name="connsiteY2" fmla="*/ 4824536 h 4824536"/>
              <a:gd name="connsiteX3" fmla="*/ 0 w 7632848"/>
              <a:gd name="connsiteY3" fmla="*/ 4824536 h 4824536"/>
              <a:gd name="connsiteX4" fmla="*/ 0 w 7632848"/>
              <a:gd name="connsiteY4" fmla="*/ 0 h 4824536"/>
              <a:gd name="connsiteX5" fmla="*/ 206452 w 7632848"/>
              <a:gd name="connsiteY5" fmla="*/ 3590322 h 4824536"/>
              <a:gd name="connsiteX6" fmla="*/ 922548 w 7632848"/>
              <a:gd name="connsiteY6" fmla="*/ 3901988 h 4824536"/>
              <a:gd name="connsiteX7" fmla="*/ 164208 w 7632848"/>
              <a:gd name="connsiteY7" fmla="*/ 4757435 h 4824536"/>
              <a:gd name="connsiteX8" fmla="*/ 6710300 w 7632848"/>
              <a:gd name="connsiteY8" fmla="*/ 3901988 h 4824536"/>
              <a:gd name="connsiteX9" fmla="*/ 6721316 w 7632848"/>
              <a:gd name="connsiteY9" fmla="*/ 3169989 h 4824536"/>
              <a:gd name="connsiteX10" fmla="*/ 206452 w 7632848"/>
              <a:gd name="connsiteY10" fmla="*/ 3590322 h 4824536"/>
              <a:gd name="connsiteX0" fmla="*/ 0 w 7632848"/>
              <a:gd name="connsiteY0" fmla="*/ 0 h 4824536"/>
              <a:gd name="connsiteX1" fmla="*/ 7632848 w 7632848"/>
              <a:gd name="connsiteY1" fmla="*/ 0 h 4824536"/>
              <a:gd name="connsiteX2" fmla="*/ 7632848 w 7632848"/>
              <a:gd name="connsiteY2" fmla="*/ 4824536 h 4824536"/>
              <a:gd name="connsiteX3" fmla="*/ 0 w 7632848"/>
              <a:gd name="connsiteY3" fmla="*/ 4824536 h 4824536"/>
              <a:gd name="connsiteX4" fmla="*/ 0 w 7632848"/>
              <a:gd name="connsiteY4" fmla="*/ 0 h 4824536"/>
              <a:gd name="connsiteX5" fmla="*/ 206452 w 7632848"/>
              <a:gd name="connsiteY5" fmla="*/ 3590322 h 4824536"/>
              <a:gd name="connsiteX6" fmla="*/ 195435 w 7632848"/>
              <a:gd name="connsiteY6" fmla="*/ 4135341 h 4824536"/>
              <a:gd name="connsiteX7" fmla="*/ 164208 w 7632848"/>
              <a:gd name="connsiteY7" fmla="*/ 4757435 h 4824536"/>
              <a:gd name="connsiteX8" fmla="*/ 6710300 w 7632848"/>
              <a:gd name="connsiteY8" fmla="*/ 3901988 h 4824536"/>
              <a:gd name="connsiteX9" fmla="*/ 6721316 w 7632848"/>
              <a:gd name="connsiteY9" fmla="*/ 3169989 h 4824536"/>
              <a:gd name="connsiteX10" fmla="*/ 206452 w 7632848"/>
              <a:gd name="connsiteY10" fmla="*/ 3590322 h 4824536"/>
              <a:gd name="connsiteX0" fmla="*/ 0 w 7632848"/>
              <a:gd name="connsiteY0" fmla="*/ 0 h 4824536"/>
              <a:gd name="connsiteX1" fmla="*/ 7632848 w 7632848"/>
              <a:gd name="connsiteY1" fmla="*/ 0 h 4824536"/>
              <a:gd name="connsiteX2" fmla="*/ 7632848 w 7632848"/>
              <a:gd name="connsiteY2" fmla="*/ 4824536 h 4824536"/>
              <a:gd name="connsiteX3" fmla="*/ 0 w 7632848"/>
              <a:gd name="connsiteY3" fmla="*/ 4824536 h 4824536"/>
              <a:gd name="connsiteX4" fmla="*/ 0 w 7632848"/>
              <a:gd name="connsiteY4" fmla="*/ 0 h 4824536"/>
              <a:gd name="connsiteX5" fmla="*/ 206452 w 7632848"/>
              <a:gd name="connsiteY5" fmla="*/ 3590322 h 4824536"/>
              <a:gd name="connsiteX6" fmla="*/ 195435 w 7632848"/>
              <a:gd name="connsiteY6" fmla="*/ 4135341 h 4824536"/>
              <a:gd name="connsiteX7" fmla="*/ 208276 w 7632848"/>
              <a:gd name="connsiteY7" fmla="*/ 4767580 h 4824536"/>
              <a:gd name="connsiteX8" fmla="*/ 6710300 w 7632848"/>
              <a:gd name="connsiteY8" fmla="*/ 3901988 h 4824536"/>
              <a:gd name="connsiteX9" fmla="*/ 6721316 w 7632848"/>
              <a:gd name="connsiteY9" fmla="*/ 3169989 h 4824536"/>
              <a:gd name="connsiteX10" fmla="*/ 206452 w 7632848"/>
              <a:gd name="connsiteY10" fmla="*/ 3590322 h 4824536"/>
              <a:gd name="connsiteX0" fmla="*/ 0 w 7632848"/>
              <a:gd name="connsiteY0" fmla="*/ 0 h 4824536"/>
              <a:gd name="connsiteX1" fmla="*/ 7632848 w 7632848"/>
              <a:gd name="connsiteY1" fmla="*/ 0 h 4824536"/>
              <a:gd name="connsiteX2" fmla="*/ 7632848 w 7632848"/>
              <a:gd name="connsiteY2" fmla="*/ 4824536 h 4824536"/>
              <a:gd name="connsiteX3" fmla="*/ 0 w 7632848"/>
              <a:gd name="connsiteY3" fmla="*/ 4824536 h 4824536"/>
              <a:gd name="connsiteX4" fmla="*/ 0 w 7632848"/>
              <a:gd name="connsiteY4" fmla="*/ 0 h 4824536"/>
              <a:gd name="connsiteX5" fmla="*/ 206452 w 7632848"/>
              <a:gd name="connsiteY5" fmla="*/ 3590322 h 4824536"/>
              <a:gd name="connsiteX6" fmla="*/ 195435 w 7632848"/>
              <a:gd name="connsiteY6" fmla="*/ 4135341 h 4824536"/>
              <a:gd name="connsiteX7" fmla="*/ 208276 w 7632848"/>
              <a:gd name="connsiteY7" fmla="*/ 4767580 h 4824536"/>
              <a:gd name="connsiteX8" fmla="*/ 7161992 w 7632848"/>
              <a:gd name="connsiteY8" fmla="*/ 4774527 h 4824536"/>
              <a:gd name="connsiteX9" fmla="*/ 6721316 w 7632848"/>
              <a:gd name="connsiteY9" fmla="*/ 3169989 h 4824536"/>
              <a:gd name="connsiteX10" fmla="*/ 206452 w 7632848"/>
              <a:gd name="connsiteY10" fmla="*/ 3590322 h 4824536"/>
              <a:gd name="connsiteX0" fmla="*/ 0 w 7632848"/>
              <a:gd name="connsiteY0" fmla="*/ 0 h 4824536"/>
              <a:gd name="connsiteX1" fmla="*/ 7632848 w 7632848"/>
              <a:gd name="connsiteY1" fmla="*/ 0 h 4824536"/>
              <a:gd name="connsiteX2" fmla="*/ 7632848 w 7632848"/>
              <a:gd name="connsiteY2" fmla="*/ 4824536 h 4824536"/>
              <a:gd name="connsiteX3" fmla="*/ 0 w 7632848"/>
              <a:gd name="connsiteY3" fmla="*/ 4824536 h 4824536"/>
              <a:gd name="connsiteX4" fmla="*/ 0 w 7632848"/>
              <a:gd name="connsiteY4" fmla="*/ 0 h 4824536"/>
              <a:gd name="connsiteX5" fmla="*/ 206452 w 7632848"/>
              <a:gd name="connsiteY5" fmla="*/ 3590322 h 4824536"/>
              <a:gd name="connsiteX6" fmla="*/ 195435 w 7632848"/>
              <a:gd name="connsiteY6" fmla="*/ 4135341 h 4824536"/>
              <a:gd name="connsiteX7" fmla="*/ 208276 w 7632848"/>
              <a:gd name="connsiteY7" fmla="*/ 4767580 h 4824536"/>
              <a:gd name="connsiteX8" fmla="*/ 7161992 w 7632848"/>
              <a:gd name="connsiteY8" fmla="*/ 4774527 h 4824536"/>
              <a:gd name="connsiteX9" fmla="*/ 7173007 w 7632848"/>
              <a:gd name="connsiteY9" fmla="*/ 3525091 h 4824536"/>
              <a:gd name="connsiteX10" fmla="*/ 206452 w 7632848"/>
              <a:gd name="connsiteY10" fmla="*/ 3590322 h 4824536"/>
              <a:gd name="connsiteX0" fmla="*/ 0 w 7632848"/>
              <a:gd name="connsiteY0" fmla="*/ 0 h 4824536"/>
              <a:gd name="connsiteX1" fmla="*/ 7632848 w 7632848"/>
              <a:gd name="connsiteY1" fmla="*/ 0 h 4824536"/>
              <a:gd name="connsiteX2" fmla="*/ 7632848 w 7632848"/>
              <a:gd name="connsiteY2" fmla="*/ 4824536 h 4824536"/>
              <a:gd name="connsiteX3" fmla="*/ 0 w 7632848"/>
              <a:gd name="connsiteY3" fmla="*/ 4824536 h 4824536"/>
              <a:gd name="connsiteX4" fmla="*/ 0 w 7632848"/>
              <a:gd name="connsiteY4" fmla="*/ 0 h 4824536"/>
              <a:gd name="connsiteX5" fmla="*/ 206452 w 7632848"/>
              <a:gd name="connsiteY5" fmla="*/ 3590322 h 4824536"/>
              <a:gd name="connsiteX6" fmla="*/ 195435 w 7632848"/>
              <a:gd name="connsiteY6" fmla="*/ 4135341 h 4824536"/>
              <a:gd name="connsiteX7" fmla="*/ 208276 w 7632848"/>
              <a:gd name="connsiteY7" fmla="*/ 4767580 h 4824536"/>
              <a:gd name="connsiteX8" fmla="*/ 7161992 w 7632848"/>
              <a:gd name="connsiteY8" fmla="*/ 4774527 h 4824536"/>
              <a:gd name="connsiteX9" fmla="*/ 7173007 w 7632848"/>
              <a:gd name="connsiteY9" fmla="*/ 3565675 h 4824536"/>
              <a:gd name="connsiteX10" fmla="*/ 206452 w 7632848"/>
              <a:gd name="connsiteY10" fmla="*/ 3590322 h 4824536"/>
              <a:gd name="connsiteX0" fmla="*/ 0 w 7632848"/>
              <a:gd name="connsiteY0" fmla="*/ 0 h 4824536"/>
              <a:gd name="connsiteX1" fmla="*/ 7632848 w 7632848"/>
              <a:gd name="connsiteY1" fmla="*/ 0 h 4824536"/>
              <a:gd name="connsiteX2" fmla="*/ 7632848 w 7632848"/>
              <a:gd name="connsiteY2" fmla="*/ 4824536 h 4824536"/>
              <a:gd name="connsiteX3" fmla="*/ 0 w 7632848"/>
              <a:gd name="connsiteY3" fmla="*/ 4824536 h 4824536"/>
              <a:gd name="connsiteX4" fmla="*/ 0 w 7632848"/>
              <a:gd name="connsiteY4" fmla="*/ 0 h 4824536"/>
              <a:gd name="connsiteX5" fmla="*/ 206452 w 7632848"/>
              <a:gd name="connsiteY5" fmla="*/ 3590322 h 4824536"/>
              <a:gd name="connsiteX6" fmla="*/ 195435 w 7632848"/>
              <a:gd name="connsiteY6" fmla="*/ 4135341 h 4824536"/>
              <a:gd name="connsiteX7" fmla="*/ 230310 w 7632848"/>
              <a:gd name="connsiteY7" fmla="*/ 4641321 h 4824536"/>
              <a:gd name="connsiteX8" fmla="*/ 7161992 w 7632848"/>
              <a:gd name="connsiteY8" fmla="*/ 4774527 h 4824536"/>
              <a:gd name="connsiteX9" fmla="*/ 7173007 w 7632848"/>
              <a:gd name="connsiteY9" fmla="*/ 3565675 h 4824536"/>
              <a:gd name="connsiteX10" fmla="*/ 206452 w 7632848"/>
              <a:gd name="connsiteY10" fmla="*/ 3590322 h 4824536"/>
              <a:gd name="connsiteX0" fmla="*/ 0 w 7632848"/>
              <a:gd name="connsiteY0" fmla="*/ 0 h 4824536"/>
              <a:gd name="connsiteX1" fmla="*/ 7632848 w 7632848"/>
              <a:gd name="connsiteY1" fmla="*/ 0 h 4824536"/>
              <a:gd name="connsiteX2" fmla="*/ 7632848 w 7632848"/>
              <a:gd name="connsiteY2" fmla="*/ 4824536 h 4824536"/>
              <a:gd name="connsiteX3" fmla="*/ 0 w 7632848"/>
              <a:gd name="connsiteY3" fmla="*/ 4824536 h 4824536"/>
              <a:gd name="connsiteX4" fmla="*/ 0 w 7632848"/>
              <a:gd name="connsiteY4" fmla="*/ 0 h 4824536"/>
              <a:gd name="connsiteX5" fmla="*/ 206452 w 7632848"/>
              <a:gd name="connsiteY5" fmla="*/ 3590322 h 4824536"/>
              <a:gd name="connsiteX6" fmla="*/ 195435 w 7632848"/>
              <a:gd name="connsiteY6" fmla="*/ 4135341 h 4824536"/>
              <a:gd name="connsiteX7" fmla="*/ 230310 w 7632848"/>
              <a:gd name="connsiteY7" fmla="*/ 4641321 h 4824536"/>
              <a:gd name="connsiteX8" fmla="*/ 7173009 w 7632848"/>
              <a:gd name="connsiteY8" fmla="*/ 4628844 h 4824536"/>
              <a:gd name="connsiteX9" fmla="*/ 7173007 w 7632848"/>
              <a:gd name="connsiteY9" fmla="*/ 3565675 h 4824536"/>
              <a:gd name="connsiteX10" fmla="*/ 206452 w 7632848"/>
              <a:gd name="connsiteY10" fmla="*/ 3590322 h 4824536"/>
              <a:gd name="connsiteX0" fmla="*/ 0 w 7632848"/>
              <a:gd name="connsiteY0" fmla="*/ 0 h 4824536"/>
              <a:gd name="connsiteX1" fmla="*/ 7632848 w 7632848"/>
              <a:gd name="connsiteY1" fmla="*/ 0 h 4824536"/>
              <a:gd name="connsiteX2" fmla="*/ 7632848 w 7632848"/>
              <a:gd name="connsiteY2" fmla="*/ 4824536 h 4824536"/>
              <a:gd name="connsiteX3" fmla="*/ 0 w 7632848"/>
              <a:gd name="connsiteY3" fmla="*/ 4824536 h 4824536"/>
              <a:gd name="connsiteX4" fmla="*/ 0 w 7632848"/>
              <a:gd name="connsiteY4" fmla="*/ 0 h 4824536"/>
              <a:gd name="connsiteX5" fmla="*/ 206452 w 7632848"/>
              <a:gd name="connsiteY5" fmla="*/ 3590322 h 4824536"/>
              <a:gd name="connsiteX6" fmla="*/ 195435 w 7632848"/>
              <a:gd name="connsiteY6" fmla="*/ 4135341 h 4824536"/>
              <a:gd name="connsiteX7" fmla="*/ 197260 w 7632848"/>
              <a:gd name="connsiteY7" fmla="*/ 4641321 h 4824536"/>
              <a:gd name="connsiteX8" fmla="*/ 7173009 w 7632848"/>
              <a:gd name="connsiteY8" fmla="*/ 4628844 h 4824536"/>
              <a:gd name="connsiteX9" fmla="*/ 7173007 w 7632848"/>
              <a:gd name="connsiteY9" fmla="*/ 3565675 h 4824536"/>
              <a:gd name="connsiteX10" fmla="*/ 206452 w 7632848"/>
              <a:gd name="connsiteY10" fmla="*/ 3590322 h 4824536"/>
              <a:gd name="connsiteX0" fmla="*/ 0 w 7632848"/>
              <a:gd name="connsiteY0" fmla="*/ 0 h 4824536"/>
              <a:gd name="connsiteX1" fmla="*/ 7632848 w 7632848"/>
              <a:gd name="connsiteY1" fmla="*/ 0 h 4824536"/>
              <a:gd name="connsiteX2" fmla="*/ 7632848 w 7632848"/>
              <a:gd name="connsiteY2" fmla="*/ 4824536 h 4824536"/>
              <a:gd name="connsiteX3" fmla="*/ 0 w 7632848"/>
              <a:gd name="connsiteY3" fmla="*/ 4824536 h 4824536"/>
              <a:gd name="connsiteX4" fmla="*/ 0 w 7632848"/>
              <a:gd name="connsiteY4" fmla="*/ 0 h 4824536"/>
              <a:gd name="connsiteX5" fmla="*/ 206452 w 7632848"/>
              <a:gd name="connsiteY5" fmla="*/ 3590322 h 4824536"/>
              <a:gd name="connsiteX6" fmla="*/ 195435 w 7632848"/>
              <a:gd name="connsiteY6" fmla="*/ 4135341 h 4824536"/>
              <a:gd name="connsiteX7" fmla="*/ 208277 w 7632848"/>
              <a:gd name="connsiteY7" fmla="*/ 4641321 h 4824536"/>
              <a:gd name="connsiteX8" fmla="*/ 7173009 w 7632848"/>
              <a:gd name="connsiteY8" fmla="*/ 4628844 h 4824536"/>
              <a:gd name="connsiteX9" fmla="*/ 7173007 w 7632848"/>
              <a:gd name="connsiteY9" fmla="*/ 3565675 h 4824536"/>
              <a:gd name="connsiteX10" fmla="*/ 206452 w 7632848"/>
              <a:gd name="connsiteY10" fmla="*/ 3590322 h 482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32848" h="4824536">
                <a:moveTo>
                  <a:pt x="0" y="0"/>
                </a:moveTo>
                <a:lnTo>
                  <a:pt x="7632848" y="0"/>
                </a:lnTo>
                <a:lnTo>
                  <a:pt x="7632848" y="4824536"/>
                </a:lnTo>
                <a:lnTo>
                  <a:pt x="0" y="4824536"/>
                </a:lnTo>
                <a:lnTo>
                  <a:pt x="0" y="0"/>
                </a:lnTo>
                <a:close/>
                <a:moveTo>
                  <a:pt x="206452" y="3590322"/>
                </a:moveTo>
                <a:lnTo>
                  <a:pt x="195435" y="4135341"/>
                </a:lnTo>
                <a:cubicBezTo>
                  <a:pt x="207060" y="4133026"/>
                  <a:pt x="196652" y="4643636"/>
                  <a:pt x="208277" y="4641321"/>
                </a:cubicBezTo>
                <a:lnTo>
                  <a:pt x="7173009" y="4628844"/>
                </a:lnTo>
                <a:cubicBezTo>
                  <a:pt x="7176681" y="4212365"/>
                  <a:pt x="7169335" y="3982154"/>
                  <a:pt x="7173007" y="3565675"/>
                </a:cubicBezTo>
                <a:lnTo>
                  <a:pt x="206452" y="3590322"/>
                </a:lnTo>
                <a:close/>
              </a:path>
            </a:pathLst>
          </a:custGeom>
          <a:solidFill>
            <a:srgbClr val="080808">
              <a:alpha val="27843"/>
            </a:srgbClr>
          </a:solidFill>
          <a:ln>
            <a:solidFill>
              <a:srgbClr val="BEE395"/>
            </a:solidFill>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4" name="矩形 3"/>
          <p:cNvSpPr/>
          <p:nvPr/>
        </p:nvSpPr>
        <p:spPr>
          <a:xfrm>
            <a:off x="2411760" y="4589099"/>
            <a:ext cx="2967479" cy="369332"/>
          </a:xfrm>
          <a:prstGeom prst="rect">
            <a:avLst/>
          </a:prstGeom>
          <a:solidFill>
            <a:srgbClr val="FFC000"/>
          </a:solidFill>
        </p:spPr>
        <p:txBody>
          <a:bodyPr wrap="none">
            <a:spAutoFit/>
          </a:bodyPr>
          <a:lstStyle/>
          <a:p>
            <a:pPr marL="0" indent="0">
              <a:buNone/>
            </a:pPr>
            <a:r>
              <a:rPr lang="en-US" altLang="zh-TW" dirty="0">
                <a:solidFill>
                  <a:srgbClr val="FF0000"/>
                </a:solidFill>
              </a:rPr>
              <a:t>Unmapped extension fields</a:t>
            </a:r>
            <a:endParaRPr lang="zh-TW" altLang="en-US" dirty="0">
              <a:solidFill>
                <a:srgbClr val="FF0000"/>
              </a:solidFill>
            </a:endParaRPr>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048" y="1094071"/>
            <a:ext cx="7092950" cy="523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圓角矩形 5"/>
          <p:cNvSpPr/>
          <p:nvPr/>
        </p:nvSpPr>
        <p:spPr bwMode="auto">
          <a:xfrm>
            <a:off x="683568" y="4958431"/>
            <a:ext cx="7262366" cy="1206873"/>
          </a:xfrm>
          <a:prstGeom prst="roundRect">
            <a:avLst/>
          </a:prstGeom>
          <a:noFill/>
          <a:ln w="28575">
            <a:solidFill>
              <a:srgbClr val="FF0000"/>
            </a:solidFill>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Tree>
    <p:extLst>
      <p:ext uri="{BB962C8B-B14F-4D97-AF65-F5344CB8AC3E}">
        <p14:creationId xmlns:p14="http://schemas.microsoft.com/office/powerpoint/2010/main" val="933563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1000"/>
                                        <p:tgtEl>
                                          <p:spTgt spid="5122"/>
                                        </p:tgtEl>
                                      </p:cBhvr>
                                    </p:animEffect>
                                    <p:anim calcmode="lin" valueType="num">
                                      <p:cBhvr>
                                        <p:cTn id="8" dur="1000" fill="hold"/>
                                        <p:tgtEl>
                                          <p:spTgt spid="5122"/>
                                        </p:tgtEl>
                                        <p:attrNameLst>
                                          <p:attrName>ppt_x</p:attrName>
                                        </p:attrNameLst>
                                      </p:cBhvr>
                                      <p:tavLst>
                                        <p:tav tm="0">
                                          <p:val>
                                            <p:strVal val="#ppt_x"/>
                                          </p:val>
                                        </p:tav>
                                        <p:tav tm="100000">
                                          <p:val>
                                            <p:strVal val="#ppt_x"/>
                                          </p:val>
                                        </p:tav>
                                      </p:tavLst>
                                    </p:anim>
                                    <p:anim calcmode="lin" valueType="num">
                                      <p:cBhvr>
                                        <p:cTn id="9" dur="1000" fill="hold"/>
                                        <p:tgtEl>
                                          <p:spTgt spid="51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latin typeface="Calibri" pitchFamily="34" charset="0"/>
                <a:cs typeface="Calibri" pitchFamily="34" charset="0"/>
              </a:rPr>
              <a:t>Constant value text box</a:t>
            </a:r>
            <a:r>
              <a:rPr lang="en-US" dirty="0"/>
              <a:t> </a:t>
            </a:r>
          </a:p>
        </p:txBody>
      </p:sp>
      <p:sp>
        <p:nvSpPr>
          <p:cNvPr id="3" name="投影片編號版面配置區 2"/>
          <p:cNvSpPr>
            <a:spLocks noGrp="1"/>
          </p:cNvSpPr>
          <p:nvPr>
            <p:ph type="sldNum" sz="quarter" idx="12"/>
          </p:nvPr>
        </p:nvSpPr>
        <p:spPr/>
        <p:txBody>
          <a:bodyPr/>
          <a:lstStyle/>
          <a:p>
            <a:fld id="{3BAF54BC-ABCB-4871-821F-C99F3AEFDE4B}" type="slidenum">
              <a:rPr lang="zh-CN" altLang="en-US" smtClean="0"/>
              <a:pPr/>
              <a:t>78</a:t>
            </a:fld>
            <a:endParaRPr lang="en-US" altLang="zh-CN"/>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002" y="1676752"/>
            <a:ext cx="7073900" cy="21018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630568" y="4437112"/>
            <a:ext cx="7406402" cy="1200329"/>
          </a:xfrm>
          <a:prstGeom prst="rect">
            <a:avLst/>
          </a:prstGeom>
        </p:spPr>
        <p:txBody>
          <a:bodyPr wrap="square">
            <a:spAutoFit/>
          </a:bodyPr>
          <a:lstStyle/>
          <a:p>
            <a:pPr algn="l"/>
            <a:r>
              <a:rPr lang="en-US" sz="2400" dirty="0">
                <a:solidFill>
                  <a:srgbClr val="000000"/>
                </a:solidFill>
              </a:rPr>
              <a:t>To set the published value of any non-identifier extension field to a single value for every record in the data source</a:t>
            </a:r>
          </a:p>
        </p:txBody>
      </p:sp>
    </p:spTree>
    <p:extLst>
      <p:ext uri="{BB962C8B-B14F-4D97-AF65-F5344CB8AC3E}">
        <p14:creationId xmlns:p14="http://schemas.microsoft.com/office/powerpoint/2010/main" val="300338346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latin typeface="Calibri" pitchFamily="34" charset="0"/>
                <a:cs typeface="Calibri" pitchFamily="34" charset="0"/>
              </a:rPr>
              <a:t>Unmapped columns</a:t>
            </a:r>
          </a:p>
        </p:txBody>
      </p:sp>
      <p:sp>
        <p:nvSpPr>
          <p:cNvPr id="3" name="投影片編號版面配置區 2"/>
          <p:cNvSpPr>
            <a:spLocks noGrp="1"/>
          </p:cNvSpPr>
          <p:nvPr>
            <p:ph type="sldNum" sz="quarter" idx="12"/>
          </p:nvPr>
        </p:nvSpPr>
        <p:spPr/>
        <p:txBody>
          <a:bodyPr/>
          <a:lstStyle/>
          <a:p>
            <a:fld id="{3BAF54BC-ABCB-4871-821F-C99F3AEFDE4B}" type="slidenum">
              <a:rPr lang="zh-CN" altLang="en-US" smtClean="0"/>
              <a:pPr/>
              <a:t>79</a:t>
            </a:fld>
            <a:endParaRPr lang="en-US" altLang="zh-CN"/>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196752"/>
            <a:ext cx="7762875" cy="524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6538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7544" y="1628800"/>
            <a:ext cx="8040727" cy="69740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標題 1"/>
          <p:cNvSpPr>
            <a:spLocks noGrp="1"/>
          </p:cNvSpPr>
          <p:nvPr>
            <p:ph type="title"/>
          </p:nvPr>
        </p:nvSpPr>
        <p:spPr>
          <a:xfrm>
            <a:off x="457200" y="405979"/>
            <a:ext cx="7139136" cy="616546"/>
          </a:xfrm>
        </p:spPr>
        <p:txBody>
          <a:bodyPr>
            <a:noAutofit/>
          </a:bodyPr>
          <a:lstStyle/>
          <a:p>
            <a:r>
              <a:rPr lang="en-US" altLang="zh-TW" sz="4000" dirty="0" smtClean="0">
                <a:latin typeface="Calibri" pitchFamily="34" charset="0"/>
                <a:cs typeface="Calibri" pitchFamily="34" charset="0"/>
              </a:rPr>
              <a:t>Manage Resources Menu</a:t>
            </a:r>
            <a:br>
              <a:rPr lang="en-US" altLang="zh-TW" sz="4000" dirty="0" smtClean="0">
                <a:latin typeface="Calibri" pitchFamily="34" charset="0"/>
                <a:cs typeface="Calibri" pitchFamily="34" charset="0"/>
              </a:rPr>
            </a:br>
            <a:r>
              <a:rPr lang="en-US" altLang="zh-TW" sz="4000" dirty="0" smtClean="0">
                <a:solidFill>
                  <a:srgbClr val="080808"/>
                </a:solidFill>
                <a:latin typeface="Calibri" pitchFamily="34" charset="0"/>
                <a:cs typeface="Calibri" pitchFamily="34" charset="0"/>
              </a:rPr>
              <a:t>(visible to authorized users only)</a:t>
            </a:r>
            <a:endParaRPr lang="zh-TW" altLang="en-US" sz="4000" dirty="0">
              <a:solidFill>
                <a:srgbClr val="080808"/>
              </a:solidFill>
              <a:latin typeface="Calibri" pitchFamily="34" charset="0"/>
              <a:cs typeface="Calibri" pitchFamily="34" charset="0"/>
            </a:endParaRPr>
          </a:p>
        </p:txBody>
      </p:sp>
      <p:sp>
        <p:nvSpPr>
          <p:cNvPr id="3" name="投影片編號版面配置區 2"/>
          <p:cNvSpPr>
            <a:spLocks noGrp="1"/>
          </p:cNvSpPr>
          <p:nvPr>
            <p:ph type="sldNum" sz="quarter" idx="12"/>
          </p:nvPr>
        </p:nvSpPr>
        <p:spPr/>
        <p:txBody>
          <a:bodyPr/>
          <a:lstStyle/>
          <a:p>
            <a:fld id="{3BAF54BC-ABCB-4871-821F-C99F3AEFDE4B}" type="slidenum">
              <a:rPr lang="zh-CN" altLang="en-US" smtClean="0"/>
              <a:pPr/>
              <a:t>8</a:t>
            </a:fld>
            <a:endParaRPr lang="en-US" altLang="zh-CN"/>
          </a:p>
        </p:txBody>
      </p:sp>
      <p:sp>
        <p:nvSpPr>
          <p:cNvPr id="4" name="矩形 3"/>
          <p:cNvSpPr/>
          <p:nvPr/>
        </p:nvSpPr>
        <p:spPr bwMode="auto">
          <a:xfrm>
            <a:off x="2051720" y="1628800"/>
            <a:ext cx="1296144" cy="432048"/>
          </a:xfrm>
          <a:prstGeom prst="rect">
            <a:avLst/>
          </a:prstGeom>
          <a:noFill/>
          <a:ln>
            <a:solidFill>
              <a:srgbClr val="FF0000"/>
            </a:solidFill>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itchFamily="34" charset="0"/>
            </a:endParaRPr>
          </a:p>
        </p:txBody>
      </p:sp>
    </p:spTree>
    <p:extLst>
      <p:ext uri="{BB962C8B-B14F-4D97-AF65-F5344CB8AC3E}">
        <p14:creationId xmlns:p14="http://schemas.microsoft.com/office/powerpoint/2010/main" val="63327897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7544" y="1556792"/>
            <a:ext cx="8208912" cy="616546"/>
          </a:xfrm>
        </p:spPr>
        <p:txBody>
          <a:bodyPr/>
          <a:lstStyle/>
          <a:p>
            <a:pPr marL="285750" indent="-285750"/>
            <a:r>
              <a:rPr lang="en-US" sz="6000" dirty="0" smtClean="0">
                <a:solidFill>
                  <a:srgbClr val="000000"/>
                </a:solidFill>
                <a:latin typeface="Calibri" pitchFamily="34" charset="0"/>
                <a:cs typeface="Calibri" pitchFamily="34" charset="0"/>
              </a:rPr>
              <a:t>Exercise 4</a:t>
            </a:r>
            <a:br>
              <a:rPr lang="en-US" sz="6000" dirty="0" smtClean="0">
                <a:solidFill>
                  <a:srgbClr val="000000"/>
                </a:solidFill>
                <a:latin typeface="Calibri" pitchFamily="34" charset="0"/>
                <a:cs typeface="Calibri" pitchFamily="34" charset="0"/>
              </a:rPr>
            </a:br>
            <a:r>
              <a:rPr lang="en-US" dirty="0" smtClean="0">
                <a:solidFill>
                  <a:srgbClr val="000000"/>
                </a:solidFill>
                <a:latin typeface="Calibri" pitchFamily="34" charset="0"/>
                <a:cs typeface="Calibri" pitchFamily="34" charset="0"/>
              </a:rPr>
              <a:t/>
            </a:r>
            <a:br>
              <a:rPr lang="en-US" dirty="0" smtClean="0">
                <a:solidFill>
                  <a:srgbClr val="000000"/>
                </a:solidFill>
                <a:latin typeface="Calibri" pitchFamily="34" charset="0"/>
                <a:cs typeface="Calibri" pitchFamily="34" charset="0"/>
              </a:rPr>
            </a:br>
            <a:r>
              <a:rPr lang="en-US" altLang="zh-TW" b="0" dirty="0">
                <a:solidFill>
                  <a:srgbClr val="080808"/>
                </a:solidFill>
                <a:latin typeface="Calibri" pitchFamily="34" charset="0"/>
                <a:cs typeface="Calibri" pitchFamily="34" charset="0"/>
              </a:rPr>
              <a:t>Data </a:t>
            </a:r>
            <a:r>
              <a:rPr lang="en-US" altLang="zh-TW" b="0" dirty="0" smtClean="0">
                <a:solidFill>
                  <a:srgbClr val="080808"/>
                </a:solidFill>
                <a:latin typeface="Calibri" pitchFamily="34" charset="0"/>
                <a:cs typeface="Calibri" pitchFamily="34" charset="0"/>
              </a:rPr>
              <a:t>Mapping</a:t>
            </a:r>
            <a:br>
              <a:rPr lang="en-US" altLang="zh-TW" b="0" dirty="0" smtClean="0">
                <a:solidFill>
                  <a:srgbClr val="080808"/>
                </a:solidFill>
                <a:latin typeface="Calibri" pitchFamily="34" charset="0"/>
                <a:cs typeface="Calibri" pitchFamily="34" charset="0"/>
              </a:rPr>
            </a:br>
            <a:r>
              <a:rPr lang="en-US" altLang="zh-TW" b="0" dirty="0">
                <a:solidFill>
                  <a:srgbClr val="080808"/>
                </a:solidFill>
                <a:latin typeface="Calibri" pitchFamily="34" charset="0"/>
                <a:cs typeface="Calibri" pitchFamily="34" charset="0"/>
              </a:rPr>
              <a:t>	</a:t>
            </a:r>
            <a:r>
              <a:rPr lang="en-US" altLang="zh-TW" b="0" dirty="0" smtClean="0">
                <a:solidFill>
                  <a:srgbClr val="080808"/>
                </a:solidFill>
                <a:latin typeface="Calibri" pitchFamily="34" charset="0"/>
                <a:cs typeface="Calibri" pitchFamily="34" charset="0"/>
              </a:rPr>
              <a:t>- Taxon Mapping</a:t>
            </a:r>
            <a:br>
              <a:rPr lang="en-US" altLang="zh-TW" b="0" dirty="0" smtClean="0">
                <a:solidFill>
                  <a:srgbClr val="080808"/>
                </a:solidFill>
                <a:latin typeface="Calibri" pitchFamily="34" charset="0"/>
                <a:cs typeface="Calibri" pitchFamily="34" charset="0"/>
              </a:rPr>
            </a:br>
            <a:r>
              <a:rPr lang="en-US" altLang="zh-TW" b="0" dirty="0">
                <a:solidFill>
                  <a:srgbClr val="080808"/>
                </a:solidFill>
                <a:latin typeface="Calibri" pitchFamily="34" charset="0"/>
                <a:cs typeface="Calibri" pitchFamily="34" charset="0"/>
              </a:rPr>
              <a:t>	</a:t>
            </a:r>
            <a:r>
              <a:rPr lang="en-US" altLang="zh-TW" b="0" dirty="0" smtClean="0">
                <a:solidFill>
                  <a:srgbClr val="080808"/>
                </a:solidFill>
                <a:latin typeface="Calibri" pitchFamily="34" charset="0"/>
                <a:cs typeface="Calibri" pitchFamily="34" charset="0"/>
              </a:rPr>
              <a:t>- Occurrences Mapping</a:t>
            </a:r>
            <a:r>
              <a:rPr lang="en-US" altLang="zh-TW" b="0" dirty="0">
                <a:solidFill>
                  <a:schemeClr val="bg2"/>
                </a:solidFill>
                <a:latin typeface="Calibri" pitchFamily="34" charset="0"/>
                <a:cs typeface="Calibri" pitchFamily="34" charset="0"/>
              </a:rPr>
              <a:t/>
            </a:r>
            <a:br>
              <a:rPr lang="en-US" altLang="zh-TW" b="0" dirty="0">
                <a:solidFill>
                  <a:schemeClr val="bg2"/>
                </a:solidFill>
                <a:latin typeface="Calibri" pitchFamily="34" charset="0"/>
                <a:cs typeface="Calibri" pitchFamily="34" charset="0"/>
              </a:rPr>
            </a:br>
            <a:r>
              <a:rPr lang="en-US" dirty="0" smtClean="0">
                <a:solidFill>
                  <a:srgbClr val="000000"/>
                </a:solidFill>
                <a:latin typeface="Calibri" pitchFamily="34" charset="0"/>
                <a:cs typeface="Calibri" pitchFamily="34" charset="0"/>
              </a:rPr>
              <a:t/>
            </a:r>
            <a:br>
              <a:rPr lang="en-US" dirty="0" smtClean="0">
                <a:solidFill>
                  <a:srgbClr val="000000"/>
                </a:solidFill>
                <a:latin typeface="Calibri" pitchFamily="34" charset="0"/>
                <a:cs typeface="Calibri" pitchFamily="34" charset="0"/>
              </a:rPr>
            </a:br>
            <a:r>
              <a:rPr lang="en-US" dirty="0" smtClean="0">
                <a:solidFill>
                  <a:srgbClr val="000000"/>
                </a:solidFill>
                <a:latin typeface="Calibri" pitchFamily="34" charset="0"/>
                <a:cs typeface="Calibri" pitchFamily="34" charset="0"/>
              </a:rPr>
              <a:t/>
            </a:r>
            <a:br>
              <a:rPr lang="en-US" dirty="0" smtClean="0">
                <a:solidFill>
                  <a:srgbClr val="000000"/>
                </a:solidFill>
                <a:latin typeface="Calibri" pitchFamily="34" charset="0"/>
                <a:cs typeface="Calibri" pitchFamily="34" charset="0"/>
              </a:rPr>
            </a:br>
            <a:endParaRPr lang="en-US" dirty="0">
              <a:solidFill>
                <a:srgbClr val="000000"/>
              </a:solidFill>
              <a:latin typeface="Calibri" pitchFamily="34" charset="0"/>
              <a:cs typeface="Calibri" pitchFamily="34" charset="0"/>
            </a:endParaRPr>
          </a:p>
        </p:txBody>
      </p:sp>
      <p:sp>
        <p:nvSpPr>
          <p:cNvPr id="3" name="投影片編號版面配置區 2"/>
          <p:cNvSpPr>
            <a:spLocks noGrp="1"/>
          </p:cNvSpPr>
          <p:nvPr>
            <p:ph type="sldNum" sz="quarter" idx="12"/>
          </p:nvPr>
        </p:nvSpPr>
        <p:spPr/>
        <p:txBody>
          <a:bodyPr/>
          <a:lstStyle/>
          <a:p>
            <a:fld id="{3BAF54BC-ABCB-4871-821F-C99F3AEFDE4B}" type="slidenum">
              <a:rPr lang="zh-CN" altLang="en-US" smtClean="0"/>
              <a:pPr/>
              <a:t>80</a:t>
            </a:fld>
            <a:endParaRPr lang="en-US" altLang="zh-CN"/>
          </a:p>
        </p:txBody>
      </p:sp>
    </p:spTree>
    <p:extLst>
      <p:ext uri="{BB962C8B-B14F-4D97-AF65-F5344CB8AC3E}">
        <p14:creationId xmlns:p14="http://schemas.microsoft.com/office/powerpoint/2010/main" val="796479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000" dirty="0" smtClean="0"/>
              <a:t>Published Release</a:t>
            </a:r>
            <a:endParaRPr lang="zh-TW" altLang="en-US" sz="4000" dirty="0"/>
          </a:p>
        </p:txBody>
      </p:sp>
      <p:sp>
        <p:nvSpPr>
          <p:cNvPr id="3" name="內容版面配置區 2"/>
          <p:cNvSpPr>
            <a:spLocks noGrp="1"/>
          </p:cNvSpPr>
          <p:nvPr>
            <p:ph idx="1"/>
          </p:nvPr>
        </p:nvSpPr>
        <p:spPr>
          <a:xfrm>
            <a:off x="457200" y="1957416"/>
            <a:ext cx="8229600" cy="4168747"/>
          </a:xfrm>
        </p:spPr>
        <p:txBody>
          <a:bodyPr/>
          <a:lstStyle/>
          <a:p>
            <a:r>
              <a:rPr lang="en-US" altLang="zh-TW" dirty="0" smtClean="0"/>
              <a:t>Publish </a:t>
            </a:r>
            <a:r>
              <a:rPr lang="en-US" altLang="zh-TW" dirty="0"/>
              <a:t>a release (version) of the </a:t>
            </a:r>
            <a:r>
              <a:rPr lang="en-US" altLang="zh-TW" dirty="0" smtClean="0"/>
              <a:t>resource</a:t>
            </a:r>
          </a:p>
          <a:p>
            <a:pPr marL="0" indent="0">
              <a:buNone/>
            </a:pPr>
            <a:endParaRPr lang="en-US" altLang="zh-TW" dirty="0"/>
          </a:p>
          <a:p>
            <a:pPr marL="0" indent="0">
              <a:buNone/>
            </a:pPr>
            <a:r>
              <a:rPr lang="en-US" altLang="zh-TW" dirty="0" smtClean="0">
                <a:solidFill>
                  <a:srgbClr val="0070C0"/>
                </a:solidFill>
              </a:rPr>
              <a:t>By clicking “Publish,” 4 things are accomplished</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5" y="1196752"/>
            <a:ext cx="9138245" cy="7606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投影片編號版面配置區 3"/>
          <p:cNvSpPr>
            <a:spLocks noGrp="1"/>
          </p:cNvSpPr>
          <p:nvPr>
            <p:ph type="sldNum" sz="quarter" idx="12"/>
          </p:nvPr>
        </p:nvSpPr>
        <p:spPr/>
        <p:txBody>
          <a:bodyPr/>
          <a:lstStyle/>
          <a:p>
            <a:fld id="{F5DA2196-F04B-4818-9E4F-B3C432FD7C15}" type="slidenum">
              <a:rPr lang="zh-CN" altLang="en-US" smtClean="0"/>
              <a:pPr/>
              <a:t>81</a:t>
            </a:fld>
            <a:endParaRPr lang="en-US" altLang="zh-CN"/>
          </a:p>
        </p:txBody>
      </p:sp>
    </p:spTree>
    <p:extLst>
      <p:ext uri="{BB962C8B-B14F-4D97-AF65-F5344CB8AC3E}">
        <p14:creationId xmlns:p14="http://schemas.microsoft.com/office/powerpoint/2010/main" val="97077386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000" dirty="0" smtClean="0"/>
              <a:t>First</a:t>
            </a:r>
            <a:endParaRPr lang="zh-TW" altLang="en-US" sz="4000" dirty="0"/>
          </a:p>
        </p:txBody>
      </p:sp>
      <p:sp>
        <p:nvSpPr>
          <p:cNvPr id="3" name="內容版面配置區 2"/>
          <p:cNvSpPr>
            <a:spLocks noGrp="1"/>
          </p:cNvSpPr>
          <p:nvPr>
            <p:ph idx="1"/>
          </p:nvPr>
        </p:nvSpPr>
        <p:spPr>
          <a:xfrm>
            <a:off x="457200" y="1124744"/>
            <a:ext cx="8229600" cy="4525963"/>
          </a:xfrm>
        </p:spPr>
        <p:txBody>
          <a:bodyPr>
            <a:noAutofit/>
          </a:bodyPr>
          <a:lstStyle/>
          <a:p>
            <a:r>
              <a:rPr lang="en-US" altLang="zh-TW" dirty="0" smtClean="0"/>
              <a:t>The </a:t>
            </a:r>
            <a:r>
              <a:rPr lang="en-US" altLang="zh-TW" dirty="0"/>
              <a:t>current metadata are written to the file </a:t>
            </a:r>
            <a:r>
              <a:rPr lang="en-US" altLang="zh-TW" dirty="0">
                <a:solidFill>
                  <a:srgbClr val="FF0000"/>
                </a:solidFill>
              </a:rPr>
              <a:t>eml.xml</a:t>
            </a:r>
            <a:r>
              <a:rPr lang="en-US" altLang="zh-TW" dirty="0"/>
              <a:t> in the directory matching the resource's </a:t>
            </a:r>
            <a:r>
              <a:rPr lang="en-US" altLang="zh-TW" dirty="0" err="1"/>
              <a:t>Shortname</a:t>
            </a:r>
            <a:r>
              <a:rPr lang="en-US" altLang="zh-TW" dirty="0"/>
              <a:t> within the directory named "resources" in the IPT data directory. </a:t>
            </a:r>
            <a:endParaRPr lang="en-US" altLang="zh-TW" dirty="0" smtClean="0"/>
          </a:p>
          <a:p>
            <a:r>
              <a:rPr lang="en-US" altLang="zh-TW" dirty="0" smtClean="0"/>
              <a:t>The </a:t>
            </a:r>
            <a:r>
              <a:rPr lang="en-US" altLang="zh-TW" dirty="0"/>
              <a:t>current metadata are also saved in the same location as an incremental version of the EML file named </a:t>
            </a:r>
            <a:r>
              <a:rPr lang="en-US" altLang="zh-TW" dirty="0">
                <a:solidFill>
                  <a:srgbClr val="FF0000"/>
                </a:solidFill>
              </a:rPr>
              <a:t>eml-n.xml</a:t>
            </a:r>
            <a:r>
              <a:rPr lang="en-US" altLang="zh-TW" dirty="0"/>
              <a:t>, where n is the incremental version number reflecting the number of times the EML file has been published.</a:t>
            </a:r>
            <a:endParaRPr lang="zh-TW" altLang="en-US" dirty="0"/>
          </a:p>
        </p:txBody>
      </p:sp>
      <p:sp>
        <p:nvSpPr>
          <p:cNvPr id="4" name="投影片編號版面配置區 3"/>
          <p:cNvSpPr>
            <a:spLocks noGrp="1"/>
          </p:cNvSpPr>
          <p:nvPr>
            <p:ph type="sldNum" sz="quarter" idx="12"/>
          </p:nvPr>
        </p:nvSpPr>
        <p:spPr/>
        <p:txBody>
          <a:bodyPr/>
          <a:lstStyle/>
          <a:p>
            <a:fld id="{F5DA2196-F04B-4818-9E4F-B3C432FD7C15}" type="slidenum">
              <a:rPr lang="zh-CN" altLang="en-US" smtClean="0"/>
              <a:pPr/>
              <a:t>82</a:t>
            </a:fld>
            <a:endParaRPr lang="en-US" altLang="zh-CN"/>
          </a:p>
        </p:txBody>
      </p:sp>
    </p:spTree>
    <p:extLst>
      <p:ext uri="{BB962C8B-B14F-4D97-AF65-F5344CB8AC3E}">
        <p14:creationId xmlns:p14="http://schemas.microsoft.com/office/powerpoint/2010/main" val="126705790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000" dirty="0" smtClean="0"/>
              <a:t>Second</a:t>
            </a:r>
            <a:endParaRPr lang="zh-TW" altLang="en-US" sz="4000" dirty="0"/>
          </a:p>
        </p:txBody>
      </p:sp>
      <p:sp>
        <p:nvSpPr>
          <p:cNvPr id="3" name="內容版面配置區 2"/>
          <p:cNvSpPr>
            <a:spLocks noGrp="1"/>
          </p:cNvSpPr>
          <p:nvPr>
            <p:ph idx="1"/>
          </p:nvPr>
        </p:nvSpPr>
        <p:spPr/>
        <p:txBody>
          <a:bodyPr/>
          <a:lstStyle/>
          <a:p>
            <a:r>
              <a:rPr lang="en-US" altLang="zh-TW" dirty="0" smtClean="0"/>
              <a:t>The </a:t>
            </a:r>
            <a:r>
              <a:rPr lang="en-US" altLang="zh-TW" dirty="0"/>
              <a:t>current primary resource data as configured through mapping (see the "Darwin Core Mappings" section under the "Resource Overview" heading in the "Manage Resources Menu" section) are written to the </a:t>
            </a:r>
            <a:r>
              <a:rPr lang="en-US" altLang="zh-TW" dirty="0">
                <a:solidFill>
                  <a:srgbClr val="FF0000"/>
                </a:solidFill>
              </a:rPr>
              <a:t>Darwin Core Archive file </a:t>
            </a:r>
            <a:r>
              <a:rPr lang="en-US" altLang="zh-TW" dirty="0"/>
              <a:t>named dwca.zip in the same resource directory within the IPT data directory.</a:t>
            </a:r>
            <a:endParaRPr lang="zh-TW" altLang="en-US" dirty="0"/>
          </a:p>
        </p:txBody>
      </p:sp>
      <p:sp>
        <p:nvSpPr>
          <p:cNvPr id="4" name="投影片編號版面配置區 3"/>
          <p:cNvSpPr>
            <a:spLocks noGrp="1"/>
          </p:cNvSpPr>
          <p:nvPr>
            <p:ph type="sldNum" sz="quarter" idx="12"/>
          </p:nvPr>
        </p:nvSpPr>
        <p:spPr/>
        <p:txBody>
          <a:bodyPr/>
          <a:lstStyle/>
          <a:p>
            <a:fld id="{F5DA2196-F04B-4818-9E4F-B3C432FD7C15}" type="slidenum">
              <a:rPr lang="zh-CN" altLang="en-US" smtClean="0"/>
              <a:pPr/>
              <a:t>83</a:t>
            </a:fld>
            <a:endParaRPr lang="en-US" altLang="zh-CN"/>
          </a:p>
        </p:txBody>
      </p:sp>
    </p:spTree>
    <p:extLst>
      <p:ext uri="{BB962C8B-B14F-4D97-AF65-F5344CB8AC3E}">
        <p14:creationId xmlns:p14="http://schemas.microsoft.com/office/powerpoint/2010/main" val="427013036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000" dirty="0" smtClean="0"/>
              <a:t>Third &amp; Fourth</a:t>
            </a:r>
            <a:endParaRPr lang="zh-TW" altLang="en-US" sz="4000" dirty="0"/>
          </a:p>
        </p:txBody>
      </p:sp>
      <p:sp>
        <p:nvSpPr>
          <p:cNvPr id="3" name="內容版面配置區 2"/>
          <p:cNvSpPr>
            <a:spLocks noGrp="1"/>
          </p:cNvSpPr>
          <p:nvPr>
            <p:ph idx="1"/>
          </p:nvPr>
        </p:nvSpPr>
        <p:spPr/>
        <p:txBody>
          <a:bodyPr/>
          <a:lstStyle/>
          <a:p>
            <a:r>
              <a:rPr lang="en-US" altLang="zh-TW" dirty="0" smtClean="0"/>
              <a:t>A </a:t>
            </a:r>
            <a:r>
              <a:rPr lang="en-US" altLang="zh-TW" dirty="0"/>
              <a:t>data publication </a:t>
            </a:r>
            <a:r>
              <a:rPr lang="en-US" altLang="zh-TW" dirty="0" smtClean="0"/>
              <a:t>document (Data Paper) </a:t>
            </a:r>
            <a:r>
              <a:rPr lang="en-US" altLang="zh-TW" dirty="0"/>
              <a:t>in Rich Text Format (RTF) is generated. </a:t>
            </a:r>
            <a:endParaRPr lang="en-US" altLang="zh-TW" dirty="0" smtClean="0"/>
          </a:p>
          <a:p>
            <a:endParaRPr lang="en-US" altLang="zh-TW" dirty="0" smtClean="0"/>
          </a:p>
          <a:p>
            <a:r>
              <a:rPr lang="en-US" altLang="zh-TW" dirty="0" smtClean="0"/>
              <a:t>The </a:t>
            </a:r>
            <a:r>
              <a:rPr lang="en-US" altLang="zh-TW" dirty="0"/>
              <a:t>information about the resource is updated in the GBIF Registry if the resource is registered. </a:t>
            </a:r>
          </a:p>
        </p:txBody>
      </p:sp>
      <p:sp>
        <p:nvSpPr>
          <p:cNvPr id="4" name="投影片編號版面配置區 3"/>
          <p:cNvSpPr>
            <a:spLocks noGrp="1"/>
          </p:cNvSpPr>
          <p:nvPr>
            <p:ph type="sldNum" sz="quarter" idx="12"/>
          </p:nvPr>
        </p:nvSpPr>
        <p:spPr/>
        <p:txBody>
          <a:bodyPr/>
          <a:lstStyle/>
          <a:p>
            <a:fld id="{F5DA2196-F04B-4818-9E4F-B3C432FD7C15}" type="slidenum">
              <a:rPr lang="zh-CN" altLang="en-US" smtClean="0"/>
              <a:pPr/>
              <a:t>84</a:t>
            </a:fld>
            <a:endParaRPr lang="en-US" altLang="zh-CN"/>
          </a:p>
        </p:txBody>
      </p:sp>
    </p:spTree>
    <p:extLst>
      <p:ext uri="{BB962C8B-B14F-4D97-AF65-F5344CB8AC3E}">
        <p14:creationId xmlns:p14="http://schemas.microsoft.com/office/powerpoint/2010/main" val="73930515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000" dirty="0" smtClean="0"/>
              <a:t>Finally</a:t>
            </a:r>
            <a:endParaRPr lang="zh-TW" altLang="en-US" sz="4000" dirty="0"/>
          </a:p>
        </p:txBody>
      </p:sp>
      <p:sp>
        <p:nvSpPr>
          <p:cNvPr id="3" name="內容版面配置區 2"/>
          <p:cNvSpPr>
            <a:spLocks noGrp="1"/>
          </p:cNvSpPr>
          <p:nvPr>
            <p:ph idx="1"/>
          </p:nvPr>
        </p:nvSpPr>
        <p:spPr/>
        <p:txBody>
          <a:bodyPr/>
          <a:lstStyle/>
          <a:p>
            <a:r>
              <a:rPr lang="en-US" altLang="zh-TW" dirty="0" smtClean="0"/>
              <a:t>A Publishing Status page </a:t>
            </a:r>
            <a:r>
              <a:rPr lang="en-US" altLang="zh-TW" dirty="0"/>
              <a:t>will show </a:t>
            </a:r>
            <a:r>
              <a:rPr lang="en-US" altLang="zh-TW" u="sng" dirty="0"/>
              <a:t>status messages</a:t>
            </a:r>
            <a:r>
              <a:rPr lang="en-US" altLang="zh-TW" dirty="0"/>
              <a:t> highlighting the success or failure to publish each of the documents, as well as the detailed results of the publishing process.</a:t>
            </a:r>
            <a:endParaRPr lang="zh-TW" altLang="en-US" dirty="0"/>
          </a:p>
        </p:txBody>
      </p:sp>
      <p:sp>
        <p:nvSpPr>
          <p:cNvPr id="4" name="投影片編號版面配置區 3"/>
          <p:cNvSpPr>
            <a:spLocks noGrp="1"/>
          </p:cNvSpPr>
          <p:nvPr>
            <p:ph type="sldNum" sz="quarter" idx="12"/>
          </p:nvPr>
        </p:nvSpPr>
        <p:spPr/>
        <p:txBody>
          <a:bodyPr/>
          <a:lstStyle/>
          <a:p>
            <a:fld id="{F5DA2196-F04B-4818-9E4F-B3C432FD7C15}" type="slidenum">
              <a:rPr lang="zh-CN" altLang="en-US" smtClean="0"/>
              <a:pPr/>
              <a:t>85</a:t>
            </a:fld>
            <a:endParaRPr lang="en-US" altLang="zh-CN"/>
          </a:p>
        </p:txBody>
      </p:sp>
    </p:spTree>
    <p:extLst>
      <p:ext uri="{BB962C8B-B14F-4D97-AF65-F5344CB8AC3E}">
        <p14:creationId xmlns:p14="http://schemas.microsoft.com/office/powerpoint/2010/main" val="47282669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000" dirty="0"/>
              <a:t>Publishing Status page</a:t>
            </a:r>
            <a:endParaRPr lang="zh-TW" altLang="en-US" sz="4000" dirty="0"/>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51" y="1196752"/>
            <a:ext cx="9117649" cy="46785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投影片編號版面配置區 2"/>
          <p:cNvSpPr>
            <a:spLocks noGrp="1"/>
          </p:cNvSpPr>
          <p:nvPr>
            <p:ph type="sldNum" sz="quarter" idx="12"/>
          </p:nvPr>
        </p:nvSpPr>
        <p:spPr/>
        <p:txBody>
          <a:bodyPr/>
          <a:lstStyle/>
          <a:p>
            <a:fld id="{F5DA2196-F04B-4818-9E4F-B3C432FD7C15}" type="slidenum">
              <a:rPr lang="zh-CN" altLang="en-US" smtClean="0"/>
              <a:pPr/>
              <a:t>86</a:t>
            </a:fld>
            <a:endParaRPr lang="en-US" altLang="zh-CN"/>
          </a:p>
        </p:txBody>
      </p:sp>
      <p:sp>
        <p:nvSpPr>
          <p:cNvPr id="4" name="矩形 3"/>
          <p:cNvSpPr/>
          <p:nvPr/>
        </p:nvSpPr>
        <p:spPr bwMode="auto">
          <a:xfrm>
            <a:off x="26351" y="2780928"/>
            <a:ext cx="1809345" cy="504056"/>
          </a:xfrm>
          <a:prstGeom prst="rect">
            <a:avLst/>
          </a:prstGeom>
          <a:noFill/>
          <a:ln>
            <a:solidFill>
              <a:srgbClr val="FF0000"/>
            </a:solidFill>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itchFamily="34" charset="0"/>
            </a:endParaRPr>
          </a:p>
        </p:txBody>
      </p:sp>
    </p:spTree>
    <p:extLst>
      <p:ext uri="{BB962C8B-B14F-4D97-AF65-F5344CB8AC3E}">
        <p14:creationId xmlns:p14="http://schemas.microsoft.com/office/powerpoint/2010/main" val="208725989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000" dirty="0"/>
              <a:t>Publishing Status page</a:t>
            </a:r>
            <a:endParaRPr lang="zh-TW" altLang="en-US" sz="4000" dirty="0"/>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6351" y="1197165"/>
            <a:ext cx="9117649" cy="46777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3275856" y="5002576"/>
            <a:ext cx="5241007" cy="1200329"/>
          </a:xfrm>
          <a:prstGeom prst="rect">
            <a:avLst/>
          </a:prstGeom>
          <a:gradFill flip="none" rotWithShape="1">
            <a:gsLst>
              <a:gs pos="0">
                <a:srgbClr val="FF3300">
                  <a:tint val="66000"/>
                  <a:satMod val="160000"/>
                </a:srgbClr>
              </a:gs>
              <a:gs pos="50000">
                <a:srgbClr val="FF3300">
                  <a:tint val="44500"/>
                  <a:satMod val="160000"/>
                </a:srgbClr>
              </a:gs>
              <a:gs pos="100000">
                <a:srgbClr val="FF3300">
                  <a:tint val="23500"/>
                  <a:satMod val="160000"/>
                </a:srgbClr>
              </a:gs>
            </a:gsLst>
            <a:path path="circle">
              <a:fillToRect l="50000" t="50000" r="50000" b="50000"/>
            </a:path>
            <a:tileRect/>
          </a:gradFill>
        </p:spPr>
        <p:txBody>
          <a:bodyPr wrap="square">
            <a:spAutoFit/>
          </a:bodyPr>
          <a:lstStyle/>
          <a:p>
            <a:pPr algn="l"/>
            <a:r>
              <a:rPr lang="en-US" altLang="zh-TW" sz="2400" dirty="0">
                <a:solidFill>
                  <a:srgbClr val="080808"/>
                </a:solidFill>
              </a:rPr>
              <a:t>a summary of the information that was sent to the filed named </a:t>
            </a:r>
            <a:r>
              <a:rPr lang="en-US" altLang="zh-TW" sz="2400" dirty="0" smtClean="0">
                <a:solidFill>
                  <a:srgbClr val="080808"/>
                </a:solidFill>
              </a:rPr>
              <a:t>“publication.log”</a:t>
            </a:r>
            <a:endParaRPr lang="zh-TW" altLang="en-US" sz="2400" dirty="0">
              <a:solidFill>
                <a:srgbClr val="080808"/>
              </a:solidFill>
            </a:endParaRPr>
          </a:p>
        </p:txBody>
      </p:sp>
      <p:sp>
        <p:nvSpPr>
          <p:cNvPr id="3" name="圓角矩形圖說文字 2"/>
          <p:cNvSpPr/>
          <p:nvPr/>
        </p:nvSpPr>
        <p:spPr bwMode="auto">
          <a:xfrm>
            <a:off x="3363441" y="2276872"/>
            <a:ext cx="5601047" cy="1656184"/>
          </a:xfrm>
          <a:prstGeom prst="wedgeRoundRectCallout">
            <a:avLst>
              <a:gd name="adj1" fmla="val -55892"/>
              <a:gd name="adj2" fmla="val 29672"/>
              <a:gd name="adj3" fmla="val 16667"/>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0" scaled="1"/>
            <a:tileRect/>
          </a:gradFill>
          <a:ln>
            <a:noFill/>
          </a:ln>
          <a:effectLst>
            <a:outerShdw blurRad="63500" sx="102000" sy="102000" algn="ctr" rotWithShape="0">
              <a:prstClr val="black">
                <a:alpha val="40000"/>
              </a:prstClr>
            </a:outerShdw>
          </a:effectLst>
          <a:extLst/>
        </p:spPr>
        <p:txBody>
          <a:bodyPr vert="horz" wrap="none" lIns="91440" tIns="45720" rIns="91440" bIns="45720" numCol="1" rtlCol="0" anchor="ctr" anchorCtr="0" compatLnSpc="1">
            <a:prstTxWarp prst="textNoShape">
              <a:avLst/>
            </a:prstTxWarp>
          </a:bodyPr>
          <a:lstStyle/>
          <a:p>
            <a:pPr lvl="0" algn="l"/>
            <a:r>
              <a:rPr lang="en-US" altLang="zh-TW" sz="2400" dirty="0">
                <a:solidFill>
                  <a:srgbClr val="0070C0"/>
                </a:solidFill>
                <a:latin typeface="Calibri" pitchFamily="34" charset="0"/>
                <a:cs typeface="Calibri" pitchFamily="34" charset="0"/>
              </a:rPr>
              <a:t>Click to download the file “publication.log”, </a:t>
            </a:r>
            <a:endParaRPr lang="en-US" altLang="zh-TW" sz="2400" dirty="0" smtClean="0">
              <a:solidFill>
                <a:srgbClr val="0070C0"/>
              </a:solidFill>
              <a:latin typeface="Calibri" pitchFamily="34" charset="0"/>
              <a:cs typeface="Calibri" pitchFamily="34" charset="0"/>
            </a:endParaRPr>
          </a:p>
          <a:p>
            <a:pPr lvl="0" algn="l"/>
            <a:r>
              <a:rPr lang="en-US" altLang="zh-TW" sz="2400" dirty="0" smtClean="0">
                <a:solidFill>
                  <a:srgbClr val="0070C0"/>
                </a:solidFill>
                <a:latin typeface="Calibri" pitchFamily="34" charset="0"/>
                <a:cs typeface="Calibri" pitchFamily="34" charset="0"/>
              </a:rPr>
              <a:t>which </a:t>
            </a:r>
            <a:r>
              <a:rPr lang="en-US" altLang="zh-TW" sz="2400" dirty="0">
                <a:solidFill>
                  <a:srgbClr val="0070C0"/>
                </a:solidFill>
                <a:latin typeface="Calibri" pitchFamily="34" charset="0"/>
                <a:cs typeface="Calibri" pitchFamily="34" charset="0"/>
              </a:rPr>
              <a:t>contains the detailed </a:t>
            </a:r>
            <a:r>
              <a:rPr lang="en-US" altLang="zh-TW" sz="2400" dirty="0" smtClean="0">
                <a:solidFill>
                  <a:srgbClr val="0070C0"/>
                </a:solidFill>
                <a:latin typeface="Calibri" pitchFamily="34" charset="0"/>
                <a:cs typeface="Calibri" pitchFamily="34" charset="0"/>
              </a:rPr>
              <a:t>output of </a:t>
            </a:r>
            <a:r>
              <a:rPr lang="en-US" altLang="zh-TW" sz="2400" dirty="0">
                <a:solidFill>
                  <a:srgbClr val="0070C0"/>
                </a:solidFill>
                <a:latin typeface="Calibri" pitchFamily="34" charset="0"/>
                <a:cs typeface="Calibri" pitchFamily="34" charset="0"/>
              </a:rPr>
              <a:t>the </a:t>
            </a:r>
            <a:endParaRPr lang="en-US" altLang="zh-TW" sz="2400" dirty="0" smtClean="0">
              <a:solidFill>
                <a:srgbClr val="0070C0"/>
              </a:solidFill>
              <a:latin typeface="Calibri" pitchFamily="34" charset="0"/>
              <a:cs typeface="Calibri" pitchFamily="34" charset="0"/>
            </a:endParaRPr>
          </a:p>
          <a:p>
            <a:pPr lvl="0" algn="l"/>
            <a:r>
              <a:rPr lang="en-US" altLang="zh-TW" sz="2400" dirty="0" smtClean="0">
                <a:solidFill>
                  <a:srgbClr val="0070C0"/>
                </a:solidFill>
                <a:latin typeface="Calibri" pitchFamily="34" charset="0"/>
                <a:cs typeface="Calibri" pitchFamily="34" charset="0"/>
              </a:rPr>
              <a:t>publication </a:t>
            </a:r>
            <a:r>
              <a:rPr lang="en-US" altLang="zh-TW" sz="2400" dirty="0">
                <a:solidFill>
                  <a:srgbClr val="0070C0"/>
                </a:solidFill>
                <a:latin typeface="Calibri" pitchFamily="34" charset="0"/>
                <a:cs typeface="Calibri" pitchFamily="34" charset="0"/>
              </a:rPr>
              <a:t>process</a:t>
            </a:r>
            <a:endParaRPr lang="zh-TW" altLang="en-US" sz="2400" dirty="0">
              <a:solidFill>
                <a:srgbClr val="0070C0"/>
              </a:solidFill>
              <a:latin typeface="Calibri" pitchFamily="34" charset="0"/>
              <a:cs typeface="Calibri" pitchFamily="34" charset="0"/>
            </a:endParaRPr>
          </a:p>
        </p:txBody>
      </p:sp>
      <p:sp>
        <p:nvSpPr>
          <p:cNvPr id="4" name="投影片編號版面配置區 3"/>
          <p:cNvSpPr>
            <a:spLocks noGrp="1"/>
          </p:cNvSpPr>
          <p:nvPr>
            <p:ph type="sldNum" sz="quarter" idx="12"/>
          </p:nvPr>
        </p:nvSpPr>
        <p:spPr/>
        <p:txBody>
          <a:bodyPr/>
          <a:lstStyle/>
          <a:p>
            <a:fld id="{F5DA2196-F04B-4818-9E4F-B3C432FD7C15}" type="slidenum">
              <a:rPr lang="zh-CN" altLang="en-US" smtClean="0"/>
              <a:pPr/>
              <a:t>87</a:t>
            </a:fld>
            <a:endParaRPr lang="en-US" altLang="zh-CN"/>
          </a:p>
        </p:txBody>
      </p:sp>
    </p:spTree>
    <p:extLst>
      <p:ext uri="{BB962C8B-B14F-4D97-AF65-F5344CB8AC3E}">
        <p14:creationId xmlns:p14="http://schemas.microsoft.com/office/powerpoint/2010/main" val="21805955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79512" y="2472640"/>
            <a:ext cx="8784976" cy="4268728"/>
          </a:xfrm>
        </p:spPr>
        <p:txBody>
          <a:bodyPr/>
          <a:lstStyle/>
          <a:p>
            <a:pPr marL="0" indent="0">
              <a:buNone/>
            </a:pPr>
            <a:r>
              <a:rPr lang="en-US" altLang="zh-TW" dirty="0" smtClean="0"/>
              <a:t>Summary information about the published release</a:t>
            </a:r>
          </a:p>
          <a:p>
            <a:pPr lvl="1"/>
            <a:r>
              <a:rPr lang="en-US" altLang="zh-TW" sz="2400" dirty="0"/>
              <a:t>serial integer </a:t>
            </a:r>
            <a:r>
              <a:rPr lang="en-US" altLang="zh-TW" sz="2400" dirty="0" smtClean="0"/>
              <a:t>version </a:t>
            </a:r>
            <a:r>
              <a:rPr lang="en-US" altLang="zh-TW" sz="2400" dirty="0"/>
              <a:t>and date of the latest </a:t>
            </a:r>
            <a:r>
              <a:rPr lang="en-US" altLang="zh-TW" sz="2400" dirty="0" smtClean="0"/>
              <a:t>publication</a:t>
            </a:r>
          </a:p>
          <a:p>
            <a:pPr lvl="1"/>
            <a:r>
              <a:rPr lang="en-US" altLang="zh-TW" sz="2400" dirty="0" smtClean="0"/>
              <a:t>"</a:t>
            </a:r>
            <a:r>
              <a:rPr lang="en-US" altLang="zh-TW" sz="2400" dirty="0"/>
              <a:t>See Report" to view the publication log </a:t>
            </a:r>
            <a:r>
              <a:rPr lang="en-US" altLang="zh-TW" sz="2400" dirty="0" smtClean="0"/>
              <a:t>summary</a:t>
            </a:r>
          </a:p>
          <a:p>
            <a:pPr lvl="1"/>
            <a:r>
              <a:rPr lang="en-US" altLang="zh-TW" sz="2400" dirty="0" smtClean="0"/>
              <a:t>download </a:t>
            </a:r>
            <a:r>
              <a:rPr lang="en-US" altLang="zh-TW" sz="2400" dirty="0"/>
              <a:t>the Publication Log </a:t>
            </a:r>
            <a:r>
              <a:rPr lang="en-US" altLang="zh-TW" sz="2400" dirty="0" smtClean="0"/>
              <a:t>file</a:t>
            </a:r>
          </a:p>
          <a:p>
            <a:pPr lvl="1"/>
            <a:r>
              <a:rPr lang="en-US" altLang="zh-TW" sz="2400" dirty="0" smtClean="0"/>
              <a:t>download </a:t>
            </a:r>
            <a:r>
              <a:rPr lang="en-US" altLang="zh-TW" sz="2400" dirty="0"/>
              <a:t>the Darwin Core Archive </a:t>
            </a:r>
            <a:r>
              <a:rPr lang="en-US" altLang="zh-TW" sz="2400" dirty="0" smtClean="0"/>
              <a:t>file</a:t>
            </a:r>
          </a:p>
          <a:p>
            <a:pPr lvl="1"/>
            <a:r>
              <a:rPr lang="en-US" altLang="zh-TW" sz="2400" dirty="0" smtClean="0"/>
              <a:t>download </a:t>
            </a:r>
            <a:r>
              <a:rPr lang="en-US" altLang="zh-TW" sz="2400" dirty="0"/>
              <a:t>the EML </a:t>
            </a:r>
            <a:r>
              <a:rPr lang="en-US" altLang="zh-TW" sz="2400" dirty="0" smtClean="0"/>
              <a:t>file</a:t>
            </a:r>
          </a:p>
          <a:p>
            <a:pPr lvl="1"/>
            <a:r>
              <a:rPr lang="en-US" altLang="zh-TW" sz="2400" dirty="0" smtClean="0"/>
              <a:t>view </a:t>
            </a:r>
            <a:r>
              <a:rPr lang="en-US" altLang="zh-TW" sz="2400" dirty="0"/>
              <a:t>the metadata contained in the EML </a:t>
            </a:r>
            <a:r>
              <a:rPr lang="en-US" altLang="zh-TW" sz="2400" dirty="0" smtClean="0"/>
              <a:t>file</a:t>
            </a:r>
          </a:p>
          <a:p>
            <a:pPr lvl="1"/>
            <a:r>
              <a:rPr lang="en-US" altLang="zh-TW" sz="2400" dirty="0"/>
              <a:t>download the RTF data publication document</a:t>
            </a:r>
            <a:endParaRPr lang="zh-TW" altLang="en-US" sz="2400"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1124744"/>
            <a:ext cx="9144002" cy="13478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標題 1"/>
          <p:cNvSpPr>
            <a:spLocks noGrp="1"/>
          </p:cNvSpPr>
          <p:nvPr>
            <p:ph type="title"/>
          </p:nvPr>
        </p:nvSpPr>
        <p:spPr>
          <a:xfrm>
            <a:off x="457200" y="405979"/>
            <a:ext cx="6477000" cy="616546"/>
          </a:xfrm>
        </p:spPr>
        <p:txBody>
          <a:bodyPr/>
          <a:lstStyle/>
          <a:p>
            <a:r>
              <a:rPr lang="en-US" altLang="zh-TW" sz="4000" dirty="0" smtClean="0"/>
              <a:t>Published Release</a:t>
            </a:r>
            <a:endParaRPr lang="zh-TW" altLang="en-US" sz="4000" dirty="0"/>
          </a:p>
        </p:txBody>
      </p:sp>
      <p:sp>
        <p:nvSpPr>
          <p:cNvPr id="2" name="投影片編號版面配置區 1"/>
          <p:cNvSpPr>
            <a:spLocks noGrp="1"/>
          </p:cNvSpPr>
          <p:nvPr>
            <p:ph type="sldNum" sz="quarter" idx="12"/>
          </p:nvPr>
        </p:nvSpPr>
        <p:spPr/>
        <p:txBody>
          <a:bodyPr/>
          <a:lstStyle/>
          <a:p>
            <a:fld id="{F5DA2196-F04B-4818-9E4F-B3C432FD7C15}" type="slidenum">
              <a:rPr lang="zh-CN" altLang="en-US" smtClean="0"/>
              <a:pPr/>
              <a:t>88</a:t>
            </a:fld>
            <a:endParaRPr lang="en-US" altLang="zh-CN"/>
          </a:p>
        </p:txBody>
      </p:sp>
    </p:spTree>
    <p:extLst>
      <p:ext uri="{BB962C8B-B14F-4D97-AF65-F5344CB8AC3E}">
        <p14:creationId xmlns:p14="http://schemas.microsoft.com/office/powerpoint/2010/main" val="2919191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000" dirty="0" smtClean="0"/>
              <a:t>Visibility</a:t>
            </a:r>
            <a:endParaRPr lang="zh-TW" altLang="en-US" sz="4000" dirty="0"/>
          </a:p>
        </p:txBody>
      </p:sp>
      <p:sp>
        <p:nvSpPr>
          <p:cNvPr id="3" name="內容版面配置區 2"/>
          <p:cNvSpPr>
            <a:spLocks noGrp="1"/>
          </p:cNvSpPr>
          <p:nvPr>
            <p:ph idx="1"/>
          </p:nvPr>
        </p:nvSpPr>
        <p:spPr>
          <a:xfrm>
            <a:off x="457200" y="2132856"/>
            <a:ext cx="8229600" cy="4392488"/>
          </a:xfrm>
        </p:spPr>
        <p:txBody>
          <a:bodyPr>
            <a:normAutofit/>
          </a:bodyPr>
          <a:lstStyle/>
          <a:p>
            <a:r>
              <a:rPr lang="en-US" altLang="zh-TW" dirty="0" smtClean="0"/>
              <a:t>Determine who will be able to view a resource, whether viewing is</a:t>
            </a:r>
          </a:p>
          <a:p>
            <a:pPr lvl="1"/>
            <a:r>
              <a:rPr lang="en-US" altLang="zh-TW" dirty="0" smtClean="0">
                <a:solidFill>
                  <a:srgbClr val="0070C0"/>
                </a:solidFill>
              </a:rPr>
              <a:t>private</a:t>
            </a:r>
            <a:r>
              <a:rPr lang="en-US" altLang="zh-TW" dirty="0" smtClean="0"/>
              <a:t>,</a:t>
            </a:r>
          </a:p>
          <a:p>
            <a:pPr lvl="1"/>
            <a:r>
              <a:rPr lang="en-US" altLang="zh-TW" dirty="0" smtClean="0">
                <a:solidFill>
                  <a:srgbClr val="0070C0"/>
                </a:solidFill>
              </a:rPr>
              <a:t>public</a:t>
            </a:r>
            <a:r>
              <a:rPr lang="en-US" altLang="zh-TW" dirty="0" smtClean="0"/>
              <a:t>, </a:t>
            </a:r>
            <a:r>
              <a:rPr lang="en-US" altLang="zh-TW" dirty="0"/>
              <a:t>or </a:t>
            </a:r>
            <a:endParaRPr lang="en-US" altLang="zh-TW" dirty="0" smtClean="0"/>
          </a:p>
          <a:p>
            <a:pPr lvl="1"/>
            <a:r>
              <a:rPr lang="en-US" altLang="zh-TW" dirty="0" smtClean="0"/>
              <a:t>discoverable </a:t>
            </a:r>
            <a:r>
              <a:rPr lang="en-US" altLang="zh-TW" dirty="0"/>
              <a:t>through the GBIF Registry </a:t>
            </a:r>
            <a:r>
              <a:rPr lang="en-US" altLang="zh-TW" dirty="0">
                <a:solidFill>
                  <a:srgbClr val="0070C0"/>
                </a:solidFill>
              </a:rPr>
              <a:t>(registered</a:t>
            </a:r>
            <a:r>
              <a:rPr lang="en-US" altLang="zh-TW" dirty="0" smtClean="0">
                <a:solidFill>
                  <a:srgbClr val="0070C0"/>
                </a:solidFill>
              </a:rPr>
              <a:t>)</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4744"/>
            <a:ext cx="9144000" cy="78005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投影片編號版面配置區 3"/>
          <p:cNvSpPr>
            <a:spLocks noGrp="1"/>
          </p:cNvSpPr>
          <p:nvPr>
            <p:ph type="sldNum" sz="quarter" idx="12"/>
          </p:nvPr>
        </p:nvSpPr>
        <p:spPr/>
        <p:txBody>
          <a:bodyPr/>
          <a:lstStyle/>
          <a:p>
            <a:fld id="{F5DA2196-F04B-4818-9E4F-B3C432FD7C15}" type="slidenum">
              <a:rPr lang="zh-CN" altLang="en-US" smtClean="0"/>
              <a:pPr/>
              <a:t>89</a:t>
            </a:fld>
            <a:endParaRPr lang="en-US" altLang="zh-CN"/>
          </a:p>
        </p:txBody>
      </p:sp>
    </p:spTree>
    <p:extLst>
      <p:ext uri="{BB962C8B-B14F-4D97-AF65-F5344CB8AC3E}">
        <p14:creationId xmlns:p14="http://schemas.microsoft.com/office/powerpoint/2010/main" val="23076196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184" y="1815718"/>
            <a:ext cx="8441272" cy="4743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標題 1"/>
          <p:cNvSpPr>
            <a:spLocks noGrp="1"/>
          </p:cNvSpPr>
          <p:nvPr>
            <p:ph type="title"/>
          </p:nvPr>
        </p:nvSpPr>
        <p:spPr>
          <a:xfrm>
            <a:off x="457200" y="405979"/>
            <a:ext cx="7139136" cy="616546"/>
          </a:xfrm>
        </p:spPr>
        <p:txBody>
          <a:bodyPr>
            <a:noAutofit/>
          </a:bodyPr>
          <a:lstStyle/>
          <a:p>
            <a:r>
              <a:rPr lang="en-US" altLang="zh-TW" sz="4000" dirty="0" smtClean="0">
                <a:latin typeface="Calibri" pitchFamily="34" charset="0"/>
                <a:cs typeface="Calibri" pitchFamily="34" charset="0"/>
              </a:rPr>
              <a:t>Manage Resources Menu</a:t>
            </a:r>
            <a:br>
              <a:rPr lang="en-US" altLang="zh-TW" sz="4000" dirty="0" smtClean="0">
                <a:latin typeface="Calibri" pitchFamily="34" charset="0"/>
                <a:cs typeface="Calibri" pitchFamily="34" charset="0"/>
              </a:rPr>
            </a:br>
            <a:r>
              <a:rPr lang="en-US" altLang="zh-TW" sz="4000" dirty="0" smtClean="0">
                <a:solidFill>
                  <a:srgbClr val="080808"/>
                </a:solidFill>
                <a:latin typeface="Calibri" pitchFamily="34" charset="0"/>
                <a:cs typeface="Calibri" pitchFamily="34" charset="0"/>
              </a:rPr>
              <a:t>(visible to authorized users only)</a:t>
            </a:r>
            <a:endParaRPr lang="zh-TW" altLang="en-US" sz="4000" dirty="0">
              <a:solidFill>
                <a:srgbClr val="080808"/>
              </a:solidFill>
              <a:latin typeface="Calibri" pitchFamily="34" charset="0"/>
              <a:cs typeface="Calibri" pitchFamily="34" charset="0"/>
            </a:endParaRPr>
          </a:p>
        </p:txBody>
      </p:sp>
      <p:grpSp>
        <p:nvGrpSpPr>
          <p:cNvPr id="6" name="群組 5"/>
          <p:cNvGrpSpPr/>
          <p:nvPr/>
        </p:nvGrpSpPr>
        <p:grpSpPr>
          <a:xfrm>
            <a:off x="251520" y="5065525"/>
            <a:ext cx="7891714" cy="667731"/>
            <a:chOff x="179512" y="4816811"/>
            <a:chExt cx="7891714" cy="667731"/>
          </a:xfrm>
        </p:grpSpPr>
        <p:sp>
          <p:nvSpPr>
            <p:cNvPr id="4" name="矩形 3"/>
            <p:cNvSpPr/>
            <p:nvPr/>
          </p:nvSpPr>
          <p:spPr bwMode="auto">
            <a:xfrm>
              <a:off x="179512" y="4888819"/>
              <a:ext cx="4032448" cy="595723"/>
            </a:xfrm>
            <a:prstGeom prst="rect">
              <a:avLst/>
            </a:prstGeom>
            <a:noFill/>
            <a:ln w="57150">
              <a:solidFill>
                <a:srgbClr val="FF0000"/>
              </a:solidFill>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5" name="文字方塊 4"/>
            <p:cNvSpPr txBox="1"/>
            <p:nvPr/>
          </p:nvSpPr>
          <p:spPr>
            <a:xfrm>
              <a:off x="4211960" y="4816811"/>
              <a:ext cx="3859266" cy="646331"/>
            </a:xfrm>
            <a:prstGeom prst="rect">
              <a:avLst/>
            </a:prstGeom>
            <a:solidFill>
              <a:schemeClr val="tx2">
                <a:lumMod val="75000"/>
              </a:schemeClr>
            </a:solidFill>
          </p:spPr>
          <p:txBody>
            <a:bodyPr wrap="square" rtlCol="0">
              <a:spAutoFit/>
            </a:bodyPr>
            <a:lstStyle/>
            <a:p>
              <a:r>
                <a:rPr lang="en-US" dirty="0"/>
                <a:t>The </a:t>
              </a:r>
              <a:r>
                <a:rPr lang="en-US" dirty="0" err="1"/>
                <a:t>shortname</a:t>
              </a:r>
              <a:r>
                <a:rPr lang="en-US" dirty="0"/>
                <a:t> must be at least three characters in length</a:t>
              </a:r>
            </a:p>
          </p:txBody>
        </p:sp>
      </p:grpSp>
      <p:sp>
        <p:nvSpPr>
          <p:cNvPr id="7" name="投影片編號版面配置區 6"/>
          <p:cNvSpPr>
            <a:spLocks noGrp="1"/>
          </p:cNvSpPr>
          <p:nvPr>
            <p:ph type="sldNum" sz="quarter" idx="12"/>
          </p:nvPr>
        </p:nvSpPr>
        <p:spPr/>
        <p:txBody>
          <a:bodyPr/>
          <a:lstStyle/>
          <a:p>
            <a:fld id="{3BAF54BC-ABCB-4871-821F-C99F3AEFDE4B}" type="slidenum">
              <a:rPr lang="zh-CN" altLang="en-US" smtClean="0"/>
              <a:pPr/>
              <a:t>9</a:t>
            </a:fld>
            <a:endParaRPr lang="en-US" altLang="zh-CN"/>
          </a:p>
        </p:txBody>
      </p:sp>
    </p:spTree>
    <p:extLst>
      <p:ext uri="{BB962C8B-B14F-4D97-AF65-F5344CB8AC3E}">
        <p14:creationId xmlns:p14="http://schemas.microsoft.com/office/powerpoint/2010/main" val="27053639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000" dirty="0" smtClean="0"/>
              <a:t>Visibility - Private</a:t>
            </a:r>
            <a:endParaRPr lang="zh-TW" altLang="en-US" sz="4000" dirty="0"/>
          </a:p>
        </p:txBody>
      </p:sp>
      <p:sp>
        <p:nvSpPr>
          <p:cNvPr id="3" name="內容版面配置區 2"/>
          <p:cNvSpPr>
            <a:spLocks noGrp="1"/>
          </p:cNvSpPr>
          <p:nvPr>
            <p:ph idx="1"/>
          </p:nvPr>
        </p:nvSpPr>
        <p:spPr>
          <a:xfrm>
            <a:off x="457200" y="2276872"/>
            <a:ext cx="8229600" cy="4331261"/>
          </a:xfrm>
        </p:spPr>
        <p:txBody>
          <a:bodyPr/>
          <a:lstStyle/>
          <a:p>
            <a:pPr marL="0" indent="0">
              <a:buNone/>
            </a:pPr>
            <a:r>
              <a:rPr lang="en-US" altLang="zh-TW" dirty="0" smtClean="0"/>
              <a:t>The resource is…</a:t>
            </a:r>
          </a:p>
          <a:p>
            <a:r>
              <a:rPr lang="en-US" altLang="zh-TW" dirty="0" smtClean="0"/>
              <a:t>Visible only to</a:t>
            </a:r>
          </a:p>
          <a:p>
            <a:pPr lvl="1"/>
            <a:r>
              <a:rPr lang="en-US" altLang="zh-TW" dirty="0" smtClean="0"/>
              <a:t>users </a:t>
            </a:r>
            <a:r>
              <a:rPr lang="en-US" altLang="zh-TW" dirty="0"/>
              <a:t>who created it, or </a:t>
            </a:r>
            <a:endParaRPr lang="en-US" altLang="zh-TW" dirty="0" smtClean="0"/>
          </a:p>
          <a:p>
            <a:pPr lvl="1"/>
            <a:r>
              <a:rPr lang="en-US" altLang="zh-TW" dirty="0" smtClean="0"/>
              <a:t>users </a:t>
            </a:r>
            <a:r>
              <a:rPr lang="en-US" altLang="zh-TW" dirty="0"/>
              <a:t>who have been granted permission to manage it within the IPT, or </a:t>
            </a:r>
            <a:endParaRPr lang="en-US" altLang="zh-TW" dirty="0" smtClean="0"/>
          </a:p>
          <a:p>
            <a:pPr lvl="1"/>
            <a:r>
              <a:rPr lang="en-US" altLang="zh-TW" dirty="0" smtClean="0"/>
              <a:t>users who have </a:t>
            </a:r>
            <a:r>
              <a:rPr lang="en-US" altLang="zh-TW" dirty="0"/>
              <a:t>the Admin </a:t>
            </a:r>
            <a:r>
              <a:rPr lang="en-US" altLang="zh-TW" dirty="0" smtClean="0"/>
              <a:t>role</a:t>
            </a:r>
          </a:p>
          <a:p>
            <a:r>
              <a:rPr lang="en-US" altLang="zh-TW" dirty="0" smtClean="0"/>
              <a:t>Default setting: </a:t>
            </a:r>
            <a:r>
              <a:rPr lang="en-US" altLang="zh-TW" i="1" dirty="0">
                <a:solidFill>
                  <a:srgbClr val="FF0000"/>
                </a:solidFill>
              </a:rPr>
              <a:t>P</a:t>
            </a:r>
            <a:r>
              <a:rPr lang="en-US" altLang="zh-TW" i="1" dirty="0" smtClean="0">
                <a:solidFill>
                  <a:srgbClr val="FF0000"/>
                </a:solidFill>
              </a:rPr>
              <a:t>rivate</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5042"/>
            <a:ext cx="9144000" cy="78005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投影片編號版面配置區 3"/>
          <p:cNvSpPr>
            <a:spLocks noGrp="1"/>
          </p:cNvSpPr>
          <p:nvPr>
            <p:ph type="sldNum" sz="quarter" idx="12"/>
          </p:nvPr>
        </p:nvSpPr>
        <p:spPr/>
        <p:txBody>
          <a:bodyPr/>
          <a:lstStyle/>
          <a:p>
            <a:fld id="{F5DA2196-F04B-4818-9E4F-B3C432FD7C15}" type="slidenum">
              <a:rPr lang="zh-CN" altLang="en-US" smtClean="0"/>
              <a:pPr/>
              <a:t>90</a:t>
            </a:fld>
            <a:endParaRPr lang="en-US" altLang="zh-CN"/>
          </a:p>
        </p:txBody>
      </p:sp>
    </p:spTree>
    <p:extLst>
      <p:ext uri="{BB962C8B-B14F-4D97-AF65-F5344CB8AC3E}">
        <p14:creationId xmlns:p14="http://schemas.microsoft.com/office/powerpoint/2010/main" val="165381049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Calibri" pitchFamily="34" charset="0"/>
                <a:cs typeface="Calibri" pitchFamily="34" charset="0"/>
              </a:rPr>
              <a:t>Visibility - </a:t>
            </a:r>
            <a:r>
              <a:rPr lang="en-US" dirty="0" smtClean="0">
                <a:latin typeface="Calibri" pitchFamily="34" charset="0"/>
                <a:cs typeface="Calibri" pitchFamily="34" charset="0"/>
              </a:rPr>
              <a:t>Public</a:t>
            </a:r>
            <a:endParaRPr lang="en-US" dirty="0">
              <a:latin typeface="Calibri" pitchFamily="34" charset="0"/>
              <a:cs typeface="Calibri" pitchFamily="34" charset="0"/>
            </a:endParaRPr>
          </a:p>
        </p:txBody>
      </p:sp>
      <p:sp>
        <p:nvSpPr>
          <p:cNvPr id="3" name="投影片編號版面配置區 2"/>
          <p:cNvSpPr>
            <a:spLocks noGrp="1"/>
          </p:cNvSpPr>
          <p:nvPr>
            <p:ph type="sldNum" sz="quarter" idx="12"/>
          </p:nvPr>
        </p:nvSpPr>
        <p:spPr/>
        <p:txBody>
          <a:bodyPr/>
          <a:lstStyle/>
          <a:p>
            <a:fld id="{3BAF54BC-ABCB-4871-821F-C99F3AEFDE4B}" type="slidenum">
              <a:rPr lang="zh-CN" altLang="en-US" smtClean="0"/>
              <a:pPr/>
              <a:t>91</a:t>
            </a:fld>
            <a:endParaRPr lang="en-US" altLang="zh-CN"/>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015" y="1484784"/>
            <a:ext cx="7607300" cy="26225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文字方塊 3"/>
          <p:cNvSpPr txBox="1"/>
          <p:nvPr/>
        </p:nvSpPr>
        <p:spPr>
          <a:xfrm>
            <a:off x="549015" y="4581128"/>
            <a:ext cx="8002086" cy="1785104"/>
          </a:xfrm>
          <a:prstGeom prst="rect">
            <a:avLst/>
          </a:prstGeom>
          <a:noFill/>
        </p:spPr>
        <p:txBody>
          <a:bodyPr wrap="square" rtlCol="0">
            <a:spAutoFit/>
          </a:bodyPr>
          <a:lstStyle/>
          <a:p>
            <a:pPr marL="342900" indent="-342900" algn="l">
              <a:buFont typeface="Arial" pitchFamily="34" charset="0"/>
              <a:buChar char="•"/>
            </a:pPr>
            <a:r>
              <a:rPr lang="en-US" sz="2200" dirty="0" smtClean="0">
                <a:solidFill>
                  <a:srgbClr val="000000"/>
                </a:solidFill>
              </a:rPr>
              <a:t>A public resource is visible to anyone using the IPT instance.</a:t>
            </a:r>
          </a:p>
          <a:p>
            <a:pPr marL="342900" indent="-342900" algn="l">
              <a:buFont typeface="Arial" pitchFamily="34" charset="0"/>
              <a:buChar char="•"/>
            </a:pPr>
            <a:endParaRPr lang="en-US" sz="2200" dirty="0">
              <a:solidFill>
                <a:srgbClr val="000000"/>
              </a:solidFill>
            </a:endParaRPr>
          </a:p>
          <a:p>
            <a:pPr marL="342900" indent="-342900" algn="l">
              <a:buFont typeface="Arial" pitchFamily="34" charset="0"/>
              <a:buChar char="•"/>
            </a:pPr>
            <a:r>
              <a:rPr lang="en-US" sz="2200" dirty="0" smtClean="0">
                <a:solidFill>
                  <a:srgbClr val="000000"/>
                </a:solidFill>
              </a:rPr>
              <a:t>But the resource is not discoverable until it has been registered with the GBIF Registry. </a:t>
            </a:r>
            <a:endParaRPr lang="en-US" sz="2200" dirty="0">
              <a:solidFill>
                <a:srgbClr val="000000"/>
              </a:solidFill>
            </a:endParaRPr>
          </a:p>
        </p:txBody>
      </p:sp>
    </p:spTree>
    <p:extLst>
      <p:ext uri="{BB962C8B-B14F-4D97-AF65-F5344CB8AC3E}">
        <p14:creationId xmlns:p14="http://schemas.microsoft.com/office/powerpoint/2010/main" val="18291584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7544" y="1556792"/>
            <a:ext cx="8208912" cy="616546"/>
          </a:xfrm>
        </p:spPr>
        <p:txBody>
          <a:bodyPr/>
          <a:lstStyle/>
          <a:p>
            <a:pPr marL="285750" indent="-285750"/>
            <a:r>
              <a:rPr lang="en-US" sz="6000" dirty="0" smtClean="0">
                <a:solidFill>
                  <a:srgbClr val="000000"/>
                </a:solidFill>
                <a:latin typeface="Calibri" pitchFamily="34" charset="0"/>
                <a:cs typeface="Calibri" pitchFamily="34" charset="0"/>
              </a:rPr>
              <a:t>Exercise 5</a:t>
            </a:r>
            <a:br>
              <a:rPr lang="en-US" sz="6000" dirty="0" smtClean="0">
                <a:solidFill>
                  <a:srgbClr val="000000"/>
                </a:solidFill>
                <a:latin typeface="Calibri" pitchFamily="34" charset="0"/>
                <a:cs typeface="Calibri" pitchFamily="34" charset="0"/>
              </a:rPr>
            </a:br>
            <a:r>
              <a:rPr lang="en-US" dirty="0" smtClean="0">
                <a:solidFill>
                  <a:srgbClr val="000000"/>
                </a:solidFill>
                <a:latin typeface="Calibri" pitchFamily="34" charset="0"/>
                <a:cs typeface="Calibri" pitchFamily="34" charset="0"/>
              </a:rPr>
              <a:t/>
            </a:r>
            <a:br>
              <a:rPr lang="en-US" dirty="0" smtClean="0">
                <a:solidFill>
                  <a:srgbClr val="000000"/>
                </a:solidFill>
                <a:latin typeface="Calibri" pitchFamily="34" charset="0"/>
                <a:cs typeface="Calibri" pitchFamily="34" charset="0"/>
              </a:rPr>
            </a:br>
            <a:r>
              <a:rPr lang="en-US" altLang="zh-TW" b="0" dirty="0" smtClean="0">
                <a:solidFill>
                  <a:srgbClr val="080808"/>
                </a:solidFill>
                <a:latin typeface="Calibri" pitchFamily="34" charset="0"/>
                <a:cs typeface="Calibri" pitchFamily="34" charset="0"/>
              </a:rPr>
              <a:t>Data publish and data public</a:t>
            </a:r>
            <a:r>
              <a:rPr lang="en-US" dirty="0" smtClean="0">
                <a:solidFill>
                  <a:srgbClr val="000000"/>
                </a:solidFill>
                <a:latin typeface="Calibri" pitchFamily="34" charset="0"/>
                <a:cs typeface="Calibri" pitchFamily="34" charset="0"/>
              </a:rPr>
              <a:t/>
            </a:r>
            <a:br>
              <a:rPr lang="en-US" dirty="0" smtClean="0">
                <a:solidFill>
                  <a:srgbClr val="000000"/>
                </a:solidFill>
                <a:latin typeface="Calibri" pitchFamily="34" charset="0"/>
                <a:cs typeface="Calibri" pitchFamily="34" charset="0"/>
              </a:rPr>
            </a:br>
            <a:endParaRPr lang="en-US" dirty="0">
              <a:solidFill>
                <a:srgbClr val="000000"/>
              </a:solidFill>
              <a:latin typeface="Calibri" pitchFamily="34" charset="0"/>
              <a:cs typeface="Calibri" pitchFamily="34" charset="0"/>
            </a:endParaRPr>
          </a:p>
        </p:txBody>
      </p:sp>
      <p:sp>
        <p:nvSpPr>
          <p:cNvPr id="3" name="投影片編號版面配置區 2"/>
          <p:cNvSpPr>
            <a:spLocks noGrp="1"/>
          </p:cNvSpPr>
          <p:nvPr>
            <p:ph type="sldNum" sz="quarter" idx="12"/>
          </p:nvPr>
        </p:nvSpPr>
        <p:spPr/>
        <p:txBody>
          <a:bodyPr/>
          <a:lstStyle/>
          <a:p>
            <a:fld id="{3BAF54BC-ABCB-4871-821F-C99F3AEFDE4B}" type="slidenum">
              <a:rPr lang="zh-CN" altLang="en-US" smtClean="0"/>
              <a:pPr/>
              <a:t>92</a:t>
            </a:fld>
            <a:endParaRPr lang="en-US" altLang="zh-CN"/>
          </a:p>
        </p:txBody>
      </p:sp>
    </p:spTree>
    <p:extLst>
      <p:ext uri="{BB962C8B-B14F-4D97-AF65-F5344CB8AC3E}">
        <p14:creationId xmlns:p14="http://schemas.microsoft.com/office/powerpoint/2010/main" val="316876858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4"/>
          <p:cNvSpPr>
            <a:spLocks noGrp="1" noChangeArrowheads="1"/>
          </p:cNvSpPr>
          <p:nvPr>
            <p:ph type="ctrTitle"/>
          </p:nvPr>
        </p:nvSpPr>
        <p:spPr/>
        <p:txBody>
          <a:bodyPr/>
          <a:lstStyle/>
          <a:p>
            <a:r>
              <a:rPr lang="en-US" altLang="zh-CN" sz="6000">
                <a:ea typeface="宋体" pitchFamily="2" charset="-122"/>
              </a:rPr>
              <a:t>Thank You!</a:t>
            </a:r>
          </a:p>
        </p:txBody>
      </p:sp>
      <p:sp>
        <p:nvSpPr>
          <p:cNvPr id="38917" name="Rectangle 5"/>
          <p:cNvSpPr>
            <a:spLocks noGrp="1" noChangeArrowheads="1"/>
          </p:cNvSpPr>
          <p:nvPr>
            <p:ph type="subTitle" idx="1"/>
          </p:nvPr>
        </p:nvSpPr>
        <p:spPr bwMode="auto">
          <a:xfrm>
            <a:off x="2555875" y="5589588"/>
            <a:ext cx="6400800" cy="334962"/>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indent="0" algn="r">
              <a:lnSpc>
                <a:spcPct val="90000"/>
              </a:lnSpc>
              <a:buFontTx/>
              <a:buNone/>
            </a:pPr>
            <a:r>
              <a:rPr lang="en-US" altLang="zh-CN" sz="1600" i="1" dirty="0" smtClean="0">
                <a:solidFill>
                  <a:schemeClr val="tx2"/>
                </a:solidFill>
                <a:latin typeface="Calibri" pitchFamily="34" charset="0"/>
                <a:ea typeface="SansBlack" pitchFamily="2" charset="-122"/>
                <a:cs typeface="Calibri" pitchFamily="34" charset="0"/>
              </a:rPr>
              <a:t>http://taibif.tw</a:t>
            </a:r>
            <a:endParaRPr lang="en-US" altLang="zh-CN" sz="1600" i="1" dirty="0">
              <a:solidFill>
                <a:schemeClr val="tx2"/>
              </a:solidFill>
              <a:latin typeface="Calibri" pitchFamily="34" charset="0"/>
              <a:ea typeface="SansBlack" pitchFamily="2" charset="-122"/>
              <a:cs typeface="Calibri" pitchFamily="34" charset="0"/>
            </a:endParaRPr>
          </a:p>
        </p:txBody>
      </p:sp>
    </p:spTree>
    <p:extLst>
      <p:ext uri="{BB962C8B-B14F-4D97-AF65-F5344CB8AC3E}">
        <p14:creationId xmlns:p14="http://schemas.microsoft.com/office/powerpoint/2010/main" val="204746993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574TGp_natural_light">
  <a:themeElements>
    <a:clrScheme name="574TGp_natural_light 2">
      <a:dk1>
        <a:srgbClr val="808080"/>
      </a:dk1>
      <a:lt1>
        <a:srgbClr val="9BD3E5"/>
      </a:lt1>
      <a:dk2>
        <a:srgbClr val="357DA9"/>
      </a:dk2>
      <a:lt2>
        <a:srgbClr val="101C56"/>
      </a:lt2>
      <a:accent1>
        <a:srgbClr val="58BECC"/>
      </a:accent1>
      <a:accent2>
        <a:srgbClr val="8A5BDF"/>
      </a:accent2>
      <a:accent3>
        <a:srgbClr val="AEBFD1"/>
      </a:accent3>
      <a:accent4>
        <a:srgbClr val="84B4C3"/>
      </a:accent4>
      <a:accent5>
        <a:srgbClr val="B4DBE2"/>
      </a:accent5>
      <a:accent6>
        <a:srgbClr val="7D52CA"/>
      </a:accent6>
      <a:hlink>
        <a:srgbClr val="6ECC4C"/>
      </a:hlink>
      <a:folHlink>
        <a:srgbClr val="DD693B"/>
      </a:folHlink>
    </a:clrScheme>
    <a:fontScheme name="574TGp_natural_ligh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1">
          <a:blip xmlns:r="http://schemas.openxmlformats.org/officeDocument/2006/relationships" r:embed="rId1"/>
          <a:srcRect/>
          <a:stretch>
            <a:fillRect/>
          </a:stretch>
        </a:blip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blipFill dpi="0" rotWithShape="1">
          <a:blip xmlns:r="http://schemas.openxmlformats.org/officeDocument/2006/relationships" r:embed="rId1"/>
          <a:srcRect/>
          <a:stretch>
            <a:fillRect/>
          </a:stretch>
        </a:blip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574TGp_natural_light 1">
        <a:dk1>
          <a:srgbClr val="808080"/>
        </a:dk1>
        <a:lt1>
          <a:srgbClr val="EADCC0"/>
        </a:lt1>
        <a:dk2>
          <a:srgbClr val="F97407"/>
        </a:dk2>
        <a:lt2>
          <a:srgbClr val="E65D00"/>
        </a:lt2>
        <a:accent1>
          <a:srgbClr val="FBCF2D"/>
        </a:accent1>
        <a:accent2>
          <a:srgbClr val="5C8CDA"/>
        </a:accent2>
        <a:accent3>
          <a:srgbClr val="FBBCAA"/>
        </a:accent3>
        <a:accent4>
          <a:srgbClr val="C8BCA4"/>
        </a:accent4>
        <a:accent5>
          <a:srgbClr val="FDE4AD"/>
        </a:accent5>
        <a:accent6>
          <a:srgbClr val="537EC5"/>
        </a:accent6>
        <a:hlink>
          <a:srgbClr val="87D242"/>
        </a:hlink>
        <a:folHlink>
          <a:srgbClr val="DA6478"/>
        </a:folHlink>
      </a:clrScheme>
      <a:clrMap bg1="dk2" tx1="lt1" bg2="dk1" tx2="lt2" accent1="accent1" accent2="accent2" accent3="accent3" accent4="accent4" accent5="accent5" accent6="accent6" hlink="hlink" folHlink="folHlink"/>
    </a:extraClrScheme>
    <a:extraClrScheme>
      <a:clrScheme name="574TGp_natural_light 2">
        <a:dk1>
          <a:srgbClr val="808080"/>
        </a:dk1>
        <a:lt1>
          <a:srgbClr val="9BD3E5"/>
        </a:lt1>
        <a:dk2>
          <a:srgbClr val="357DA9"/>
        </a:dk2>
        <a:lt2>
          <a:srgbClr val="101C56"/>
        </a:lt2>
        <a:accent1>
          <a:srgbClr val="58BECC"/>
        </a:accent1>
        <a:accent2>
          <a:srgbClr val="8A5BDF"/>
        </a:accent2>
        <a:accent3>
          <a:srgbClr val="AEBFD1"/>
        </a:accent3>
        <a:accent4>
          <a:srgbClr val="84B4C3"/>
        </a:accent4>
        <a:accent5>
          <a:srgbClr val="B4DBE2"/>
        </a:accent5>
        <a:accent6>
          <a:srgbClr val="7D52CA"/>
        </a:accent6>
        <a:hlink>
          <a:srgbClr val="6ECC4C"/>
        </a:hlink>
        <a:folHlink>
          <a:srgbClr val="DD693B"/>
        </a:folHlink>
      </a:clrScheme>
      <a:clrMap bg1="dk2" tx1="lt1" bg2="dk1" tx2="lt2" accent1="accent1" accent2="accent2" accent3="accent3" accent4="accent4" accent5="accent5" accent6="accent6" hlink="hlink" folHlink="folHlink"/>
    </a:extraClrScheme>
    <a:extraClrScheme>
      <a:clrScheme name="574TGp_natural_light 3">
        <a:dk1>
          <a:srgbClr val="808080"/>
        </a:dk1>
        <a:lt1>
          <a:srgbClr val="DDE89A"/>
        </a:lt1>
        <a:dk2>
          <a:srgbClr val="329A2A"/>
        </a:dk2>
        <a:lt2>
          <a:srgbClr val="185E25"/>
        </a:lt2>
        <a:accent1>
          <a:srgbClr val="80CB35"/>
        </a:accent1>
        <a:accent2>
          <a:srgbClr val="518CD3"/>
        </a:accent2>
        <a:accent3>
          <a:srgbClr val="ADCAAC"/>
        </a:accent3>
        <a:accent4>
          <a:srgbClr val="BDC683"/>
        </a:accent4>
        <a:accent5>
          <a:srgbClr val="C0E2AE"/>
        </a:accent5>
        <a:accent6>
          <a:srgbClr val="497EBF"/>
        </a:accent6>
        <a:hlink>
          <a:srgbClr val="E15D7C"/>
        </a:hlink>
        <a:folHlink>
          <a:srgbClr val="DB9153"/>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574TGp_natural_light">
  <a:themeElements>
    <a:clrScheme name="574TGp_natural_light 2">
      <a:dk1>
        <a:srgbClr val="808080"/>
      </a:dk1>
      <a:lt1>
        <a:srgbClr val="9BD3E5"/>
      </a:lt1>
      <a:dk2>
        <a:srgbClr val="357DA9"/>
      </a:dk2>
      <a:lt2>
        <a:srgbClr val="101C56"/>
      </a:lt2>
      <a:accent1>
        <a:srgbClr val="58BECC"/>
      </a:accent1>
      <a:accent2>
        <a:srgbClr val="8A5BDF"/>
      </a:accent2>
      <a:accent3>
        <a:srgbClr val="AEBFD1"/>
      </a:accent3>
      <a:accent4>
        <a:srgbClr val="84B4C3"/>
      </a:accent4>
      <a:accent5>
        <a:srgbClr val="B4DBE2"/>
      </a:accent5>
      <a:accent6>
        <a:srgbClr val="7D52CA"/>
      </a:accent6>
      <a:hlink>
        <a:srgbClr val="6ECC4C"/>
      </a:hlink>
      <a:folHlink>
        <a:srgbClr val="DD693B"/>
      </a:folHlink>
    </a:clrScheme>
    <a:fontScheme name="574TGp_natural_ligh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BEE395"/>
        </a:solidFill>
        <a:ln>
          <a:noFill/>
        </a:ln>
        <a:effectLst/>
        <a:extLst/>
      </a:spPr>
      <a:bodyPr vert="horz" wrap="non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blipFill dpi="0" rotWithShape="1">
          <a:blip xmlns:r="http://schemas.openxmlformats.org/officeDocument/2006/relationships" r:embed="rId1"/>
          <a:srcRect/>
          <a:stretch>
            <a:fillRect/>
          </a:stretch>
        </a:blip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574TGp_natural_light 1">
        <a:dk1>
          <a:srgbClr val="808080"/>
        </a:dk1>
        <a:lt1>
          <a:srgbClr val="EADCC0"/>
        </a:lt1>
        <a:dk2>
          <a:srgbClr val="F97407"/>
        </a:dk2>
        <a:lt2>
          <a:srgbClr val="E65D00"/>
        </a:lt2>
        <a:accent1>
          <a:srgbClr val="FBCF2D"/>
        </a:accent1>
        <a:accent2>
          <a:srgbClr val="5C8CDA"/>
        </a:accent2>
        <a:accent3>
          <a:srgbClr val="FBBCAA"/>
        </a:accent3>
        <a:accent4>
          <a:srgbClr val="C8BCA4"/>
        </a:accent4>
        <a:accent5>
          <a:srgbClr val="FDE4AD"/>
        </a:accent5>
        <a:accent6>
          <a:srgbClr val="537EC5"/>
        </a:accent6>
        <a:hlink>
          <a:srgbClr val="87D242"/>
        </a:hlink>
        <a:folHlink>
          <a:srgbClr val="DA6478"/>
        </a:folHlink>
      </a:clrScheme>
      <a:clrMap bg1="dk2" tx1="lt1" bg2="dk1" tx2="lt2" accent1="accent1" accent2="accent2" accent3="accent3" accent4="accent4" accent5="accent5" accent6="accent6" hlink="hlink" folHlink="folHlink"/>
    </a:extraClrScheme>
    <a:extraClrScheme>
      <a:clrScheme name="574TGp_natural_light 2">
        <a:dk1>
          <a:srgbClr val="808080"/>
        </a:dk1>
        <a:lt1>
          <a:srgbClr val="9BD3E5"/>
        </a:lt1>
        <a:dk2>
          <a:srgbClr val="357DA9"/>
        </a:dk2>
        <a:lt2>
          <a:srgbClr val="101C56"/>
        </a:lt2>
        <a:accent1>
          <a:srgbClr val="58BECC"/>
        </a:accent1>
        <a:accent2>
          <a:srgbClr val="8A5BDF"/>
        </a:accent2>
        <a:accent3>
          <a:srgbClr val="AEBFD1"/>
        </a:accent3>
        <a:accent4>
          <a:srgbClr val="84B4C3"/>
        </a:accent4>
        <a:accent5>
          <a:srgbClr val="B4DBE2"/>
        </a:accent5>
        <a:accent6>
          <a:srgbClr val="7D52CA"/>
        </a:accent6>
        <a:hlink>
          <a:srgbClr val="6ECC4C"/>
        </a:hlink>
        <a:folHlink>
          <a:srgbClr val="DD693B"/>
        </a:folHlink>
      </a:clrScheme>
      <a:clrMap bg1="dk2" tx1="lt1" bg2="dk1" tx2="lt2" accent1="accent1" accent2="accent2" accent3="accent3" accent4="accent4" accent5="accent5" accent6="accent6" hlink="hlink" folHlink="folHlink"/>
    </a:extraClrScheme>
    <a:extraClrScheme>
      <a:clrScheme name="574TGp_natural_light 3">
        <a:dk1>
          <a:srgbClr val="808080"/>
        </a:dk1>
        <a:lt1>
          <a:srgbClr val="DDE89A"/>
        </a:lt1>
        <a:dk2>
          <a:srgbClr val="329A2A"/>
        </a:dk2>
        <a:lt2>
          <a:srgbClr val="185E25"/>
        </a:lt2>
        <a:accent1>
          <a:srgbClr val="80CB35"/>
        </a:accent1>
        <a:accent2>
          <a:srgbClr val="518CD3"/>
        </a:accent2>
        <a:accent3>
          <a:srgbClr val="ADCAAC"/>
        </a:accent3>
        <a:accent4>
          <a:srgbClr val="BDC683"/>
        </a:accent4>
        <a:accent5>
          <a:srgbClr val="C0E2AE"/>
        </a:accent5>
        <a:accent6>
          <a:srgbClr val="497EBF"/>
        </a:accent6>
        <a:hlink>
          <a:srgbClr val="E15D7C"/>
        </a:hlink>
        <a:folHlink>
          <a:srgbClr val="DB9153"/>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574TGp_natural_light">
  <a:themeElements>
    <a:clrScheme name="574TGp_natural_light 2">
      <a:dk1>
        <a:srgbClr val="808080"/>
      </a:dk1>
      <a:lt1>
        <a:srgbClr val="9BD3E5"/>
      </a:lt1>
      <a:dk2>
        <a:srgbClr val="357DA9"/>
      </a:dk2>
      <a:lt2>
        <a:srgbClr val="101C56"/>
      </a:lt2>
      <a:accent1>
        <a:srgbClr val="58BECC"/>
      </a:accent1>
      <a:accent2>
        <a:srgbClr val="8A5BDF"/>
      </a:accent2>
      <a:accent3>
        <a:srgbClr val="AEBFD1"/>
      </a:accent3>
      <a:accent4>
        <a:srgbClr val="84B4C3"/>
      </a:accent4>
      <a:accent5>
        <a:srgbClr val="B4DBE2"/>
      </a:accent5>
      <a:accent6>
        <a:srgbClr val="7D52CA"/>
      </a:accent6>
      <a:hlink>
        <a:srgbClr val="6ECC4C"/>
      </a:hlink>
      <a:folHlink>
        <a:srgbClr val="DD693B"/>
      </a:folHlink>
    </a:clrScheme>
    <a:fontScheme name="574TGp_natural_ligh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rgbClr val="BEE395"/>
          </a:solidFill>
        </a:ln>
        <a:effectLst/>
        <a:extLst/>
      </a:spPr>
      <a:bodyPr vert="horz" wrap="non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blipFill dpi="0" rotWithShape="1">
          <a:blip xmlns:r="http://schemas.openxmlformats.org/officeDocument/2006/relationships" r:embed="rId1"/>
          <a:srcRect/>
          <a:stretch>
            <a:fillRect/>
          </a:stretch>
        </a:blip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574TGp_natural_light 1">
        <a:dk1>
          <a:srgbClr val="808080"/>
        </a:dk1>
        <a:lt1>
          <a:srgbClr val="EADCC0"/>
        </a:lt1>
        <a:dk2>
          <a:srgbClr val="F97407"/>
        </a:dk2>
        <a:lt2>
          <a:srgbClr val="E65D00"/>
        </a:lt2>
        <a:accent1>
          <a:srgbClr val="FBCF2D"/>
        </a:accent1>
        <a:accent2>
          <a:srgbClr val="5C8CDA"/>
        </a:accent2>
        <a:accent3>
          <a:srgbClr val="FBBCAA"/>
        </a:accent3>
        <a:accent4>
          <a:srgbClr val="C8BCA4"/>
        </a:accent4>
        <a:accent5>
          <a:srgbClr val="FDE4AD"/>
        </a:accent5>
        <a:accent6>
          <a:srgbClr val="537EC5"/>
        </a:accent6>
        <a:hlink>
          <a:srgbClr val="87D242"/>
        </a:hlink>
        <a:folHlink>
          <a:srgbClr val="DA6478"/>
        </a:folHlink>
      </a:clrScheme>
      <a:clrMap bg1="dk2" tx1="lt1" bg2="dk1" tx2="lt2" accent1="accent1" accent2="accent2" accent3="accent3" accent4="accent4" accent5="accent5" accent6="accent6" hlink="hlink" folHlink="folHlink"/>
    </a:extraClrScheme>
    <a:extraClrScheme>
      <a:clrScheme name="574TGp_natural_light 2">
        <a:dk1>
          <a:srgbClr val="808080"/>
        </a:dk1>
        <a:lt1>
          <a:srgbClr val="9BD3E5"/>
        </a:lt1>
        <a:dk2>
          <a:srgbClr val="357DA9"/>
        </a:dk2>
        <a:lt2>
          <a:srgbClr val="101C56"/>
        </a:lt2>
        <a:accent1>
          <a:srgbClr val="58BECC"/>
        </a:accent1>
        <a:accent2>
          <a:srgbClr val="8A5BDF"/>
        </a:accent2>
        <a:accent3>
          <a:srgbClr val="AEBFD1"/>
        </a:accent3>
        <a:accent4>
          <a:srgbClr val="84B4C3"/>
        </a:accent4>
        <a:accent5>
          <a:srgbClr val="B4DBE2"/>
        </a:accent5>
        <a:accent6>
          <a:srgbClr val="7D52CA"/>
        </a:accent6>
        <a:hlink>
          <a:srgbClr val="6ECC4C"/>
        </a:hlink>
        <a:folHlink>
          <a:srgbClr val="DD693B"/>
        </a:folHlink>
      </a:clrScheme>
      <a:clrMap bg1="dk2" tx1="lt1" bg2="dk1" tx2="lt2" accent1="accent1" accent2="accent2" accent3="accent3" accent4="accent4" accent5="accent5" accent6="accent6" hlink="hlink" folHlink="folHlink"/>
    </a:extraClrScheme>
    <a:extraClrScheme>
      <a:clrScheme name="574TGp_natural_light 3">
        <a:dk1>
          <a:srgbClr val="808080"/>
        </a:dk1>
        <a:lt1>
          <a:srgbClr val="DDE89A"/>
        </a:lt1>
        <a:dk2>
          <a:srgbClr val="329A2A"/>
        </a:dk2>
        <a:lt2>
          <a:srgbClr val="185E25"/>
        </a:lt2>
        <a:accent1>
          <a:srgbClr val="80CB35"/>
        </a:accent1>
        <a:accent2>
          <a:srgbClr val="518CD3"/>
        </a:accent2>
        <a:accent3>
          <a:srgbClr val="ADCAAC"/>
        </a:accent3>
        <a:accent4>
          <a:srgbClr val="BDC683"/>
        </a:accent4>
        <a:accent5>
          <a:srgbClr val="C0E2AE"/>
        </a:accent5>
        <a:accent6>
          <a:srgbClr val="497EBF"/>
        </a:accent6>
        <a:hlink>
          <a:srgbClr val="E15D7C"/>
        </a:hlink>
        <a:folHlink>
          <a:srgbClr val="DB9153"/>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574TGp_natural_light</Template>
  <TotalTime>4814</TotalTime>
  <Words>3642</Words>
  <Application>Microsoft Office PowerPoint</Application>
  <PresentationFormat>如螢幕大小 (4:3)</PresentationFormat>
  <Paragraphs>600</Paragraphs>
  <Slides>93</Slides>
  <Notes>22</Notes>
  <HiddenSlides>5</HiddenSlides>
  <MMClips>0</MMClips>
  <ScaleCrop>false</ScaleCrop>
  <HeadingPairs>
    <vt:vector size="4" baseType="variant">
      <vt:variant>
        <vt:lpstr>佈景主題</vt:lpstr>
      </vt:variant>
      <vt:variant>
        <vt:i4>3</vt:i4>
      </vt:variant>
      <vt:variant>
        <vt:lpstr>投影片標題</vt:lpstr>
      </vt:variant>
      <vt:variant>
        <vt:i4>93</vt:i4>
      </vt:variant>
    </vt:vector>
  </HeadingPairs>
  <TitlesOfParts>
    <vt:vector size="96" baseType="lpstr">
      <vt:lpstr>574TGp_natural_light</vt:lpstr>
      <vt:lpstr>1_574TGp_natural_light</vt:lpstr>
      <vt:lpstr>2_574TGp_natural_light</vt:lpstr>
      <vt:lpstr>Publishing biodiversity data through IPT2</vt:lpstr>
      <vt:lpstr>Outline</vt:lpstr>
      <vt:lpstr>Menu Bar Authorization</vt:lpstr>
      <vt:lpstr>Home Menu (visible to all users)</vt:lpstr>
      <vt:lpstr>Home Menu (visible to all users)</vt:lpstr>
      <vt:lpstr>Home Menu (visible to all users)</vt:lpstr>
      <vt:lpstr>Home Menu (visible to all users)</vt:lpstr>
      <vt:lpstr>Manage Resources Menu (visible to authorized users only)</vt:lpstr>
      <vt:lpstr>Manage Resources Menu (visible to authorized users only)</vt:lpstr>
      <vt:lpstr>3 Ways to Create a New Resource     source</vt:lpstr>
      <vt:lpstr>Upload a Darwin Core Archive Archive</vt:lpstr>
      <vt:lpstr>Integrate an Existing Resource Configuration Folder  (advanced users only)</vt:lpstr>
      <vt:lpstr>3) Create an Entirely New Resource</vt:lpstr>
      <vt:lpstr>After Creating a New Folder –  The Resource Overview Page</vt:lpstr>
      <vt:lpstr>After Creating a New Folder –  The Resource Overview Page</vt:lpstr>
      <vt:lpstr>Metadata should allow a prospective end user of data to</vt:lpstr>
      <vt:lpstr>Metadata (required)</vt:lpstr>
      <vt:lpstr>Basic Metadata(1)</vt:lpstr>
      <vt:lpstr>Basic Metadata(1)</vt:lpstr>
      <vt:lpstr>Basic Metadata(2)</vt:lpstr>
      <vt:lpstr>PowerPoint 簡報</vt:lpstr>
      <vt:lpstr>PowerPoint 簡報</vt:lpstr>
      <vt:lpstr>Geographic Coverage</vt:lpstr>
      <vt:lpstr>Geographic Coverage</vt:lpstr>
      <vt:lpstr>PowerPoint 簡報</vt:lpstr>
      <vt:lpstr>Taxonomic Coverage (1)</vt:lpstr>
      <vt:lpstr>Taxonomic Coverage (2)</vt:lpstr>
      <vt:lpstr>PowerPoint 簡報</vt:lpstr>
      <vt:lpstr>Temporal Coverage</vt:lpstr>
      <vt:lpstr>Exercise 1  Create an entirely new resource  Wireless AP: IPT2AP1 IPT Server: 192.168.1. 2:8080/ipt Login ID: E-Mail  Password:1234 </vt:lpstr>
      <vt:lpstr>PowerPoint 簡報</vt:lpstr>
      <vt:lpstr>Keywords</vt:lpstr>
      <vt:lpstr>PowerPoint 簡報</vt:lpstr>
      <vt:lpstr>Associated Parties</vt:lpstr>
      <vt:lpstr>PowerPoint 簡報</vt:lpstr>
      <vt:lpstr>Project Data</vt:lpstr>
      <vt:lpstr>PowerPoint 簡報</vt:lpstr>
      <vt:lpstr>PowerPoint 簡報</vt:lpstr>
      <vt:lpstr>Sampling Methods</vt:lpstr>
      <vt:lpstr>PowerPoint 簡報</vt:lpstr>
      <vt:lpstr>PowerPoint 簡報</vt:lpstr>
      <vt:lpstr>PowerPoint 簡報</vt:lpstr>
      <vt:lpstr>Citations</vt:lpstr>
      <vt:lpstr>Citations</vt:lpstr>
      <vt:lpstr>PowerPoint 簡報</vt:lpstr>
      <vt:lpstr>Collection Data</vt:lpstr>
      <vt:lpstr>PowerPoint 簡報</vt:lpstr>
      <vt:lpstr>External Links</vt:lpstr>
      <vt:lpstr>PowerPoint 簡報</vt:lpstr>
      <vt:lpstr>Additional Metadata</vt:lpstr>
      <vt:lpstr>Additional Metadata</vt:lpstr>
      <vt:lpstr>Exercise 2  Complete the rest of the Metadata  Wireless AP: IPT2AP1 IPT Server: 192.168.1. 2:8080/ipt Login ID: E-Mail  Password:1234 </vt:lpstr>
      <vt:lpstr>Next Section</vt:lpstr>
      <vt:lpstr>Source Data (optional)</vt:lpstr>
      <vt:lpstr>Source Data: File as Source</vt:lpstr>
      <vt:lpstr>Source Data File Detail Page (1/3)</vt:lpstr>
      <vt:lpstr>Source Data File Detail Page (2/3)</vt:lpstr>
      <vt:lpstr>Source Data File Detail Page (2/3)</vt:lpstr>
      <vt:lpstr>Source Data File Detail Page (3/3)</vt:lpstr>
      <vt:lpstr>Source Data: File as Source</vt:lpstr>
      <vt:lpstr>Source Data: Database as Source</vt:lpstr>
      <vt:lpstr>Source Database Detail Page</vt:lpstr>
      <vt:lpstr>Source Database Detail Page</vt:lpstr>
      <vt:lpstr>Exercise 3  2 types of source data can be uploaded:  - Files   - Databases   </vt:lpstr>
      <vt:lpstr>Data Mapping</vt:lpstr>
      <vt:lpstr>Darwin Core Mappings</vt:lpstr>
      <vt:lpstr>Darwin Core Mappings</vt:lpstr>
      <vt:lpstr>Data Source selection page</vt:lpstr>
      <vt:lpstr>Data Mapping Detail Page</vt:lpstr>
      <vt:lpstr>Data Mapping Detail Page</vt:lpstr>
      <vt:lpstr>Data Mapping Detail Page</vt:lpstr>
      <vt:lpstr>Data Mapping Detail Page</vt:lpstr>
      <vt:lpstr>Data Mapping Detail Page</vt:lpstr>
      <vt:lpstr>Data Mapping Detail Page</vt:lpstr>
      <vt:lpstr>Data Mapping Detail Page</vt:lpstr>
      <vt:lpstr>Data Mapping Detail Page</vt:lpstr>
      <vt:lpstr>Mapping by user</vt:lpstr>
      <vt:lpstr>Constant value text box </vt:lpstr>
      <vt:lpstr>Unmapped columns</vt:lpstr>
      <vt:lpstr>Exercise 4  Data Mapping  - Taxon Mapping  - Occurrences Mapping   </vt:lpstr>
      <vt:lpstr>Published Release</vt:lpstr>
      <vt:lpstr>First</vt:lpstr>
      <vt:lpstr>Second</vt:lpstr>
      <vt:lpstr>Third &amp; Fourth</vt:lpstr>
      <vt:lpstr>Finally</vt:lpstr>
      <vt:lpstr>Publishing Status page</vt:lpstr>
      <vt:lpstr>Publishing Status page</vt:lpstr>
      <vt:lpstr>Published Release</vt:lpstr>
      <vt:lpstr>Visibility</vt:lpstr>
      <vt:lpstr>Visibility - Private</vt:lpstr>
      <vt:lpstr>Visibility - Public</vt:lpstr>
      <vt:lpstr>Exercise 5  Data publish and data public </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Publishing biodiversity data through IPT2.pptx</dc:title>
  <dc:creator>KC</dc:creator>
  <cp:lastModifiedBy>Sony</cp:lastModifiedBy>
  <cp:revision>211</cp:revision>
  <dcterms:created xsi:type="dcterms:W3CDTF">2009-12-14T00:17:51Z</dcterms:created>
  <dcterms:modified xsi:type="dcterms:W3CDTF">2012-06-26T02:12:17Z</dcterms:modified>
</cp:coreProperties>
</file>